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1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notesSlides/notesSlide7.xml" ContentType="application/vnd.openxmlformats-officedocument.presentationml.notesSlid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Default Extension="png" ContentType="image/png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ppt/slides/slide38.xml" ContentType="application/vnd.openxmlformats-officedocument.presentationml.slide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55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00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theme/theme12.xml" ContentType="application/vnd.openxmlformats-officedocument.them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56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45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4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11.xml" ContentType="application/vnd.openxmlformats-officedocument.presentationml.notesSlide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notesSlides/notesSlide23.xml" ContentType="application/vnd.openxmlformats-officedocument.presentationml.notesSlide+xml"/>
  <Override PartName="/ppt/theme/theme14.xml" ContentType="application/vnd.openxmlformats-officedocument.theme+xml"/>
  <Override PartName="/ppt/notesSlides/notesSlide12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158.xml" ContentType="application/vnd.openxmlformats-officedocument.presentationml.slideLayout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slideLayouts/slideLayout99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95" r:id="rId1"/>
    <p:sldMasterId id="2147484224" r:id="rId2"/>
    <p:sldMasterId id="2147484295" r:id="rId3"/>
    <p:sldMasterId id="2147484352" r:id="rId4"/>
    <p:sldMasterId id="2147484366" r:id="rId5"/>
    <p:sldMasterId id="2147484379" r:id="rId6"/>
    <p:sldMasterId id="2147484394" r:id="rId7"/>
    <p:sldMasterId id="2147484408" r:id="rId8"/>
    <p:sldMasterId id="2147484423" r:id="rId9"/>
    <p:sldMasterId id="2147484435" r:id="rId10"/>
    <p:sldMasterId id="2147484450" r:id="rId11"/>
    <p:sldMasterId id="2147484465" r:id="rId12"/>
  </p:sldMasterIdLst>
  <p:notesMasterIdLst>
    <p:notesMasterId r:id="rId79"/>
  </p:notesMasterIdLst>
  <p:handoutMasterIdLst>
    <p:handoutMasterId r:id="rId80"/>
  </p:handoutMasterIdLst>
  <p:sldIdLst>
    <p:sldId id="1039" r:id="rId13"/>
    <p:sldId id="1002" r:id="rId14"/>
    <p:sldId id="1040" r:id="rId15"/>
    <p:sldId id="1030" r:id="rId16"/>
    <p:sldId id="1041" r:id="rId17"/>
    <p:sldId id="1042" r:id="rId18"/>
    <p:sldId id="1043" r:id="rId19"/>
    <p:sldId id="1046" r:id="rId20"/>
    <p:sldId id="1064" r:id="rId21"/>
    <p:sldId id="996" r:id="rId22"/>
    <p:sldId id="997" r:id="rId23"/>
    <p:sldId id="998" r:id="rId24"/>
    <p:sldId id="999" r:id="rId25"/>
    <p:sldId id="1000" r:id="rId26"/>
    <p:sldId id="1001" r:id="rId27"/>
    <p:sldId id="936" r:id="rId28"/>
    <p:sldId id="1056" r:id="rId29"/>
    <p:sldId id="1057" r:id="rId30"/>
    <p:sldId id="938" r:id="rId31"/>
    <p:sldId id="1015" r:id="rId32"/>
    <p:sldId id="987" r:id="rId33"/>
    <p:sldId id="988" r:id="rId34"/>
    <p:sldId id="990" r:id="rId35"/>
    <p:sldId id="991" r:id="rId36"/>
    <p:sldId id="992" r:id="rId37"/>
    <p:sldId id="1016" r:id="rId38"/>
    <p:sldId id="940" r:id="rId39"/>
    <p:sldId id="946" r:id="rId40"/>
    <p:sldId id="942" r:id="rId41"/>
    <p:sldId id="943" r:id="rId42"/>
    <p:sldId id="944" r:id="rId43"/>
    <p:sldId id="945" r:id="rId44"/>
    <p:sldId id="947" r:id="rId45"/>
    <p:sldId id="948" r:id="rId46"/>
    <p:sldId id="949" r:id="rId47"/>
    <p:sldId id="950" r:id="rId48"/>
    <p:sldId id="951" r:id="rId49"/>
    <p:sldId id="952" r:id="rId50"/>
    <p:sldId id="953" r:id="rId51"/>
    <p:sldId id="954" r:id="rId52"/>
    <p:sldId id="955" r:id="rId53"/>
    <p:sldId id="956" r:id="rId54"/>
    <p:sldId id="1009" r:id="rId55"/>
    <p:sldId id="1010" r:id="rId56"/>
    <p:sldId id="1011" r:id="rId57"/>
    <p:sldId id="960" r:id="rId58"/>
    <p:sldId id="995" r:id="rId59"/>
    <p:sldId id="961" r:id="rId60"/>
    <p:sldId id="962" r:id="rId61"/>
    <p:sldId id="1027" r:id="rId62"/>
    <p:sldId id="914" r:id="rId63"/>
    <p:sldId id="963" r:id="rId64"/>
    <p:sldId id="980" r:id="rId65"/>
    <p:sldId id="1012" r:id="rId66"/>
    <p:sldId id="1050" r:id="rId67"/>
    <p:sldId id="1051" r:id="rId68"/>
    <p:sldId id="1058" r:id="rId69"/>
    <p:sldId id="1059" r:id="rId70"/>
    <p:sldId id="1054" r:id="rId71"/>
    <p:sldId id="1055" r:id="rId72"/>
    <p:sldId id="1061" r:id="rId73"/>
    <p:sldId id="1045" r:id="rId74"/>
    <p:sldId id="1060" r:id="rId75"/>
    <p:sldId id="978" r:id="rId76"/>
    <p:sldId id="839" r:id="rId77"/>
    <p:sldId id="1065" r:id="rId78"/>
  </p:sldIdLst>
  <p:sldSz cx="9144000" cy="6858000" type="screen4x3"/>
  <p:notesSz cx="6888163" cy="962342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3200" kern="1200">
        <a:solidFill>
          <a:srgbClr val="000066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rgbClr val="000066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rgbClr val="000066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rgbClr val="000066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rgbClr val="000066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rgbClr val="000066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rgbClr val="000066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rgbClr val="000066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rgbClr val="000066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66"/>
    <a:srgbClr val="FDE9EA"/>
    <a:srgbClr val="CCECFF"/>
    <a:srgbClr val="99FF66"/>
    <a:srgbClr val="99FF33"/>
    <a:srgbClr val="FFFF99"/>
    <a:srgbClr val="FFFF00"/>
    <a:srgbClr val="FFFFCC"/>
    <a:srgbClr val="38F0DA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7504" autoAdjust="0"/>
    <p:restoredTop sz="91063" autoAdjust="0"/>
  </p:normalViewPr>
  <p:slideViewPr>
    <p:cSldViewPr>
      <p:cViewPr>
        <p:scale>
          <a:sx n="70" d="100"/>
          <a:sy n="70" d="100"/>
        </p:scale>
        <p:origin x="-595" y="-17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4443"/>
    </p:cViewPr>
  </p:sorterViewPr>
  <p:notesViewPr>
    <p:cSldViewPr>
      <p:cViewPr varScale="1">
        <p:scale>
          <a:sx n="59" d="100"/>
          <a:sy n="59" d="100"/>
        </p:scale>
        <p:origin x="-1884" y="-84"/>
      </p:cViewPr>
      <p:guideLst>
        <p:guide orient="horz" pos="3031"/>
        <p:guide pos="2169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63" Type="http://schemas.openxmlformats.org/officeDocument/2006/relationships/slide" Target="slides/slide51.xml"/><Relationship Id="rId68" Type="http://schemas.openxmlformats.org/officeDocument/2006/relationships/slide" Target="slides/slide56.xml"/><Relationship Id="rId76" Type="http://schemas.openxmlformats.org/officeDocument/2006/relationships/slide" Target="slides/slide64.xml"/><Relationship Id="rId8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66" Type="http://schemas.openxmlformats.org/officeDocument/2006/relationships/slide" Target="slides/slide54.xml"/><Relationship Id="rId74" Type="http://schemas.openxmlformats.org/officeDocument/2006/relationships/slide" Target="slides/slide62.xml"/><Relationship Id="rId79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9.xml"/><Relationship Id="rId82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slide" Target="slides/slide48.xml"/><Relationship Id="rId65" Type="http://schemas.openxmlformats.org/officeDocument/2006/relationships/slide" Target="slides/slide53.xml"/><Relationship Id="rId73" Type="http://schemas.openxmlformats.org/officeDocument/2006/relationships/slide" Target="slides/slide61.xml"/><Relationship Id="rId78" Type="http://schemas.openxmlformats.org/officeDocument/2006/relationships/slide" Target="slides/slide66.xml"/><Relationship Id="rId8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64" Type="http://schemas.openxmlformats.org/officeDocument/2006/relationships/slide" Target="slides/slide52.xml"/><Relationship Id="rId69" Type="http://schemas.openxmlformats.org/officeDocument/2006/relationships/slide" Target="slides/slide57.xml"/><Relationship Id="rId77" Type="http://schemas.openxmlformats.org/officeDocument/2006/relationships/slide" Target="slides/slide65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72" Type="http://schemas.openxmlformats.org/officeDocument/2006/relationships/slide" Target="slides/slide60.xml"/><Relationship Id="rId80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slide" Target="slides/slide47.xml"/><Relationship Id="rId67" Type="http://schemas.openxmlformats.org/officeDocument/2006/relationships/slide" Target="slides/slide55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slide" Target="slides/slide50.xml"/><Relationship Id="rId70" Type="http://schemas.openxmlformats.org/officeDocument/2006/relationships/slide" Target="slides/slide58.xml"/><Relationship Id="rId75" Type="http://schemas.openxmlformats.org/officeDocument/2006/relationships/slide" Target="slides/slide63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450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48" tIns="47174" rIns="94348" bIns="47174" numCol="1" anchor="t" anchorCtr="0" compatLnSpc="1">
            <a:prstTxWarp prst="textNoShape">
              <a:avLst/>
            </a:prstTxWarp>
          </a:bodyPr>
          <a:lstStyle>
            <a:lvl1pPr defTabSz="942975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03663" y="0"/>
            <a:ext cx="298450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48" tIns="47174" rIns="94348" bIns="47174" numCol="1" anchor="t" anchorCtr="0" compatLnSpc="1">
            <a:prstTxWarp prst="textNoShape">
              <a:avLst/>
            </a:prstTxWarp>
          </a:bodyPr>
          <a:lstStyle>
            <a:lvl1pPr algn="r" defTabSz="942975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73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42413"/>
            <a:ext cx="2984500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48" tIns="47174" rIns="94348" bIns="47174" numCol="1" anchor="b" anchorCtr="0" compatLnSpc="1">
            <a:prstTxWarp prst="textNoShape">
              <a:avLst/>
            </a:prstTxWarp>
          </a:bodyPr>
          <a:lstStyle>
            <a:lvl1pPr defTabSz="942975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73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03663" y="9142413"/>
            <a:ext cx="2984500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48" tIns="47174" rIns="94348" bIns="47174" numCol="1" anchor="b" anchorCtr="0" compatLnSpc="1">
            <a:prstTxWarp prst="textNoShape">
              <a:avLst/>
            </a:prstTxWarp>
          </a:bodyPr>
          <a:lstStyle>
            <a:lvl1pPr algn="r" defTabSz="942975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134D02B-ED7E-467D-A775-BBE4667841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450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48" tIns="47174" rIns="94348" bIns="47174" numCol="1" anchor="t" anchorCtr="0" compatLnSpc="1">
            <a:prstTxWarp prst="textNoShape">
              <a:avLst/>
            </a:prstTxWarp>
          </a:bodyPr>
          <a:lstStyle>
            <a:lvl1pPr defTabSz="942975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03663" y="0"/>
            <a:ext cx="298450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48" tIns="47174" rIns="94348" bIns="47174" numCol="1" anchor="t" anchorCtr="0" compatLnSpc="1">
            <a:prstTxWarp prst="textNoShape">
              <a:avLst/>
            </a:prstTxWarp>
          </a:bodyPr>
          <a:lstStyle>
            <a:lvl1pPr algn="r" defTabSz="942975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53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38225" y="722313"/>
            <a:ext cx="4811713" cy="3608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9163" y="4570413"/>
            <a:ext cx="5049837" cy="433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48" tIns="47174" rIns="94348" bIns="4717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389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42413"/>
            <a:ext cx="2984500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48" tIns="47174" rIns="94348" bIns="47174" numCol="1" anchor="b" anchorCtr="0" compatLnSpc="1">
            <a:prstTxWarp prst="textNoShape">
              <a:avLst/>
            </a:prstTxWarp>
          </a:bodyPr>
          <a:lstStyle>
            <a:lvl1pPr defTabSz="942975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89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03663" y="9142413"/>
            <a:ext cx="2984500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48" tIns="47174" rIns="94348" bIns="47174" numCol="1" anchor="b" anchorCtr="0" compatLnSpc="1">
            <a:prstTxWarp prst="textNoShape">
              <a:avLst/>
            </a:prstTxWarp>
          </a:bodyPr>
          <a:lstStyle>
            <a:lvl1pPr algn="r" defTabSz="942975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F740BAD6-C379-4E86-A9DA-7B29E786CE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92164" name="Номер слайда 3"/>
          <p:cNvSpPr txBox="1">
            <a:spLocks noGrp="1"/>
          </p:cNvSpPr>
          <p:nvPr/>
        </p:nvSpPr>
        <p:spPr bwMode="auto">
          <a:xfrm>
            <a:off x="3902075" y="9140825"/>
            <a:ext cx="298450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442" tIns="48221" rIns="96442" bIns="48221" anchor="b"/>
          <a:lstStyle/>
          <a:p>
            <a:pPr algn="r"/>
            <a:fld id="{853034FC-2464-47B0-89EC-5282A3E9E3AD}" type="slidenum">
              <a:rPr lang="ru-RU" sz="1300"/>
              <a:pPr algn="r"/>
              <a:t>1</a:t>
            </a:fld>
            <a:endParaRPr lang="ru-RU" sz="13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03642E-C46C-4B0D-8F5B-528056D0A71B}" type="slidenum">
              <a:rPr lang="ru-RU" smtClean="0"/>
              <a:pPr/>
              <a:t>14</a:t>
            </a:fld>
            <a:endParaRPr lang="ru-RU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8975" y="4570413"/>
            <a:ext cx="5510213" cy="4330700"/>
          </a:xfrm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03642E-C46C-4B0D-8F5B-528056D0A71B}" type="slidenum">
              <a:rPr lang="ru-RU" smtClean="0"/>
              <a:pPr/>
              <a:t>15</a:t>
            </a:fld>
            <a:endParaRPr lang="ru-RU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8975" y="4570413"/>
            <a:ext cx="5510213" cy="4330700"/>
          </a:xfrm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03642E-C46C-4B0D-8F5B-528056D0A71B}" type="slidenum">
              <a:rPr lang="ru-RU" smtClean="0"/>
              <a:pPr/>
              <a:t>21</a:t>
            </a:fld>
            <a:endParaRPr lang="ru-RU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8975" y="4570413"/>
            <a:ext cx="5510213" cy="4330700"/>
          </a:xfrm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03642E-C46C-4B0D-8F5B-528056D0A71B}" type="slidenum">
              <a:rPr lang="ru-RU" smtClean="0"/>
              <a:pPr/>
              <a:t>22</a:t>
            </a:fld>
            <a:endParaRPr lang="ru-RU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8975" y="4570413"/>
            <a:ext cx="5510213" cy="4330700"/>
          </a:xfrm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03642E-C46C-4B0D-8F5B-528056D0A71B}" type="slidenum">
              <a:rPr lang="ru-RU" smtClean="0"/>
              <a:pPr/>
              <a:t>23</a:t>
            </a:fld>
            <a:endParaRPr lang="ru-RU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8975" y="4570413"/>
            <a:ext cx="5510213" cy="4330700"/>
          </a:xfrm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03642E-C46C-4B0D-8F5B-528056D0A71B}" type="slidenum">
              <a:rPr lang="ru-RU" smtClean="0"/>
              <a:pPr/>
              <a:t>24</a:t>
            </a:fld>
            <a:endParaRPr lang="ru-RU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8975" y="4570413"/>
            <a:ext cx="5510213" cy="4330700"/>
          </a:xfrm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03642E-C46C-4B0D-8F5B-528056D0A71B}" type="slidenum">
              <a:rPr lang="ru-RU" smtClean="0"/>
              <a:pPr/>
              <a:t>25</a:t>
            </a:fld>
            <a:endParaRPr lang="ru-RU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8975" y="4570413"/>
            <a:ext cx="5510213" cy="4330700"/>
          </a:xfrm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517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135172" name="Номер слайда 3"/>
          <p:cNvSpPr txBox="1">
            <a:spLocks noGrp="1"/>
          </p:cNvSpPr>
          <p:nvPr/>
        </p:nvSpPr>
        <p:spPr bwMode="auto">
          <a:xfrm>
            <a:off x="3902020" y="9140727"/>
            <a:ext cx="2984553" cy="481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327" tIns="47164" rIns="94327" bIns="47164" anchor="b"/>
          <a:lstStyle/>
          <a:p>
            <a:pPr algn="r"/>
            <a:fld id="{31D091B7-D0F3-413D-998A-9124DAF8DD5B}" type="slidenum">
              <a:rPr lang="ru-RU" sz="1200">
                <a:solidFill>
                  <a:srgbClr val="000000"/>
                </a:solidFill>
                <a:cs typeface="Arial" charset="0"/>
              </a:rPr>
              <a:pPr algn="r"/>
              <a:t>51</a:t>
            </a:fld>
            <a:endParaRPr lang="ru-RU" sz="1200" dirty="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517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135172" name="Номер слайда 3"/>
          <p:cNvSpPr txBox="1">
            <a:spLocks noGrp="1"/>
          </p:cNvSpPr>
          <p:nvPr/>
        </p:nvSpPr>
        <p:spPr bwMode="auto">
          <a:xfrm>
            <a:off x="3902020" y="9140727"/>
            <a:ext cx="2984553" cy="481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327" tIns="47164" rIns="94327" bIns="47164" anchor="b"/>
          <a:lstStyle/>
          <a:p>
            <a:pPr algn="r"/>
            <a:fld id="{31D091B7-D0F3-413D-998A-9124DAF8DD5B}" type="slidenum">
              <a:rPr lang="ru-RU" sz="1200">
                <a:solidFill>
                  <a:srgbClr val="000000"/>
                </a:solidFill>
                <a:cs typeface="Arial" charset="0"/>
              </a:rPr>
              <a:pPr algn="r"/>
              <a:t>53</a:t>
            </a:fld>
            <a:endParaRPr lang="ru-RU" sz="1200" dirty="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517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135172" name="Номер слайда 3"/>
          <p:cNvSpPr txBox="1">
            <a:spLocks noGrp="1"/>
          </p:cNvSpPr>
          <p:nvPr/>
        </p:nvSpPr>
        <p:spPr bwMode="auto">
          <a:xfrm>
            <a:off x="3902020" y="9140727"/>
            <a:ext cx="2984553" cy="481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327" tIns="47164" rIns="94327" bIns="47164" anchor="b"/>
          <a:lstStyle/>
          <a:p>
            <a:pPr algn="r"/>
            <a:fld id="{31D091B7-D0F3-413D-998A-9124DAF8DD5B}" type="slidenum">
              <a:rPr lang="ru-RU" sz="1200">
                <a:solidFill>
                  <a:srgbClr val="000000"/>
                </a:solidFill>
                <a:cs typeface="Arial" charset="0"/>
              </a:rPr>
              <a:pPr algn="r"/>
              <a:t>54</a:t>
            </a:fld>
            <a:endParaRPr lang="ru-RU" sz="1200" dirty="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163844" name="Номер слайда 3"/>
          <p:cNvSpPr txBox="1">
            <a:spLocks noGrp="1"/>
          </p:cNvSpPr>
          <p:nvPr/>
        </p:nvSpPr>
        <p:spPr bwMode="auto">
          <a:xfrm>
            <a:off x="3902076" y="9140826"/>
            <a:ext cx="298450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168" tIns="49084" rIns="98168" bIns="49084" anchor="b"/>
          <a:lstStyle/>
          <a:p>
            <a:pPr algn="r"/>
            <a:fld id="{6EE6E2F0-5499-4680-95CF-944974772A64}" type="slidenum">
              <a:rPr lang="ru-RU" sz="1300">
                <a:solidFill>
                  <a:srgbClr val="000000"/>
                </a:solidFill>
                <a:cs typeface="Arial" charset="0"/>
              </a:rPr>
              <a:pPr algn="r"/>
              <a:t>5</a:t>
            </a:fld>
            <a:endParaRPr lang="ru-RU" sz="1300" dirty="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163844" name="Номер слайда 3"/>
          <p:cNvSpPr txBox="1">
            <a:spLocks noGrp="1"/>
          </p:cNvSpPr>
          <p:nvPr/>
        </p:nvSpPr>
        <p:spPr bwMode="auto">
          <a:xfrm>
            <a:off x="3902076" y="9140826"/>
            <a:ext cx="298450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168" tIns="49084" rIns="98168" bIns="49084" anchor="b"/>
          <a:lstStyle/>
          <a:p>
            <a:pPr algn="r"/>
            <a:fld id="{6EE6E2F0-5499-4680-95CF-944974772A64}" type="slidenum">
              <a:rPr lang="ru-RU" sz="1300">
                <a:solidFill>
                  <a:srgbClr val="000000"/>
                </a:solidFill>
                <a:cs typeface="Arial" charset="0"/>
              </a:rPr>
              <a:pPr algn="r"/>
              <a:t>55</a:t>
            </a:fld>
            <a:endParaRPr lang="ru-RU" sz="1300" dirty="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163844" name="Номер слайда 3"/>
          <p:cNvSpPr txBox="1">
            <a:spLocks noGrp="1"/>
          </p:cNvSpPr>
          <p:nvPr/>
        </p:nvSpPr>
        <p:spPr bwMode="auto">
          <a:xfrm>
            <a:off x="3902076" y="9140826"/>
            <a:ext cx="298450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168" tIns="49084" rIns="98168" bIns="49084" anchor="b"/>
          <a:lstStyle/>
          <a:p>
            <a:pPr algn="r"/>
            <a:fld id="{6EE6E2F0-5499-4680-95CF-944974772A64}" type="slidenum">
              <a:rPr lang="ru-RU" sz="1300">
                <a:solidFill>
                  <a:srgbClr val="000000"/>
                </a:solidFill>
                <a:cs typeface="Arial" charset="0"/>
              </a:rPr>
              <a:pPr algn="r"/>
              <a:t>56</a:t>
            </a:fld>
            <a:endParaRPr lang="ru-RU" sz="1300" dirty="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163844" name="Номер слайда 3"/>
          <p:cNvSpPr txBox="1">
            <a:spLocks noGrp="1"/>
          </p:cNvSpPr>
          <p:nvPr/>
        </p:nvSpPr>
        <p:spPr bwMode="auto">
          <a:xfrm>
            <a:off x="3902076" y="9140826"/>
            <a:ext cx="298450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168" tIns="49084" rIns="98168" bIns="49084" anchor="b"/>
          <a:lstStyle/>
          <a:p>
            <a:pPr algn="r"/>
            <a:fld id="{6EE6E2F0-5499-4680-95CF-944974772A64}" type="slidenum">
              <a:rPr lang="ru-RU" sz="1300">
                <a:solidFill>
                  <a:srgbClr val="000000"/>
                </a:solidFill>
                <a:cs typeface="Arial" charset="0"/>
              </a:rPr>
              <a:pPr algn="r"/>
              <a:t>57</a:t>
            </a:fld>
            <a:endParaRPr lang="ru-RU" sz="1300" dirty="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163844" name="Номер слайда 3"/>
          <p:cNvSpPr txBox="1">
            <a:spLocks noGrp="1"/>
          </p:cNvSpPr>
          <p:nvPr/>
        </p:nvSpPr>
        <p:spPr bwMode="auto">
          <a:xfrm>
            <a:off x="3902076" y="9140826"/>
            <a:ext cx="298450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168" tIns="49084" rIns="98168" bIns="49084" anchor="b"/>
          <a:lstStyle/>
          <a:p>
            <a:pPr algn="r"/>
            <a:fld id="{6EE6E2F0-5499-4680-95CF-944974772A64}" type="slidenum">
              <a:rPr lang="ru-RU" sz="1300">
                <a:solidFill>
                  <a:srgbClr val="000000"/>
                </a:solidFill>
                <a:cs typeface="Arial" charset="0"/>
              </a:rPr>
              <a:pPr algn="r"/>
              <a:t>58</a:t>
            </a:fld>
            <a:endParaRPr lang="ru-RU" sz="1300" dirty="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163844" name="Номер слайда 3"/>
          <p:cNvSpPr txBox="1">
            <a:spLocks noGrp="1"/>
          </p:cNvSpPr>
          <p:nvPr/>
        </p:nvSpPr>
        <p:spPr bwMode="auto">
          <a:xfrm>
            <a:off x="3902076" y="9140826"/>
            <a:ext cx="298450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168" tIns="49084" rIns="98168" bIns="49084" anchor="b"/>
          <a:lstStyle/>
          <a:p>
            <a:pPr algn="r"/>
            <a:fld id="{6EE6E2F0-5499-4680-95CF-944974772A64}" type="slidenum">
              <a:rPr lang="ru-RU" sz="1300">
                <a:solidFill>
                  <a:srgbClr val="000000"/>
                </a:solidFill>
                <a:cs typeface="Arial" charset="0"/>
              </a:rPr>
              <a:pPr algn="r"/>
              <a:t>59</a:t>
            </a:fld>
            <a:endParaRPr lang="ru-RU" sz="1300" dirty="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163844" name="Номер слайда 3"/>
          <p:cNvSpPr txBox="1">
            <a:spLocks noGrp="1"/>
          </p:cNvSpPr>
          <p:nvPr/>
        </p:nvSpPr>
        <p:spPr bwMode="auto">
          <a:xfrm>
            <a:off x="3902076" y="9140826"/>
            <a:ext cx="298450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168" tIns="49084" rIns="98168" bIns="49084" anchor="b"/>
          <a:lstStyle/>
          <a:p>
            <a:pPr algn="r"/>
            <a:fld id="{6EE6E2F0-5499-4680-95CF-944974772A64}" type="slidenum">
              <a:rPr lang="ru-RU" sz="1300">
                <a:solidFill>
                  <a:srgbClr val="000000"/>
                </a:solidFill>
                <a:cs typeface="Arial" charset="0"/>
              </a:rPr>
              <a:pPr algn="r"/>
              <a:t>60</a:t>
            </a:fld>
            <a:endParaRPr lang="ru-RU" sz="1300" dirty="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163844" name="Номер слайда 3"/>
          <p:cNvSpPr txBox="1">
            <a:spLocks noGrp="1"/>
          </p:cNvSpPr>
          <p:nvPr/>
        </p:nvSpPr>
        <p:spPr bwMode="auto">
          <a:xfrm>
            <a:off x="3902076" y="9140826"/>
            <a:ext cx="298450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168" tIns="49084" rIns="98168" bIns="49084" anchor="b"/>
          <a:lstStyle/>
          <a:p>
            <a:pPr algn="r"/>
            <a:fld id="{6EE6E2F0-5499-4680-95CF-944974772A64}" type="slidenum">
              <a:rPr lang="ru-RU" sz="1300">
                <a:solidFill>
                  <a:srgbClr val="000000"/>
                </a:solidFill>
                <a:cs typeface="Arial" charset="0"/>
              </a:rPr>
              <a:pPr algn="r"/>
              <a:t>61</a:t>
            </a:fld>
            <a:endParaRPr lang="ru-RU" sz="1300" dirty="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6389E-F6CC-4405-A4BD-7CCA8F074305}" type="slidenum">
              <a:rPr lang="ru-RU" smtClean="0">
                <a:solidFill>
                  <a:prstClr val="black"/>
                </a:solidFill>
              </a:rPr>
              <a:pPr/>
              <a:t>62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163844" name="Номер слайда 3"/>
          <p:cNvSpPr txBox="1">
            <a:spLocks noGrp="1"/>
          </p:cNvSpPr>
          <p:nvPr/>
        </p:nvSpPr>
        <p:spPr bwMode="auto">
          <a:xfrm>
            <a:off x="3902076" y="9140826"/>
            <a:ext cx="298450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168" tIns="49084" rIns="98168" bIns="49084" anchor="b"/>
          <a:lstStyle/>
          <a:p>
            <a:pPr algn="r"/>
            <a:fld id="{6EE6E2F0-5499-4680-95CF-944974772A64}" type="slidenum">
              <a:rPr lang="ru-RU" sz="1300">
                <a:solidFill>
                  <a:srgbClr val="000000"/>
                </a:solidFill>
                <a:cs typeface="Arial" charset="0"/>
              </a:rPr>
              <a:pPr algn="r"/>
              <a:t>65</a:t>
            </a:fld>
            <a:endParaRPr lang="ru-RU" sz="1300" dirty="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92164" name="Номер слайда 3"/>
          <p:cNvSpPr txBox="1">
            <a:spLocks noGrp="1"/>
          </p:cNvSpPr>
          <p:nvPr/>
        </p:nvSpPr>
        <p:spPr bwMode="auto">
          <a:xfrm>
            <a:off x="3902075" y="9140825"/>
            <a:ext cx="298450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442" tIns="48221" rIns="96442" bIns="48221" anchor="b"/>
          <a:lstStyle/>
          <a:p>
            <a:pPr algn="r"/>
            <a:fld id="{853034FC-2464-47B0-89EC-5282A3E9E3AD}" type="slidenum">
              <a:rPr lang="ru-RU" sz="1300"/>
              <a:pPr algn="r"/>
              <a:t>66</a:t>
            </a:fld>
            <a:endParaRPr lang="ru-RU" sz="13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163844" name="Номер слайда 3"/>
          <p:cNvSpPr txBox="1">
            <a:spLocks noGrp="1"/>
          </p:cNvSpPr>
          <p:nvPr/>
        </p:nvSpPr>
        <p:spPr bwMode="auto">
          <a:xfrm>
            <a:off x="3902076" y="9140826"/>
            <a:ext cx="298450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168" tIns="49084" rIns="98168" bIns="49084" anchor="b"/>
          <a:lstStyle/>
          <a:p>
            <a:pPr algn="r"/>
            <a:fld id="{6EE6E2F0-5499-4680-95CF-944974772A64}" type="slidenum">
              <a:rPr lang="ru-RU" sz="1300">
                <a:solidFill>
                  <a:srgbClr val="000000"/>
                </a:solidFill>
                <a:cs typeface="Arial" charset="0"/>
              </a:rPr>
              <a:pPr algn="r"/>
              <a:t>6</a:t>
            </a:fld>
            <a:endParaRPr lang="ru-RU" sz="1300" dirty="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163844" name="Номер слайда 3"/>
          <p:cNvSpPr txBox="1">
            <a:spLocks noGrp="1"/>
          </p:cNvSpPr>
          <p:nvPr/>
        </p:nvSpPr>
        <p:spPr bwMode="auto">
          <a:xfrm>
            <a:off x="3902076" y="9140826"/>
            <a:ext cx="298450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168" tIns="49084" rIns="98168" bIns="49084" anchor="b"/>
          <a:lstStyle/>
          <a:p>
            <a:pPr algn="r"/>
            <a:fld id="{6EE6E2F0-5499-4680-95CF-944974772A64}" type="slidenum">
              <a:rPr lang="ru-RU" sz="1300">
                <a:solidFill>
                  <a:srgbClr val="000000"/>
                </a:solidFill>
                <a:cs typeface="Arial" charset="0"/>
              </a:rPr>
              <a:pPr algn="r"/>
              <a:t>7</a:t>
            </a:fld>
            <a:endParaRPr lang="ru-RU" sz="1300" dirty="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163844" name="Номер слайда 3"/>
          <p:cNvSpPr txBox="1">
            <a:spLocks noGrp="1"/>
          </p:cNvSpPr>
          <p:nvPr/>
        </p:nvSpPr>
        <p:spPr bwMode="auto">
          <a:xfrm>
            <a:off x="3902076" y="9140826"/>
            <a:ext cx="298450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168" tIns="49084" rIns="98168" bIns="49084" anchor="b"/>
          <a:lstStyle/>
          <a:p>
            <a:pPr algn="r"/>
            <a:fld id="{6EE6E2F0-5499-4680-95CF-944974772A64}" type="slidenum">
              <a:rPr lang="ru-RU" sz="1300">
                <a:solidFill>
                  <a:srgbClr val="000000"/>
                </a:solidFill>
                <a:cs typeface="Arial" charset="0"/>
              </a:rPr>
              <a:pPr algn="r"/>
              <a:t>8</a:t>
            </a:fld>
            <a:endParaRPr lang="ru-RU" sz="1300" dirty="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03642E-C46C-4B0D-8F5B-528056D0A71B}" type="slidenum">
              <a:rPr lang="ru-RU" smtClean="0"/>
              <a:pPr/>
              <a:t>10</a:t>
            </a:fld>
            <a:endParaRPr lang="ru-RU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8975" y="4570413"/>
            <a:ext cx="5510213" cy="4330700"/>
          </a:xfrm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03642E-C46C-4B0D-8F5B-528056D0A71B}" type="slidenum">
              <a:rPr lang="ru-RU" smtClean="0"/>
              <a:pPr/>
              <a:t>11</a:t>
            </a:fld>
            <a:endParaRPr lang="ru-RU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8975" y="4570413"/>
            <a:ext cx="5510213" cy="4330700"/>
          </a:xfrm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03642E-C46C-4B0D-8F5B-528056D0A71B}" type="slidenum">
              <a:rPr lang="ru-RU" smtClean="0"/>
              <a:pPr/>
              <a:t>12</a:t>
            </a:fld>
            <a:endParaRPr lang="ru-RU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8975" y="4570413"/>
            <a:ext cx="5510213" cy="4330700"/>
          </a:xfrm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03642E-C46C-4B0D-8F5B-528056D0A71B}" type="slidenum">
              <a:rPr lang="ru-RU" smtClean="0"/>
              <a:pPr/>
              <a:t>13</a:t>
            </a:fld>
            <a:endParaRPr lang="ru-RU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8975" y="4570413"/>
            <a:ext cx="5510213" cy="4330700"/>
          </a:xfrm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BDFFE3B-6504-434A-89CD-EFBF9178FF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CF35D27-8CCD-4B81-A712-82650C769B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0D0D8B-9811-4D0D-8141-59EA9F7C636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1A607C-9CB1-430C-93D2-CF6F272A625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13E8E6-918C-4C74-86BF-3D0315E6BB5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9EDFCF-5A84-4B53-BAC2-A35484815DE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94759-7434-4DA6-B67C-B25A8E8A234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CDF045-6030-490D-BDBB-7E3A0C9D360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C5A2824B-0DE8-4EB9-BA99-CB6E58794676}" type="datetime1">
              <a:rPr lang="ru-RU" smtClean="0">
                <a:solidFill>
                  <a:srgbClr val="9CB084"/>
                </a:solidFill>
              </a:rPr>
              <a:pPr/>
              <a:t>21.11.2017</a:t>
            </a:fld>
            <a:endParaRPr lang="ru-RU">
              <a:solidFill>
                <a:srgbClr val="9CB084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ru-RU">
              <a:solidFill>
                <a:srgbClr val="9CB084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056C5-EA7A-466B-9B20-AE82B3AE6647}" type="datetime1">
              <a:rPr lang="ru-RU" smtClean="0">
                <a:solidFill>
                  <a:srgbClr val="9CB084"/>
                </a:solidFill>
              </a:rPr>
              <a:pPr/>
              <a:t>21.11.2017</a:t>
            </a:fld>
            <a:endParaRPr lang="ru-RU">
              <a:solidFill>
                <a:srgbClr val="9CB084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9CB084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6D3B4-3C10-484B-90E7-4F0C11E51CD4}" type="datetime1">
              <a:rPr lang="ru-RU" smtClean="0">
                <a:solidFill>
                  <a:srgbClr val="9CB084"/>
                </a:solidFill>
              </a:rPr>
              <a:pPr/>
              <a:t>21.11.2017</a:t>
            </a:fld>
            <a:endParaRPr lang="ru-RU">
              <a:solidFill>
                <a:srgbClr val="9CB084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9CB084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EAACC-686F-47C9-9D90-F9E0D12EE364}" type="datetime1">
              <a:rPr lang="ru-RU" smtClean="0">
                <a:solidFill>
                  <a:srgbClr val="9CB084"/>
                </a:solidFill>
              </a:rPr>
              <a:pPr/>
              <a:t>21.11.2017</a:t>
            </a:fld>
            <a:endParaRPr lang="ru-RU">
              <a:solidFill>
                <a:srgbClr val="9CB084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9CB084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ABA6CF0-95B0-49F2-88C2-40E8CE019B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0166BF5F-642A-4EA4-BBE4-6B112572ACA7}" type="datetime1">
              <a:rPr lang="ru-RU" smtClean="0">
                <a:solidFill>
                  <a:srgbClr val="9CB084"/>
                </a:solidFill>
              </a:rPr>
              <a:pPr/>
              <a:t>21.11.2017</a:t>
            </a:fld>
            <a:endParaRPr lang="ru-RU">
              <a:solidFill>
                <a:srgbClr val="9CB084"/>
              </a:solidFill>
            </a:endParaRP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>
              <a:solidFill>
                <a:srgbClr val="9CB084"/>
              </a:solidFill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16FB2EAC-5962-4456-8F77-7980C4DB761D}" type="datetime1">
              <a:rPr lang="ru-RU" smtClean="0">
                <a:solidFill>
                  <a:srgbClr val="9CB084"/>
                </a:solidFill>
              </a:rPr>
              <a:pPr/>
              <a:t>21.11.2017</a:t>
            </a:fld>
            <a:endParaRPr lang="ru-RU">
              <a:solidFill>
                <a:srgbClr val="9CB084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ru-RU">
              <a:solidFill>
                <a:srgbClr val="9CB084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DF744-A0AC-4A5F-BD08-C1CA9BF24C02}" type="datetime1">
              <a:rPr lang="ru-RU" smtClean="0">
                <a:solidFill>
                  <a:srgbClr val="9CB084"/>
                </a:solidFill>
              </a:rPr>
              <a:pPr/>
              <a:t>21.11.2017</a:t>
            </a:fld>
            <a:endParaRPr lang="ru-RU">
              <a:solidFill>
                <a:srgbClr val="9CB084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9CB084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21F64-CA50-43BD-BE5A-5D1BA009A726}" type="datetime1">
              <a:rPr lang="ru-RU" smtClean="0">
                <a:solidFill>
                  <a:srgbClr val="9CB084"/>
                </a:solidFill>
              </a:rPr>
              <a:pPr/>
              <a:t>21.11.2017</a:t>
            </a:fld>
            <a:endParaRPr lang="ru-RU">
              <a:solidFill>
                <a:srgbClr val="9CB084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9CB084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93A05-6826-4425-8C3A-C6D83EA203F9}" type="datetime1">
              <a:rPr lang="ru-RU" smtClean="0">
                <a:solidFill>
                  <a:srgbClr val="9CB084"/>
                </a:solidFill>
              </a:rPr>
              <a:pPr/>
              <a:t>21.11.2017</a:t>
            </a:fld>
            <a:endParaRPr lang="ru-RU">
              <a:solidFill>
                <a:srgbClr val="9CB084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9CB084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30773-A404-48A3-88FB-10B5B47CE912}" type="datetime1">
              <a:rPr lang="ru-RU" smtClean="0">
                <a:solidFill>
                  <a:srgbClr val="9CB084"/>
                </a:solidFill>
              </a:rPr>
              <a:pPr/>
              <a:t>21.11.2017</a:t>
            </a:fld>
            <a:endParaRPr lang="ru-RU">
              <a:solidFill>
                <a:srgbClr val="9CB084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9CB084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20AAA-2E61-4502-91A5-A6C7D3260814}" type="datetime1">
              <a:rPr lang="ru-RU" smtClean="0">
                <a:solidFill>
                  <a:srgbClr val="9CB084"/>
                </a:solidFill>
              </a:rPr>
              <a:pPr/>
              <a:t>21.11.2017</a:t>
            </a:fld>
            <a:endParaRPr lang="ru-RU">
              <a:solidFill>
                <a:srgbClr val="9CB084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9CB084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22738C49-77C3-4A6E-954B-143A9E8145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DA6D6426-5B2D-4CF3-A9B7-ED8F56CFC3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47BCA11C-75BB-40C5-A70E-602F1189D5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96DCB3-C8F7-4D71-955D-5888EB960E0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74554DF8-004F-46F1-B4B4-5591A94459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EA39D2A3-6D44-4304-A2A0-9A72AFFE9E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2DF7B88D-B6C7-441F-8518-5DA22D201E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6E08B483-C73B-4811-AD6E-F3B5BD18B6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42102EEB-D04A-40AE-928F-7D06EE4B78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1560B595-A0E9-4E57-A8AE-D78E979A44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FA619138-1031-44AA-B14F-D1A98EC308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4578B793-F6F7-4451-9DAC-2C28412F25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0905B2F6-6CBE-4C46-8E86-433553D0C6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A49E3FD6-19C3-438D-9DF4-0E6A0A68B8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4EC390-7A54-48EC-88CF-2FC0F8F884C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2BD9D058-E5F9-4CD9-92CF-01C1D2715A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96DCB3-C8F7-4D71-955D-5888EB960E0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4EC390-7A54-48EC-88CF-2FC0F8F884C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AEF709-3C14-4E66-BE3D-B67A675DE5D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4C9F3D-37B2-4CF1-B818-6D4884F4D5E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CB1B3B-E0B5-4FA3-AF06-18DA27D793F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E48B4-4B1D-4C44-8B5E-300EDD970C4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8256AE-C364-499E-84AE-CAE6F28F938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D1F326-98F4-4189-B0A7-DF39C1DA618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D0421B-2029-4AED-BCD8-334CCDC1588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AEF709-3C14-4E66-BE3D-B67A675DE5D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536504-5E37-469B-8893-695A070A263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9FE138-F3A5-4A8A-8257-4073EBAD901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9B12B0-8A91-4051-904B-4925D5E98CF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D130BF-39D1-47C0-8E3A-0761FC2D8F8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497712-ABCE-432A-9C40-03B61379B3A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22738C49-77C3-4A6E-954B-143A9E8145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DA6D6426-5B2D-4CF3-A9B7-ED8F56CFC3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47BCA11C-75BB-40C5-A70E-602F1189D5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74554DF8-004F-46F1-B4B4-5591A94459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EA39D2A3-6D44-4304-A2A0-9A72AFFE9E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4C9F3D-37B2-4CF1-B818-6D4884F4D5E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2DF7B88D-B6C7-441F-8518-5DA22D201E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6E08B483-C73B-4811-AD6E-F3B5BD18B6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42102EEB-D04A-40AE-928F-7D06EE4B78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1560B595-A0E9-4E57-A8AE-D78E979A44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FA619138-1031-44AA-B14F-D1A98EC308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4578B793-F6F7-4451-9DAC-2C28412F25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0905B2F6-6CBE-4C46-8E86-433553D0C6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A49E3FD6-19C3-438D-9DF4-0E6A0A68B8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2BD9D058-E5F9-4CD9-92CF-01C1D2715A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CB1B3B-E0B5-4FA3-AF06-18DA27D793F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E48B4-4B1D-4C44-8B5E-300EDD970C4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8256AE-C364-499E-84AE-CAE6F28F938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D1F326-98F4-4189-B0A7-DF39C1DA618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38F7913-E4EA-454A-AC5A-87377F3F1A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D0421B-2029-4AED-BCD8-334CCDC1588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536504-5E37-469B-8893-695A070A263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9FE138-F3A5-4A8A-8257-4073EBAD901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9B12B0-8A91-4051-904B-4925D5E98CF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D130BF-39D1-47C0-8E3A-0761FC2D8F8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497712-ABCE-432A-9C40-03B61379B3A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22738C49-77C3-4A6E-954B-143A9E8145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DA6D6426-5B2D-4CF3-A9B7-ED8F56CFC3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47BCA11C-75BB-40C5-A70E-602F1189D5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74554DF8-004F-46F1-B4B4-5591A94459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0BC78A8-5376-499F-B64A-C4016CDBCD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EA39D2A3-6D44-4304-A2A0-9A72AFFE9E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2DF7B88D-B6C7-441F-8518-5DA22D201E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6E08B483-C73B-4811-AD6E-F3B5BD18B6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42102EEB-D04A-40AE-928F-7D06EE4B78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1560B595-A0E9-4E57-A8AE-D78E979A44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FA619138-1031-44AA-B14F-D1A98EC308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4578B793-F6F7-4451-9DAC-2C28412F25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0905B2F6-6CBE-4C46-8E86-433553D0C6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A49E3FD6-19C3-438D-9DF4-0E6A0A68B8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2BD9D058-E5F9-4CD9-92CF-01C1D2715A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2066C4B-F4AF-4F23-B840-F4E03FDA8D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FB1318-F322-405B-8AAE-149CC2BB772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499045-73A8-459F-B444-7D725A3F8CE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9F0A8C-3E51-449E-B130-28EDDF2221F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B62AA9-BB0B-4FCA-BF43-447430E2A47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D508D0-0371-4C3B-83F9-30FC2185EBD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D06928-9BE0-4207-A1D2-47534259B40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F7134A-573F-4104-B002-3549A16204B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5CD0F2-06D8-479C-B825-0A08E5AC98A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6B3A41-6757-45AE-8657-AA93E259ABF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971D4C-9D41-4E22-AF46-5FC924C413E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1B1CA5B-59DA-4B12-AE93-CBF30BAA4F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D6388F-6E89-476B-BF92-D75B767F0F1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A9E728-0DBA-43AC-BED1-851C3E56849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DF5E83-3732-4614-AF5C-3076133D4FE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FF145-4124-4BF5-A1FA-730BD1296AF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76509-B859-4568-8962-4307557981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FF145-4124-4BF5-A1FA-730BD1296AF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76509-B859-4568-8962-4307557981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FF145-4124-4BF5-A1FA-730BD1296AF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76509-B859-4568-8962-4307557981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FF145-4124-4BF5-A1FA-730BD1296AF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76509-B859-4568-8962-4307557981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FF145-4124-4BF5-A1FA-730BD1296AF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76509-B859-4568-8962-4307557981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FF145-4124-4BF5-A1FA-730BD1296AF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76509-B859-4568-8962-4307557981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FF145-4124-4BF5-A1FA-730BD1296AF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76509-B859-4568-8962-4307557981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5F5A4C3-0A6F-48B0-89AD-DE89141DA3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FF145-4124-4BF5-A1FA-730BD1296AF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76509-B859-4568-8962-4307557981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FF145-4124-4BF5-A1FA-730BD1296AF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76509-B859-4568-8962-4307557981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FF145-4124-4BF5-A1FA-730BD1296AF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76509-B859-4568-8962-4307557981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FF145-4124-4BF5-A1FA-730BD1296AF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76509-B859-4568-8962-4307557981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8BCD08-F350-49E9-A6FC-2B6CB789B1C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22738C49-77C3-4A6E-954B-143A9E8145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DA6D6426-5B2D-4CF3-A9B7-ED8F56CFC3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47BCA11C-75BB-40C5-A70E-602F1189D5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74554DF8-004F-46F1-B4B4-5591A94459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EA39D2A3-6D44-4304-A2A0-9A72AFFE9E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3602DF5-6153-4252-9CCA-FC2115D19D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2DF7B88D-B6C7-441F-8518-5DA22D201E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6E08B483-C73B-4811-AD6E-F3B5BD18B6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42102EEB-D04A-40AE-928F-7D06EE4B78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1560B595-A0E9-4E57-A8AE-D78E979A44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FA619138-1031-44AA-B14F-D1A98EC308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4578B793-F6F7-4451-9DAC-2C28412F25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0905B2F6-6CBE-4C46-8E86-433553D0C6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A49E3FD6-19C3-438D-9DF4-0E6A0A68B8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2BD9D058-E5F9-4CD9-92CF-01C1D2715A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61A546-A162-4B2D-87D3-E6822AA000C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2314591-ACC9-41CD-92CA-8F6A7424E2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0738B9-C9B7-4DDC-A719-D27D138EA3A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8C3BB7-FB53-49E9-B711-B4C31894C97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84CF82-86DE-477B-B411-C471ED0A93C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42F041-FB4A-4130-8E91-43A74116472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156B78-E5C1-46B0-9A02-1F71426CF9A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303D1A-28C3-4964-A505-B3ED2248EB2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902BAE-A68A-4F4F-889E-D141C41F507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C1FE4B-028E-45B5-9FDC-9E7F4309771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BDC24B-4E75-45EF-AB4D-6A4B5B5E37A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B294E0-74CC-4DB0-AA87-3685D5F25FB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AA7D1B6-E2C1-4AAA-8027-8BEE54C2F9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623CAD-D122-4823-8237-CD2EA9776B9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725D26-7B52-4ABD-9FD1-B9EBA9B92F4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B97B40-F914-45A7-9FD5-E2A3DAA46D1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65A294-703A-4793-B3C9-C930B25ABC4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4C49E1-2336-4F15-AC44-EA5DEC1AD43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A62E67-652B-46DD-81DC-A082DFE4ADC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27A839-F3A6-44FB-B7B3-B1AF9D3A1BB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C34510-AD48-4E43-B4E4-9FE28619F9C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A6140B-359F-4621-AFCF-CFD1EFF615C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B1161B-1A95-4D7A-93B4-6C00F1447D1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Relationship Id="rId14" Type="http://schemas.openxmlformats.org/officeDocument/2006/relationships/slideLayout" Target="../slideLayouts/slideLayout13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13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12" Type="http://schemas.openxmlformats.org/officeDocument/2006/relationships/slideLayout" Target="../slideLayouts/slideLayout142.xml"/><Relationship Id="rId2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5.xml"/><Relationship Id="rId15" Type="http://schemas.openxmlformats.org/officeDocument/2006/relationships/theme" Target="../theme/theme11.xml"/><Relationship Id="rId10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Relationship Id="rId14" Type="http://schemas.openxmlformats.org/officeDocument/2006/relationships/slideLayout" Target="../slideLayouts/slideLayout14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slideLayout" Target="../slideLayouts/slideLayout157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slideLayout" Target="../slideLayouts/slideLayout156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5" Type="http://schemas.openxmlformats.org/officeDocument/2006/relationships/theme" Target="../theme/theme12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Relationship Id="rId14" Type="http://schemas.openxmlformats.org/officeDocument/2006/relationships/slideLayout" Target="../slideLayouts/slideLayout15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slideLayout" Target="../slideLayouts/slideLayout10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E0A30CE6-B4DF-490D-8F8C-1EE261FE0D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6" r:id="rId1"/>
    <p:sldLayoutId id="2147483997" r:id="rId2"/>
    <p:sldLayoutId id="2147483998" r:id="rId3"/>
    <p:sldLayoutId id="2147483999" r:id="rId4"/>
    <p:sldLayoutId id="2147484000" r:id="rId5"/>
    <p:sldLayoutId id="2147484001" r:id="rId6"/>
    <p:sldLayoutId id="2147484002" r:id="rId7"/>
    <p:sldLayoutId id="2147484003" r:id="rId8"/>
    <p:sldLayoutId id="2147484004" r:id="rId9"/>
    <p:sldLayoutId id="2147484005" r:id="rId10"/>
    <p:sldLayoutId id="2147484006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FFA62601-DF60-4241-8485-01B669C4A1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36" r:id="rId1"/>
    <p:sldLayoutId id="2147484437" r:id="rId2"/>
    <p:sldLayoutId id="2147484438" r:id="rId3"/>
    <p:sldLayoutId id="2147484439" r:id="rId4"/>
    <p:sldLayoutId id="2147484440" r:id="rId5"/>
    <p:sldLayoutId id="2147484441" r:id="rId6"/>
    <p:sldLayoutId id="2147484442" r:id="rId7"/>
    <p:sldLayoutId id="2147484443" r:id="rId8"/>
    <p:sldLayoutId id="2147484444" r:id="rId9"/>
    <p:sldLayoutId id="2147484445" r:id="rId10"/>
    <p:sldLayoutId id="2147484446" r:id="rId11"/>
    <p:sldLayoutId id="2147484447" r:id="rId12"/>
    <p:sldLayoutId id="2147484448" r:id="rId13"/>
    <p:sldLayoutId id="2147484449" r:id="rId14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D421F178-AF3C-41CA-BCC8-16C45895AE4A}" type="slidenum">
              <a:rPr lang="ru-RU">
                <a:solidFill>
                  <a:srgbClr val="000000"/>
                </a:solidFill>
                <a:cs typeface="Arial" charset="0"/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51" r:id="rId1"/>
    <p:sldLayoutId id="2147484452" r:id="rId2"/>
    <p:sldLayoutId id="2147484453" r:id="rId3"/>
    <p:sldLayoutId id="2147484454" r:id="rId4"/>
    <p:sldLayoutId id="2147484455" r:id="rId5"/>
    <p:sldLayoutId id="2147484456" r:id="rId6"/>
    <p:sldLayoutId id="2147484457" r:id="rId7"/>
    <p:sldLayoutId id="2147484458" r:id="rId8"/>
    <p:sldLayoutId id="2147484459" r:id="rId9"/>
    <p:sldLayoutId id="2147484460" r:id="rId10"/>
    <p:sldLayoutId id="2147484461" r:id="rId11"/>
    <p:sldLayoutId id="2147484462" r:id="rId12"/>
    <p:sldLayoutId id="2147484463" r:id="rId13"/>
    <p:sldLayoutId id="2147484464" r:id="rId14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FFA62601-DF60-4241-8485-01B669C4A1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66" r:id="rId1"/>
    <p:sldLayoutId id="2147484467" r:id="rId2"/>
    <p:sldLayoutId id="2147484468" r:id="rId3"/>
    <p:sldLayoutId id="2147484469" r:id="rId4"/>
    <p:sldLayoutId id="2147484470" r:id="rId5"/>
    <p:sldLayoutId id="2147484471" r:id="rId6"/>
    <p:sldLayoutId id="2147484472" r:id="rId7"/>
    <p:sldLayoutId id="2147484473" r:id="rId8"/>
    <p:sldLayoutId id="2147484474" r:id="rId9"/>
    <p:sldLayoutId id="2147484475" r:id="rId10"/>
    <p:sldLayoutId id="2147484476" r:id="rId11"/>
    <p:sldLayoutId id="2147484477" r:id="rId12"/>
    <p:sldLayoutId id="2147484478" r:id="rId13"/>
    <p:sldLayoutId id="2147484479" r:id="rId14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D421F178-AF3C-41CA-BCC8-16C45895AE4A}" type="slidenum">
              <a:rPr lang="ru-RU">
                <a:solidFill>
                  <a:srgbClr val="000000"/>
                </a:solidFill>
                <a:cs typeface="Arial" charset="0"/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25" r:id="rId1"/>
    <p:sldLayoutId id="2147484226" r:id="rId2"/>
    <p:sldLayoutId id="2147484227" r:id="rId3"/>
    <p:sldLayoutId id="2147484228" r:id="rId4"/>
    <p:sldLayoutId id="2147484229" r:id="rId5"/>
    <p:sldLayoutId id="2147484230" r:id="rId6"/>
    <p:sldLayoutId id="2147484231" r:id="rId7"/>
    <p:sldLayoutId id="2147484232" r:id="rId8"/>
    <p:sldLayoutId id="2147484233" r:id="rId9"/>
    <p:sldLayoutId id="2147484234" r:id="rId10"/>
    <p:sldLayoutId id="2147484235" r:id="rId11"/>
    <p:sldLayoutId id="2147484236" r:id="rId12"/>
    <p:sldLayoutId id="2147484237" r:id="rId13"/>
    <p:sldLayoutId id="2147484238" r:id="rId14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FFA62601-DF60-4241-8485-01B669C4A1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96" r:id="rId1"/>
    <p:sldLayoutId id="2147484297" r:id="rId2"/>
    <p:sldLayoutId id="2147484298" r:id="rId3"/>
    <p:sldLayoutId id="2147484299" r:id="rId4"/>
    <p:sldLayoutId id="2147484300" r:id="rId5"/>
    <p:sldLayoutId id="2147484301" r:id="rId6"/>
    <p:sldLayoutId id="2147484302" r:id="rId7"/>
    <p:sldLayoutId id="2147484303" r:id="rId8"/>
    <p:sldLayoutId id="2147484304" r:id="rId9"/>
    <p:sldLayoutId id="2147484305" r:id="rId10"/>
    <p:sldLayoutId id="2147484306" r:id="rId11"/>
    <p:sldLayoutId id="2147484307" r:id="rId12"/>
    <p:sldLayoutId id="2147484308" r:id="rId13"/>
    <p:sldLayoutId id="2147484309" r:id="rId14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 algn="ctr"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D47C3E13-CBCE-4251-A3FB-7D34FCCE457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53" r:id="rId1"/>
    <p:sldLayoutId id="2147484354" r:id="rId2"/>
    <p:sldLayoutId id="2147484355" r:id="rId3"/>
    <p:sldLayoutId id="2147484356" r:id="rId4"/>
    <p:sldLayoutId id="2147484357" r:id="rId5"/>
    <p:sldLayoutId id="2147484358" r:id="rId6"/>
    <p:sldLayoutId id="2147484359" r:id="rId7"/>
    <p:sldLayoutId id="2147484360" r:id="rId8"/>
    <p:sldLayoutId id="2147484361" r:id="rId9"/>
    <p:sldLayoutId id="2147484362" r:id="rId10"/>
    <p:sldLayoutId id="2147484363" r:id="rId11"/>
    <p:sldLayoutId id="2147484364" r:id="rId12"/>
    <p:sldLayoutId id="2147484365" r:id="rId13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7EFF145-4124-4BF5-A1FA-730BD1296AF9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21.11.2017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D176509-B859-4568-8962-4307557981EA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67" r:id="rId1"/>
    <p:sldLayoutId id="2147484368" r:id="rId2"/>
    <p:sldLayoutId id="2147484369" r:id="rId3"/>
    <p:sldLayoutId id="2147484370" r:id="rId4"/>
    <p:sldLayoutId id="2147484371" r:id="rId5"/>
    <p:sldLayoutId id="2147484372" r:id="rId6"/>
    <p:sldLayoutId id="2147484373" r:id="rId7"/>
    <p:sldLayoutId id="2147484374" r:id="rId8"/>
    <p:sldLayoutId id="2147484375" r:id="rId9"/>
    <p:sldLayoutId id="2147484376" r:id="rId10"/>
    <p:sldLayoutId id="2147484377" r:id="rId11"/>
    <p:sldLayoutId id="214748437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FFA62601-DF60-4241-8485-01B669C4A1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0" r:id="rId1"/>
    <p:sldLayoutId id="2147484381" r:id="rId2"/>
    <p:sldLayoutId id="2147484382" r:id="rId3"/>
    <p:sldLayoutId id="2147484383" r:id="rId4"/>
    <p:sldLayoutId id="2147484384" r:id="rId5"/>
    <p:sldLayoutId id="2147484385" r:id="rId6"/>
    <p:sldLayoutId id="2147484386" r:id="rId7"/>
    <p:sldLayoutId id="2147484387" r:id="rId8"/>
    <p:sldLayoutId id="2147484388" r:id="rId9"/>
    <p:sldLayoutId id="2147484389" r:id="rId10"/>
    <p:sldLayoutId id="2147484390" r:id="rId11"/>
    <p:sldLayoutId id="2147484391" r:id="rId12"/>
    <p:sldLayoutId id="2147484392" r:id="rId13"/>
    <p:sldLayoutId id="2147484393" r:id="rId14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FE4D3B45-9EE4-4395-B8C2-24C3A7FC287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95" r:id="rId1"/>
    <p:sldLayoutId id="2147484396" r:id="rId2"/>
    <p:sldLayoutId id="2147484397" r:id="rId3"/>
    <p:sldLayoutId id="2147484398" r:id="rId4"/>
    <p:sldLayoutId id="2147484399" r:id="rId5"/>
    <p:sldLayoutId id="2147484400" r:id="rId6"/>
    <p:sldLayoutId id="2147484401" r:id="rId7"/>
    <p:sldLayoutId id="2147484402" r:id="rId8"/>
    <p:sldLayoutId id="2147484403" r:id="rId9"/>
    <p:sldLayoutId id="2147484404" r:id="rId10"/>
    <p:sldLayoutId id="2147484405" r:id="rId11"/>
    <p:sldLayoutId id="2147484406" r:id="rId12"/>
    <p:sldLayoutId id="214748440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99F0A54-A190-4DF0-9BC7-04D3D7FCD63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09" r:id="rId1"/>
    <p:sldLayoutId id="2147484410" r:id="rId2"/>
    <p:sldLayoutId id="2147484411" r:id="rId3"/>
    <p:sldLayoutId id="2147484412" r:id="rId4"/>
    <p:sldLayoutId id="2147484413" r:id="rId5"/>
    <p:sldLayoutId id="2147484414" r:id="rId6"/>
    <p:sldLayoutId id="2147484415" r:id="rId7"/>
    <p:sldLayoutId id="2147484416" r:id="rId8"/>
    <p:sldLayoutId id="2147484417" r:id="rId9"/>
    <p:sldLayoutId id="2147484418" r:id="rId10"/>
    <p:sldLayoutId id="2147484419" r:id="rId11"/>
    <p:sldLayoutId id="2147484420" r:id="rId12"/>
    <p:sldLayoutId id="2147484421" r:id="rId13"/>
    <p:sldLayoutId id="214748442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8F3BA9C-419C-4963-A262-C55026DA4D75}" type="datetime1">
              <a:rPr lang="ru-RU" smtClean="0">
                <a:solidFill>
                  <a:srgbClr val="9CB084"/>
                </a:solidFill>
                <a:latin typeface="Cambri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21.11.2017</a:t>
            </a:fld>
            <a:endParaRPr lang="ru-RU">
              <a:solidFill>
                <a:srgbClr val="9CB084"/>
              </a:solidFill>
              <a:latin typeface="Cambria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srgbClr val="9CB084"/>
              </a:solidFill>
              <a:latin typeface="Cambria"/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25C68B6-61C2-468F-89AB-4B9F7531AA68}" type="slidenum">
              <a:rPr lang="ru-RU" smtClean="0">
                <a:latin typeface="Cambri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latin typeface="Cambri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24" r:id="rId1"/>
    <p:sldLayoutId id="2147484425" r:id="rId2"/>
    <p:sldLayoutId id="2147484426" r:id="rId3"/>
    <p:sldLayoutId id="2147484427" r:id="rId4"/>
    <p:sldLayoutId id="2147484428" r:id="rId5"/>
    <p:sldLayoutId id="2147484429" r:id="rId6"/>
    <p:sldLayoutId id="2147484430" r:id="rId7"/>
    <p:sldLayoutId id="2147484431" r:id="rId8"/>
    <p:sldLayoutId id="2147484432" r:id="rId9"/>
    <p:sldLayoutId id="2147484433" r:id="rId10"/>
    <p:sldLayoutId id="2147484434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4.png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80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81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7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1.xml"/><Relationship Id="rId6" Type="http://schemas.openxmlformats.org/officeDocument/2006/relationships/image" Target="../media/image78.jpe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Рисунок 5" descr="lomonosov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3988"/>
            <a:ext cx="9144000" cy="457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0" y="1484784"/>
            <a:ext cx="9144000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>
              <a:defRPr/>
            </a:pPr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ВЫСОКОПРОИЗВОДИТЕЛЬНЫЕ ВЫЧИСЛИТЕЛЬНЫЕ СИСТЕМЫ И СТРУКТУРА АЛГОРИТМОВ</a:t>
            </a:r>
            <a:endParaRPr lang="ru-RU" sz="24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endParaRPr lang="ru-RU" sz="24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 Box 7"/>
          <p:cNvSpPr txBox="1">
            <a:spLocks noChangeArrowheads="1"/>
          </p:cNvSpPr>
          <p:nvPr/>
        </p:nvSpPr>
        <p:spPr bwMode="auto">
          <a:xfrm>
            <a:off x="-7937" y="6462761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ВШЭ, </a:t>
            </a:r>
            <a:r>
              <a:rPr lang="ru-RU" sz="1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2017</a:t>
            </a:r>
            <a:endParaRPr lang="ru-RU" sz="1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Rectangle 11"/>
          <p:cNvSpPr>
            <a:spLocks noChangeArrowheads="1"/>
          </p:cNvSpPr>
          <p:nvPr/>
        </p:nvSpPr>
        <p:spPr bwMode="auto">
          <a:xfrm>
            <a:off x="-3175" y="44624"/>
            <a:ext cx="9144000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>
              <a:defRPr/>
            </a:pPr>
            <a:r>
              <a:rPr lang="ru-RU" sz="1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Московский государственный университет имени </a:t>
            </a:r>
            <a:r>
              <a:rPr lang="ru-RU" sz="1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М.В.Ломоносова</a:t>
            </a:r>
          </a:p>
          <a:p>
            <a:pPr algn="ctr">
              <a:defRPr/>
            </a:pPr>
            <a:r>
              <a:rPr lang="ru-RU" sz="1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Факультет Вычислительной математики и кибернетики</a:t>
            </a:r>
          </a:p>
          <a:p>
            <a:pPr algn="ctr">
              <a:defRPr/>
            </a:pPr>
            <a:endParaRPr lang="ru-RU" sz="16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endParaRPr lang="en-US" sz="16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endParaRPr lang="ru-RU" sz="1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0" y="2924944"/>
            <a:ext cx="9144000" cy="2954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20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endParaRPr lang="en-US" sz="20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Вл.В.Воеводин</a:t>
            </a:r>
          </a:p>
          <a:p>
            <a:pPr algn="ctr">
              <a:defRPr/>
            </a:pPr>
            <a:endParaRPr lang="ru-RU" sz="18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ru-RU" sz="1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Зав.кафедрой Суперкомпьютеров и квантовой информатики ВМК МГУ</a:t>
            </a:r>
            <a:endParaRPr lang="en-US" sz="1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ru-RU" sz="1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Зам.директора </a:t>
            </a:r>
            <a:r>
              <a:rPr lang="ru-RU" sz="1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НИВЦ МГУ, </a:t>
            </a:r>
          </a:p>
          <a:p>
            <a:pPr algn="ctr">
              <a:defRPr/>
            </a:pPr>
            <a:r>
              <a:rPr lang="ru-RU" sz="1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чл.-корр. РАН, </a:t>
            </a:r>
            <a:r>
              <a:rPr lang="ru-RU" sz="18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д.ф</a:t>
            </a:r>
            <a:r>
              <a:rPr lang="ru-RU" sz="1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.-м.н</a:t>
            </a:r>
            <a:r>
              <a:rPr lang="ru-RU" sz="1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., </a:t>
            </a:r>
            <a:r>
              <a:rPr lang="ru-RU" sz="1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профессор </a:t>
            </a:r>
          </a:p>
          <a:p>
            <a:pPr algn="ctr">
              <a:defRPr/>
            </a:pPr>
            <a:endParaRPr lang="ru-RU" sz="18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endParaRPr lang="ru-RU" sz="1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en-US" sz="1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voevodin@parallel.ru</a:t>
            </a:r>
            <a:endParaRPr lang="ru-RU" sz="1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183" y="692696"/>
            <a:ext cx="9144000" cy="68326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Поколения архитектур и парадигмы программирования</a:t>
            </a:r>
            <a:endParaRPr lang="ru-RU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>
              <a:lnSpc>
                <a:spcPct val="80000"/>
              </a:lnSpc>
              <a:defRPr/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(или как часто мы были вынуждены полностью переписывать приложения</a:t>
            </a:r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?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)</a:t>
            </a:r>
            <a:endParaRPr lang="en-US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772816"/>
            <a:ext cx="1944215" cy="2024115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4005064"/>
            <a:ext cx="2633092" cy="223442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8" name="TextBox 7"/>
          <p:cNvSpPr txBox="1"/>
          <p:nvPr/>
        </p:nvSpPr>
        <p:spPr>
          <a:xfrm>
            <a:off x="966754" y="6381217"/>
            <a:ext cx="2259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Calibri" pitchFamily="34" charset="0"/>
              </a:rPr>
              <a:t>Суперкомпьютер </a:t>
            </a:r>
            <a:r>
              <a:rPr lang="en-US" sz="1600" dirty="0" smtClean="0">
                <a:latin typeface="Calibri" pitchFamily="34" charset="0"/>
              </a:rPr>
              <a:t>Cray-1</a:t>
            </a:r>
            <a:endParaRPr lang="ru-RU" sz="1600" dirty="0">
              <a:latin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47291" y="1700808"/>
            <a:ext cx="421314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Calibri" pitchFamily="34" charset="0"/>
              </a:rPr>
              <a:t>Векторно-конвейерные компьютеры</a:t>
            </a:r>
          </a:p>
          <a:p>
            <a:endParaRPr lang="ru-RU" sz="2000" dirty="0" smtClean="0">
              <a:latin typeface="Calibri" pitchFamily="34" charset="0"/>
            </a:endParaRPr>
          </a:p>
          <a:p>
            <a:r>
              <a:rPr lang="ru-RU" sz="1600" dirty="0" smtClean="0">
                <a:latin typeface="Calibri" pitchFamily="34" charset="0"/>
              </a:rPr>
              <a:t>Середина 70-х годов.</a:t>
            </a:r>
          </a:p>
          <a:p>
            <a:endParaRPr lang="ru-RU" sz="1600" dirty="0" smtClean="0">
              <a:latin typeface="Calibri" pitchFamily="34" charset="0"/>
            </a:endParaRPr>
          </a:p>
          <a:p>
            <a:r>
              <a:rPr lang="ru-RU" sz="1600" b="1" dirty="0" smtClean="0">
                <a:latin typeface="Calibri" pitchFamily="34" charset="0"/>
              </a:rPr>
              <a:t>Особенности архитектуры</a:t>
            </a:r>
            <a:r>
              <a:rPr lang="ru-RU" sz="1600" dirty="0" smtClean="0">
                <a:latin typeface="Calibri" pitchFamily="34" charset="0"/>
              </a:rPr>
              <a:t>: векторные функциональные устройства, зацепление функциональных устройств, векторные команды в системе команд, векторные регистры.  </a:t>
            </a:r>
          </a:p>
          <a:p>
            <a:endParaRPr lang="ru-RU" sz="1600" dirty="0" smtClean="0">
              <a:latin typeface="Calibri" pitchFamily="34" charset="0"/>
            </a:endParaRPr>
          </a:p>
          <a:p>
            <a:r>
              <a:rPr lang="ru-RU" sz="1600" b="1" dirty="0" smtClean="0">
                <a:latin typeface="Calibri" pitchFamily="34" charset="0"/>
              </a:rPr>
              <a:t>Программирование</a:t>
            </a:r>
            <a:r>
              <a:rPr lang="ru-RU" sz="1600" dirty="0" smtClean="0">
                <a:latin typeface="Calibri" pitchFamily="34" charset="0"/>
              </a:rPr>
              <a:t>: векторизация самых внутренних циклов.</a:t>
            </a:r>
            <a:endParaRPr lang="ru-RU" sz="16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183" y="692696"/>
            <a:ext cx="9144000" cy="68326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Поколения архитектур и парадигмы программирования</a:t>
            </a:r>
            <a:endParaRPr lang="ru-RU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>
              <a:lnSpc>
                <a:spcPct val="80000"/>
              </a:lnSpc>
              <a:defRPr/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(или как часто мы были вынуждены полностью переписывать приложения</a:t>
            </a:r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?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)</a:t>
            </a:r>
            <a:endParaRPr lang="en-US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0149" y="3685133"/>
            <a:ext cx="25878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Calibri" pitchFamily="34" charset="0"/>
              </a:rPr>
              <a:t>Суперкомпьютер </a:t>
            </a:r>
            <a:r>
              <a:rPr lang="en-US" sz="1600" dirty="0" smtClean="0">
                <a:latin typeface="Calibri" pitchFamily="34" charset="0"/>
              </a:rPr>
              <a:t>Cray X-MP</a:t>
            </a:r>
            <a:endParaRPr lang="ru-RU" sz="1600" dirty="0">
              <a:latin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47291" y="1700808"/>
            <a:ext cx="435715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Calibri" pitchFamily="34" charset="0"/>
              </a:rPr>
              <a:t>Векторно-параллельные компьютеры</a:t>
            </a:r>
          </a:p>
          <a:p>
            <a:endParaRPr lang="ru-RU" sz="2000" dirty="0" smtClean="0">
              <a:latin typeface="Calibri" pitchFamily="34" charset="0"/>
            </a:endParaRPr>
          </a:p>
          <a:p>
            <a:r>
              <a:rPr lang="ru-RU" sz="1600" dirty="0" smtClean="0">
                <a:latin typeface="Calibri" pitchFamily="34" charset="0"/>
              </a:rPr>
              <a:t>Начало 80-х годов.</a:t>
            </a:r>
          </a:p>
          <a:p>
            <a:endParaRPr lang="ru-RU" sz="1600" dirty="0" smtClean="0">
              <a:latin typeface="Calibri" pitchFamily="34" charset="0"/>
            </a:endParaRPr>
          </a:p>
          <a:p>
            <a:r>
              <a:rPr lang="ru-RU" sz="1600" b="1" dirty="0" smtClean="0">
                <a:latin typeface="Calibri" pitchFamily="34" charset="0"/>
              </a:rPr>
              <a:t>Особенности архитектуры</a:t>
            </a:r>
            <a:r>
              <a:rPr lang="ru-RU" sz="1600" dirty="0" smtClean="0">
                <a:latin typeface="Calibri" pitchFamily="34" charset="0"/>
              </a:rPr>
              <a:t>: векторные функциональные устройства, зацепление функциональных устройств, векторные команды в системе команд, векторные регистры. </a:t>
            </a:r>
            <a:endParaRPr lang="en-US" sz="1600" dirty="0" smtClean="0">
              <a:latin typeface="Calibri" pitchFamily="34" charset="0"/>
            </a:endParaRPr>
          </a:p>
          <a:p>
            <a:r>
              <a:rPr lang="ru-RU" sz="1600" dirty="0" smtClean="0">
                <a:latin typeface="Calibri" pitchFamily="34" charset="0"/>
              </a:rPr>
              <a:t>Небольшое число процессоров объединяются над общей памятью. </a:t>
            </a:r>
          </a:p>
          <a:p>
            <a:endParaRPr lang="ru-RU" sz="1600" dirty="0" smtClean="0">
              <a:latin typeface="Calibri" pitchFamily="34" charset="0"/>
            </a:endParaRPr>
          </a:p>
          <a:p>
            <a:r>
              <a:rPr lang="ru-RU" sz="1600" b="1" dirty="0" smtClean="0">
                <a:latin typeface="Calibri" pitchFamily="34" charset="0"/>
              </a:rPr>
              <a:t>Программирование</a:t>
            </a:r>
            <a:r>
              <a:rPr lang="ru-RU" sz="1600" dirty="0" smtClean="0">
                <a:latin typeface="Calibri" pitchFamily="34" charset="0"/>
              </a:rPr>
              <a:t>: векторизация самых внутренних циклов и распараллеливание на внешнем уровне, единое адресное пространство, локальные и глобальные переменные.</a:t>
            </a:r>
            <a:endParaRPr lang="ru-RU" sz="1600" dirty="0">
              <a:latin typeface="Calibri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772816"/>
            <a:ext cx="2232248" cy="186197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3983" y="4258774"/>
            <a:ext cx="2890373" cy="210580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10" name="TextBox 9"/>
          <p:cNvSpPr txBox="1"/>
          <p:nvPr/>
        </p:nvSpPr>
        <p:spPr>
          <a:xfrm>
            <a:off x="800149" y="6402814"/>
            <a:ext cx="25878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Calibri" pitchFamily="34" charset="0"/>
              </a:rPr>
              <a:t>Суперкомпьютер </a:t>
            </a:r>
            <a:r>
              <a:rPr lang="en-US" sz="1600" dirty="0" smtClean="0">
                <a:latin typeface="Calibri" pitchFamily="34" charset="0"/>
              </a:rPr>
              <a:t>Cray Y-MP</a:t>
            </a:r>
            <a:endParaRPr lang="ru-RU" sz="16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183" y="692696"/>
            <a:ext cx="9144000" cy="68326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Поколения архитектур и парадигмы программирования</a:t>
            </a:r>
            <a:endParaRPr lang="ru-RU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>
              <a:lnSpc>
                <a:spcPct val="80000"/>
              </a:lnSpc>
              <a:defRPr/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(или как часто мы были вынуждены полностью переписывать приложения</a:t>
            </a:r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?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)</a:t>
            </a:r>
            <a:endParaRPr lang="en-US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536" y="6309320"/>
            <a:ext cx="34889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Calibri" pitchFamily="34" charset="0"/>
              </a:rPr>
              <a:t>Суперкомпьютер </a:t>
            </a:r>
            <a:r>
              <a:rPr lang="en-US" sz="1600" dirty="0" smtClean="0">
                <a:latin typeface="Calibri" pitchFamily="34" charset="0"/>
              </a:rPr>
              <a:t>Intel Paragon XPS140</a:t>
            </a:r>
            <a:endParaRPr lang="ru-RU" sz="1600" dirty="0">
              <a:latin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47291" y="1700808"/>
            <a:ext cx="4357157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Calibri" pitchFamily="34" charset="0"/>
              </a:rPr>
              <a:t>Массивно-параллельные компьютеры</a:t>
            </a:r>
          </a:p>
          <a:p>
            <a:endParaRPr lang="ru-RU" sz="2000" dirty="0" smtClean="0">
              <a:latin typeface="Calibri" pitchFamily="34" charset="0"/>
            </a:endParaRPr>
          </a:p>
          <a:p>
            <a:r>
              <a:rPr lang="ru-RU" sz="1600" dirty="0" smtClean="0">
                <a:latin typeface="Calibri" pitchFamily="34" charset="0"/>
              </a:rPr>
              <a:t>Начало 90-х годов.</a:t>
            </a:r>
          </a:p>
          <a:p>
            <a:endParaRPr lang="ru-RU" sz="1600" dirty="0" smtClean="0">
              <a:latin typeface="Calibri" pitchFamily="34" charset="0"/>
            </a:endParaRPr>
          </a:p>
          <a:p>
            <a:r>
              <a:rPr lang="ru-RU" sz="1600" b="1" dirty="0" smtClean="0">
                <a:latin typeface="Calibri" pitchFamily="34" charset="0"/>
              </a:rPr>
              <a:t>Особенности архитектуры</a:t>
            </a:r>
            <a:r>
              <a:rPr lang="ru-RU" sz="1600" dirty="0" smtClean="0">
                <a:latin typeface="Calibri" pitchFamily="34" charset="0"/>
              </a:rPr>
              <a:t>: тысячи процессоров объединяются с помощью коммуникационной сети по некоторой топологии, распределенная память. </a:t>
            </a:r>
          </a:p>
          <a:p>
            <a:endParaRPr lang="ru-RU" sz="1600" dirty="0" smtClean="0">
              <a:latin typeface="Calibri" pitchFamily="34" charset="0"/>
            </a:endParaRPr>
          </a:p>
          <a:p>
            <a:r>
              <a:rPr lang="ru-RU" sz="1600" b="1" dirty="0" smtClean="0">
                <a:latin typeface="Calibri" pitchFamily="34" charset="0"/>
              </a:rPr>
              <a:t>Программирование</a:t>
            </a:r>
            <a:r>
              <a:rPr lang="ru-RU" sz="1600" dirty="0" smtClean="0">
                <a:latin typeface="Calibri" pitchFamily="34" charset="0"/>
              </a:rPr>
              <a:t>: обмен сообщениями, отсутствие единого адресного пространства,  </a:t>
            </a:r>
            <a:r>
              <a:rPr lang="en-US" sz="1600" dirty="0" smtClean="0">
                <a:latin typeface="Calibri" pitchFamily="34" charset="0"/>
              </a:rPr>
              <a:t>PVM, Message Passing Interface</a:t>
            </a:r>
            <a:r>
              <a:rPr lang="ru-RU" sz="1600" dirty="0" smtClean="0">
                <a:latin typeface="Calibri" pitchFamily="34" charset="0"/>
              </a:rPr>
              <a:t>.</a:t>
            </a:r>
          </a:p>
          <a:p>
            <a:r>
              <a:rPr lang="ru-RU" sz="1600" dirty="0" smtClean="0">
                <a:latin typeface="Calibri" pitchFamily="34" charset="0"/>
              </a:rPr>
              <a:t>Необходимость выделения массового параллелизма, явного распределения данных и согласования параллелизма с распределением.</a:t>
            </a:r>
            <a:endParaRPr lang="ru-RU" sz="1600" dirty="0">
              <a:latin typeface="Calibri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4581128"/>
            <a:ext cx="2550243" cy="1695179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 t="2773" b="2943"/>
          <a:stretch>
            <a:fillRect/>
          </a:stretch>
        </p:blipFill>
        <p:spPr bwMode="auto">
          <a:xfrm>
            <a:off x="1043608" y="1556792"/>
            <a:ext cx="2021900" cy="244827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10" name="TextBox 9"/>
          <p:cNvSpPr txBox="1"/>
          <p:nvPr/>
        </p:nvSpPr>
        <p:spPr>
          <a:xfrm>
            <a:off x="806654" y="4011071"/>
            <a:ext cx="24692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Calibri" pitchFamily="34" charset="0"/>
              </a:rPr>
              <a:t>Суперкомпьютер </a:t>
            </a:r>
            <a:r>
              <a:rPr lang="en-US" sz="1600" dirty="0" smtClean="0">
                <a:latin typeface="Calibri" pitchFamily="34" charset="0"/>
              </a:rPr>
              <a:t>Cray T3D</a:t>
            </a:r>
            <a:endParaRPr lang="ru-RU" sz="16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183" y="692696"/>
            <a:ext cx="9144000" cy="68326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Поколения архитектур и парадигмы программирования</a:t>
            </a:r>
            <a:endParaRPr lang="ru-RU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>
              <a:lnSpc>
                <a:spcPct val="80000"/>
              </a:lnSpc>
              <a:defRPr/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(или как часто мы были вынуждены полностью переписывать приложения</a:t>
            </a:r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?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)</a:t>
            </a:r>
            <a:endParaRPr lang="en-US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21007" y="3698409"/>
            <a:ext cx="15799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itchFamily="34" charset="0"/>
              </a:rPr>
              <a:t>DEC </a:t>
            </a:r>
            <a:r>
              <a:rPr lang="en-US" sz="1600" dirty="0" err="1" smtClean="0">
                <a:latin typeface="Calibri" pitchFamily="34" charset="0"/>
              </a:rPr>
              <a:t>AlphaServer</a:t>
            </a:r>
            <a:endParaRPr lang="ru-RU" sz="1600" dirty="0">
              <a:latin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47291" y="1700808"/>
            <a:ext cx="4357157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Calibri" pitchFamily="34" charset="0"/>
              </a:rPr>
              <a:t>Параллельные компьютеры с общей памятью</a:t>
            </a:r>
          </a:p>
          <a:p>
            <a:endParaRPr lang="ru-RU" sz="2000" dirty="0" smtClean="0">
              <a:latin typeface="Calibri" pitchFamily="34" charset="0"/>
            </a:endParaRPr>
          </a:p>
          <a:p>
            <a:r>
              <a:rPr lang="ru-RU" sz="1600" dirty="0" smtClean="0">
                <a:latin typeface="Calibri" pitchFamily="34" charset="0"/>
              </a:rPr>
              <a:t>Середина 90-х годов.</a:t>
            </a:r>
          </a:p>
          <a:p>
            <a:endParaRPr lang="ru-RU" sz="1600" dirty="0" smtClean="0">
              <a:latin typeface="Calibri" pitchFamily="34" charset="0"/>
            </a:endParaRPr>
          </a:p>
          <a:p>
            <a:r>
              <a:rPr lang="ru-RU" sz="1600" b="1" dirty="0" smtClean="0">
                <a:latin typeface="Calibri" pitchFamily="34" charset="0"/>
              </a:rPr>
              <a:t>Особенности архитектуры</a:t>
            </a:r>
            <a:r>
              <a:rPr lang="ru-RU" sz="1600" dirty="0" smtClean="0">
                <a:latin typeface="Calibri" pitchFamily="34" charset="0"/>
              </a:rPr>
              <a:t>: сотни процессоров объединяются над общей памятью. </a:t>
            </a:r>
          </a:p>
          <a:p>
            <a:endParaRPr lang="ru-RU" sz="1600" dirty="0" smtClean="0">
              <a:latin typeface="Calibri" pitchFamily="34" charset="0"/>
            </a:endParaRPr>
          </a:p>
          <a:p>
            <a:r>
              <a:rPr lang="ru-RU" sz="1600" b="1" dirty="0" smtClean="0">
                <a:latin typeface="Calibri" pitchFamily="34" charset="0"/>
              </a:rPr>
              <a:t>Программирование</a:t>
            </a:r>
            <a:r>
              <a:rPr lang="ru-RU" sz="1600" dirty="0" smtClean="0">
                <a:latin typeface="Calibri" pitchFamily="34" charset="0"/>
              </a:rPr>
              <a:t>: единое адресное пространство, локальные и глобальные переменные</a:t>
            </a:r>
            <a:r>
              <a:rPr lang="en-US" sz="1600" dirty="0" smtClean="0">
                <a:latin typeface="Calibri" pitchFamily="34" charset="0"/>
              </a:rPr>
              <a:t>, Linda, </a:t>
            </a:r>
            <a:r>
              <a:rPr lang="en-US" sz="1600" dirty="0" err="1" smtClean="0">
                <a:latin typeface="Calibri" pitchFamily="34" charset="0"/>
              </a:rPr>
              <a:t>OpenMP</a:t>
            </a:r>
            <a:r>
              <a:rPr lang="ru-RU" sz="1600" dirty="0" smtClean="0">
                <a:latin typeface="Calibri" pitchFamily="34" charset="0"/>
              </a:rPr>
              <a:t>.</a:t>
            </a:r>
            <a:endParaRPr lang="ru-RU" sz="1600" dirty="0">
              <a:latin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6842" y="6258798"/>
            <a:ext cx="27285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Calibri" pitchFamily="34" charset="0"/>
              </a:rPr>
              <a:t>Суперкомпьютер </a:t>
            </a:r>
            <a:r>
              <a:rPr lang="en-US" sz="1600" dirty="0" smtClean="0">
                <a:latin typeface="Calibri" pitchFamily="34" charset="0"/>
              </a:rPr>
              <a:t>Sun </a:t>
            </a:r>
            <a:r>
              <a:rPr lang="en-US" sz="1600" dirty="0" err="1" smtClean="0">
                <a:latin typeface="Calibri" pitchFamily="34" charset="0"/>
              </a:rPr>
              <a:t>StarFire</a:t>
            </a:r>
            <a:endParaRPr lang="ru-RU" sz="1600" dirty="0">
              <a:latin typeface="Calibri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4303949"/>
            <a:ext cx="2499148" cy="1969195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7100" y="1722294"/>
            <a:ext cx="1850132" cy="1962945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183" y="692696"/>
            <a:ext cx="9144000" cy="68326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Поколения архитектур и парадигмы программирования</a:t>
            </a:r>
            <a:endParaRPr lang="ru-RU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>
              <a:lnSpc>
                <a:spcPct val="80000"/>
              </a:lnSpc>
              <a:defRPr/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(или как часто мы были вынуждены полностью переписывать приложения</a:t>
            </a:r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?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)</a:t>
            </a:r>
            <a:endParaRPr lang="en-US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2826" y="3583869"/>
            <a:ext cx="31312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Calibri" pitchFamily="34" charset="0"/>
              </a:rPr>
              <a:t>Суперкомпьютер МГУ </a:t>
            </a:r>
            <a:r>
              <a:rPr lang="en-US" sz="1600" dirty="0" smtClean="0">
                <a:latin typeface="Calibri" pitchFamily="34" charset="0"/>
              </a:rPr>
              <a:t>“</a:t>
            </a:r>
            <a:r>
              <a:rPr lang="ru-RU" sz="1600" dirty="0" smtClean="0">
                <a:latin typeface="Calibri" pitchFamily="34" charset="0"/>
              </a:rPr>
              <a:t>Чебышев</a:t>
            </a:r>
            <a:r>
              <a:rPr lang="en-US" sz="1600" dirty="0" smtClean="0">
                <a:latin typeface="Calibri" pitchFamily="34" charset="0"/>
              </a:rPr>
              <a:t>”</a:t>
            </a:r>
            <a:endParaRPr lang="ru-RU" sz="1600" dirty="0">
              <a:latin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47291" y="1700808"/>
            <a:ext cx="4357157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Calibri" pitchFamily="34" charset="0"/>
              </a:rPr>
              <a:t>Кластеры из узлов с общей памятью</a:t>
            </a:r>
          </a:p>
          <a:p>
            <a:endParaRPr lang="ru-RU" sz="2000" dirty="0" smtClean="0">
              <a:latin typeface="Calibri" pitchFamily="34" charset="0"/>
            </a:endParaRPr>
          </a:p>
          <a:p>
            <a:r>
              <a:rPr lang="ru-RU" sz="1600" dirty="0" smtClean="0">
                <a:latin typeface="Calibri" pitchFamily="34" charset="0"/>
              </a:rPr>
              <a:t>Начало 2000-х.</a:t>
            </a:r>
          </a:p>
          <a:p>
            <a:endParaRPr lang="ru-RU" sz="1600" dirty="0" smtClean="0">
              <a:latin typeface="Calibri" pitchFamily="34" charset="0"/>
            </a:endParaRPr>
          </a:p>
          <a:p>
            <a:r>
              <a:rPr lang="ru-RU" sz="1600" b="1" dirty="0" smtClean="0">
                <a:latin typeface="Calibri" pitchFamily="34" charset="0"/>
              </a:rPr>
              <a:t>Особенности архитектуры</a:t>
            </a:r>
            <a:r>
              <a:rPr lang="ru-RU" sz="1600" dirty="0" smtClean="0">
                <a:latin typeface="Calibri" pitchFamily="34" charset="0"/>
              </a:rPr>
              <a:t>: большое число многопроцессорных узлов объединяются вместе с помощью коммуникационной сети по некоторой топологии, распределенная память; в рамках каждого узла несколько (многоядерных) процессоров объединяются над общей памятью. </a:t>
            </a:r>
          </a:p>
          <a:p>
            <a:endParaRPr lang="ru-RU" sz="1600" dirty="0" smtClean="0">
              <a:latin typeface="Calibri" pitchFamily="34" charset="0"/>
            </a:endParaRPr>
          </a:p>
          <a:p>
            <a:r>
              <a:rPr lang="ru-RU" sz="1600" b="1" dirty="0" smtClean="0">
                <a:latin typeface="Calibri" pitchFamily="34" charset="0"/>
              </a:rPr>
              <a:t>Программирование</a:t>
            </a:r>
            <a:r>
              <a:rPr lang="ru-RU" sz="1600" dirty="0" smtClean="0">
                <a:latin typeface="Calibri" pitchFamily="34" charset="0"/>
              </a:rPr>
              <a:t>: неоднородная схема </a:t>
            </a:r>
            <a:r>
              <a:rPr lang="en-US" sz="1600" dirty="0" err="1" smtClean="0">
                <a:latin typeface="Calibri" pitchFamily="34" charset="0"/>
              </a:rPr>
              <a:t>MPI+OpenMP</a:t>
            </a:r>
            <a:r>
              <a:rPr lang="en-US" sz="1600" dirty="0" smtClean="0">
                <a:latin typeface="Calibri" pitchFamily="34" charset="0"/>
              </a:rPr>
              <a:t>;</a:t>
            </a:r>
            <a:endParaRPr lang="ru-RU" sz="1600" dirty="0" smtClean="0">
              <a:latin typeface="Calibri" pitchFamily="34" charset="0"/>
            </a:endParaRPr>
          </a:p>
          <a:p>
            <a:r>
              <a:rPr lang="ru-RU" sz="1600" dirty="0" smtClean="0">
                <a:latin typeface="Calibri" pitchFamily="34" charset="0"/>
              </a:rPr>
              <a:t>необходимость выделения массового параллелизма, явное распределение данных, обмен сообщениями на внешнем уровне; распараллеливание в едином адресном пространстве, локальные и глобальные переменные на уровне узла с общей памятью.</a:t>
            </a:r>
            <a:endParaRPr lang="ru-RU" sz="1600" dirty="0">
              <a:latin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17150" y="6311963"/>
            <a:ext cx="19866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itchFamily="34" charset="0"/>
              </a:rPr>
              <a:t>“K” </a:t>
            </a:r>
            <a:r>
              <a:rPr lang="ru-RU" sz="1600" dirty="0" smtClean="0">
                <a:latin typeface="Calibri" pitchFamily="34" charset="0"/>
              </a:rPr>
              <a:t>суперкомпьютер</a:t>
            </a:r>
            <a:endParaRPr lang="ru-RU" sz="1600" dirty="0">
              <a:latin typeface="Calibri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772816"/>
            <a:ext cx="2322388" cy="1725451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4365104"/>
            <a:ext cx="3057525" cy="190023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183" y="692696"/>
            <a:ext cx="9144000" cy="68326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Поколения архитектур и парадигмы программирования</a:t>
            </a:r>
            <a:endParaRPr lang="ru-RU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>
              <a:lnSpc>
                <a:spcPct val="80000"/>
              </a:lnSpc>
              <a:defRPr/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(или как часто мы были вынуждены полностью переписывать приложения</a:t>
            </a:r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?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)</a:t>
            </a:r>
            <a:endParaRPr lang="en-US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4168" y="3583869"/>
            <a:ext cx="34117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Calibri" pitchFamily="34" charset="0"/>
              </a:rPr>
              <a:t>Суперкомпьютер МГУ </a:t>
            </a:r>
            <a:r>
              <a:rPr lang="en-US" sz="1600" dirty="0" smtClean="0">
                <a:latin typeface="Calibri" pitchFamily="34" charset="0"/>
              </a:rPr>
              <a:t>“</a:t>
            </a:r>
            <a:r>
              <a:rPr lang="ru-RU" sz="1600" dirty="0" smtClean="0">
                <a:latin typeface="Calibri" pitchFamily="34" charset="0"/>
              </a:rPr>
              <a:t>Ломоносов</a:t>
            </a:r>
            <a:r>
              <a:rPr lang="en-US" sz="1600" dirty="0" smtClean="0">
                <a:latin typeface="Calibri" pitchFamily="34" charset="0"/>
              </a:rPr>
              <a:t>”</a:t>
            </a:r>
            <a:endParaRPr lang="ru-RU" sz="1600" dirty="0">
              <a:latin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47291" y="1700808"/>
            <a:ext cx="4357157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Calibri" pitchFamily="34" charset="0"/>
              </a:rPr>
              <a:t>Кластеры из узлов с общей памятью с ускорителями</a:t>
            </a:r>
          </a:p>
          <a:p>
            <a:endParaRPr lang="ru-RU" sz="2000" dirty="0" smtClean="0">
              <a:latin typeface="Calibri" pitchFamily="34" charset="0"/>
            </a:endParaRPr>
          </a:p>
          <a:p>
            <a:r>
              <a:rPr lang="ru-RU" sz="1600" dirty="0" smtClean="0">
                <a:latin typeface="Calibri" pitchFamily="34" charset="0"/>
              </a:rPr>
              <a:t>Середина 2000-х.</a:t>
            </a:r>
          </a:p>
          <a:p>
            <a:endParaRPr lang="ru-RU" sz="1600" dirty="0" smtClean="0">
              <a:latin typeface="Calibri" pitchFamily="34" charset="0"/>
            </a:endParaRPr>
          </a:p>
          <a:p>
            <a:r>
              <a:rPr lang="ru-RU" sz="1600" b="1" dirty="0" smtClean="0">
                <a:latin typeface="Calibri" pitchFamily="34" charset="0"/>
              </a:rPr>
              <a:t>Особенности архитектуры</a:t>
            </a:r>
            <a:r>
              <a:rPr lang="ru-RU" sz="1600" dirty="0" smtClean="0">
                <a:latin typeface="Calibri" pitchFamily="34" charset="0"/>
              </a:rPr>
              <a:t>: большое число многопроцессорных узлов объединяются вместе с помощью коммуникационной сети по некоторой топологии, распределенная память; в рамках каждого узла несколько (многоядерных) процессоров объединяются над общей памятью; на каждом узле несколько ускорителей (</a:t>
            </a:r>
            <a:r>
              <a:rPr lang="en-US" sz="1600" dirty="0" smtClean="0">
                <a:latin typeface="Calibri" pitchFamily="34" charset="0"/>
              </a:rPr>
              <a:t>GPU, Phi</a:t>
            </a:r>
            <a:r>
              <a:rPr lang="ru-RU" sz="1600" dirty="0" smtClean="0">
                <a:latin typeface="Calibri" pitchFamily="34" charset="0"/>
              </a:rPr>
              <a:t>). </a:t>
            </a:r>
          </a:p>
          <a:p>
            <a:endParaRPr lang="ru-RU" sz="1600" dirty="0" smtClean="0">
              <a:latin typeface="Calibri" pitchFamily="34" charset="0"/>
            </a:endParaRPr>
          </a:p>
          <a:p>
            <a:r>
              <a:rPr lang="ru-RU" sz="1600" b="1" dirty="0" smtClean="0">
                <a:latin typeface="Calibri" pitchFamily="34" charset="0"/>
              </a:rPr>
              <a:t>Программирование</a:t>
            </a:r>
            <a:r>
              <a:rPr lang="ru-RU" sz="1600" dirty="0" smtClean="0">
                <a:latin typeface="Calibri" pitchFamily="34" charset="0"/>
              </a:rPr>
              <a:t>: </a:t>
            </a:r>
            <a:r>
              <a:rPr lang="en-US" sz="1600" dirty="0" err="1" smtClean="0">
                <a:latin typeface="Calibri" pitchFamily="34" charset="0"/>
              </a:rPr>
              <a:t>MPI+OpenMP+OpenCL</a:t>
            </a:r>
            <a:r>
              <a:rPr lang="en-US" sz="1600" dirty="0" smtClean="0">
                <a:latin typeface="Calibri" pitchFamily="34" charset="0"/>
              </a:rPr>
              <a:t>/CUDA;</a:t>
            </a:r>
            <a:endParaRPr lang="ru-RU" sz="1600" dirty="0" smtClean="0">
              <a:latin typeface="Calibri" pitchFamily="34" charset="0"/>
            </a:endParaRPr>
          </a:p>
          <a:p>
            <a:endParaRPr lang="ru-RU" sz="1600" dirty="0">
              <a:latin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52757" y="6311963"/>
            <a:ext cx="24563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Calibri" pitchFamily="34" charset="0"/>
              </a:rPr>
              <a:t>Суперкомпьютер </a:t>
            </a:r>
            <a:r>
              <a:rPr lang="en-US" sz="1600" dirty="0" smtClean="0">
                <a:latin typeface="Calibri" pitchFamily="34" charset="0"/>
              </a:rPr>
              <a:t>Tianhe-2</a:t>
            </a:r>
            <a:endParaRPr lang="ru-RU" sz="1600" dirty="0">
              <a:latin typeface="Calibri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3262" y="1772816"/>
            <a:ext cx="2738727" cy="1790379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826" y="4271830"/>
            <a:ext cx="3033713" cy="199548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Рисунок 5" descr="lomonosov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423988"/>
            <a:ext cx="9144000" cy="457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183" y="764704"/>
            <a:ext cx="9144000" cy="68326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Поколения архитектур и парадигмы программирования</a:t>
            </a:r>
            <a:endParaRPr lang="ru-RU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>
              <a:lnSpc>
                <a:spcPct val="80000"/>
              </a:lnSpc>
              <a:defRPr/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(или как часто мы были вынуждены полностью переписывать приложения</a:t>
            </a:r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?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)</a:t>
            </a:r>
            <a:endParaRPr lang="en-US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3737" y="2060848"/>
            <a:ext cx="82082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ru-RU" sz="20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С 1976 года до наших дней</a:t>
            </a:r>
            <a:r>
              <a:rPr lang="en-US" sz="20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4213" y="2434605"/>
            <a:ext cx="82082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ru-RU" sz="20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70-е</a:t>
            </a:r>
            <a:r>
              <a:rPr lang="en-US" sz="20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– </a:t>
            </a:r>
            <a:r>
              <a:rPr lang="ru-RU" sz="20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Векторизация  циклов</a:t>
            </a:r>
            <a:endParaRPr lang="en-US" sz="2000" i="1" dirty="0" smtClean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3568" y="2741687"/>
            <a:ext cx="84604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sz="20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80</a:t>
            </a:r>
            <a:r>
              <a:rPr lang="ru-RU" sz="20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-е</a:t>
            </a:r>
            <a:r>
              <a:rPr lang="en-US" sz="20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– </a:t>
            </a:r>
            <a:r>
              <a:rPr lang="ru-RU" sz="20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Распараллеливание циклов</a:t>
            </a:r>
            <a:r>
              <a:rPr lang="en-US" sz="20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(</a:t>
            </a:r>
            <a:r>
              <a:rPr lang="ru-RU" sz="20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внешних</a:t>
            </a:r>
            <a:r>
              <a:rPr lang="en-US" sz="20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) + </a:t>
            </a:r>
            <a:r>
              <a:rPr lang="ru-RU" sz="20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Векторизация</a:t>
            </a:r>
            <a:r>
              <a:rPr lang="en-US" sz="20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(</a:t>
            </a:r>
            <a:r>
              <a:rPr lang="ru-RU" sz="20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внутренних</a:t>
            </a:r>
            <a:r>
              <a:rPr lang="en-US" sz="20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3568" y="3048769"/>
            <a:ext cx="82082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sz="20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90</a:t>
            </a:r>
            <a:r>
              <a:rPr lang="ru-RU" sz="20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-е</a:t>
            </a:r>
            <a:r>
              <a:rPr lang="en-US" sz="20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- MPI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3568" y="3346326"/>
            <a:ext cx="82082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ru-RU" sz="20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середина </a:t>
            </a:r>
            <a:r>
              <a:rPr lang="en-US" sz="20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90</a:t>
            </a:r>
            <a:r>
              <a:rPr lang="ru-RU" sz="20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-</a:t>
            </a:r>
            <a:r>
              <a:rPr lang="ru-RU" sz="2000" i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х</a:t>
            </a:r>
            <a:r>
              <a:rPr lang="en-US" sz="20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- </a:t>
            </a:r>
            <a:r>
              <a:rPr lang="en-US" sz="2000" i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OpenMP</a:t>
            </a:r>
            <a:endParaRPr lang="en-US" sz="2000" i="1" dirty="0" smtClean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4213" y="3658741"/>
            <a:ext cx="82082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ru-RU" sz="20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середина </a:t>
            </a:r>
            <a:r>
              <a:rPr lang="en-US" sz="20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2000</a:t>
            </a:r>
            <a:r>
              <a:rPr lang="ru-RU" sz="20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-</a:t>
            </a:r>
            <a:r>
              <a:rPr lang="ru-RU" sz="2000" i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х</a:t>
            </a:r>
            <a:r>
              <a:rPr lang="en-US" sz="20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- </a:t>
            </a:r>
            <a:r>
              <a:rPr lang="en-US" sz="2000" i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MPI+OpenMP</a:t>
            </a:r>
            <a:endParaRPr lang="en-US" sz="2000" i="1" dirty="0" smtClean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4213" y="3968591"/>
            <a:ext cx="8208267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sz="20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2010</a:t>
            </a:r>
            <a:r>
              <a:rPr lang="ru-RU" sz="20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-е</a:t>
            </a:r>
            <a:r>
              <a:rPr lang="en-US" sz="20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- CUDA, </a:t>
            </a:r>
            <a:r>
              <a:rPr lang="en-US" sz="2000" i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OpenCL</a:t>
            </a:r>
            <a:r>
              <a:rPr lang="en-US" sz="20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, </a:t>
            </a:r>
            <a:r>
              <a:rPr lang="en-US" sz="2000" i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MPI+OpenMP</a:t>
            </a:r>
            <a:r>
              <a:rPr lang="en-US" sz="20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+</a:t>
            </a:r>
            <a:r>
              <a:rPr lang="ru-RU" sz="20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ускорители</a:t>
            </a:r>
            <a:r>
              <a:rPr lang="en-US" sz="20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(GPU, Xeon Phi)</a:t>
            </a:r>
          </a:p>
          <a:p>
            <a:pPr>
              <a:spcBef>
                <a:spcPts val="600"/>
              </a:spcBef>
              <a:defRPr/>
            </a:pPr>
            <a:r>
              <a:rPr lang="en-US" sz="20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…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83568" y="4725144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 smtClean="0">
                <a:solidFill>
                  <a:srgbClr val="FF0000"/>
                </a:solidFill>
                <a:latin typeface="Calibri" pitchFamily="34" charset="0"/>
              </a:rPr>
              <a:t>Изменения в архитектуре компьютеров </a:t>
            </a:r>
            <a:r>
              <a:rPr lang="ru-RU" sz="2000" i="1" u="sng" dirty="0" smtClean="0">
                <a:solidFill>
                  <a:srgbClr val="FF0000"/>
                </a:solidFill>
                <a:latin typeface="Calibri" pitchFamily="34" charset="0"/>
              </a:rPr>
              <a:t>не меняют алгоритмов</a:t>
            </a:r>
            <a:r>
              <a:rPr lang="ru-RU" sz="2000" i="1" dirty="0" smtClean="0">
                <a:solidFill>
                  <a:srgbClr val="FF0000"/>
                </a:solidFill>
                <a:latin typeface="Calibri" pitchFamily="34" charset="0"/>
              </a:rPr>
              <a:t>! </a:t>
            </a:r>
            <a:endParaRPr lang="ru-RU" sz="2000" i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83568" y="5181575"/>
            <a:ext cx="8136715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i="1" dirty="0" smtClean="0">
                <a:latin typeface="Calibri" pitchFamily="34" charset="0"/>
              </a:rPr>
              <a:t>Для каждого поколения компьютеров мы вынуждены</a:t>
            </a:r>
            <a:r>
              <a:rPr lang="en-US" sz="2000" i="1" dirty="0" smtClean="0">
                <a:latin typeface="Calibri" pitchFamily="34" charset="0"/>
              </a:rPr>
              <a:t>:</a:t>
            </a:r>
            <a:r>
              <a:rPr lang="ru-RU" sz="2000" i="1" dirty="0" smtClean="0">
                <a:latin typeface="Calibri" pitchFamily="34" charset="0"/>
              </a:rPr>
              <a:t> </a:t>
            </a:r>
            <a:endParaRPr lang="en-US" sz="2000" i="1" dirty="0" smtClean="0">
              <a:latin typeface="Calibri" pitchFamily="34" charset="0"/>
            </a:endParaRPr>
          </a:p>
          <a:p>
            <a:pPr>
              <a:buFontTx/>
              <a:buChar char="-"/>
            </a:pPr>
            <a:r>
              <a:rPr lang="en-US" sz="2000" i="1" dirty="0" smtClean="0">
                <a:latin typeface="Calibri" pitchFamily="34" charset="0"/>
              </a:rPr>
              <a:t> </a:t>
            </a:r>
            <a:r>
              <a:rPr lang="ru-RU" sz="2000" i="1" dirty="0" smtClean="0">
                <a:latin typeface="Calibri" pitchFamily="34" charset="0"/>
              </a:rPr>
              <a:t>Анализировать алгоритмы, чтобы понять, как их приспособить под</a:t>
            </a:r>
            <a:endParaRPr lang="en-US" sz="2000" i="1" dirty="0" smtClean="0">
              <a:latin typeface="Calibri" pitchFamily="34" charset="0"/>
            </a:endParaRPr>
          </a:p>
          <a:p>
            <a:r>
              <a:rPr lang="ru-RU" sz="2000" i="1" dirty="0" smtClean="0">
                <a:latin typeface="Calibri" pitchFamily="34" charset="0"/>
              </a:rPr>
              <a:t>новую компьютерную платформу</a:t>
            </a:r>
            <a:r>
              <a:rPr lang="en-US" sz="2000" i="1" dirty="0" smtClean="0">
                <a:latin typeface="Calibri" pitchFamily="34" charset="0"/>
              </a:rPr>
              <a:t> ;</a:t>
            </a:r>
          </a:p>
          <a:p>
            <a:pPr>
              <a:buFontTx/>
              <a:buChar char="-"/>
            </a:pPr>
            <a:r>
              <a:rPr lang="en-US" sz="2000" i="1" dirty="0" smtClean="0">
                <a:latin typeface="Calibri" pitchFamily="34" charset="0"/>
              </a:rPr>
              <a:t> </a:t>
            </a:r>
            <a:r>
              <a:rPr lang="ru-RU" sz="2000" i="1" dirty="0" smtClean="0">
                <a:latin typeface="Calibri" pitchFamily="34" charset="0"/>
              </a:rPr>
              <a:t>Описывать найденные свойства, чтобы получить эффективную </a:t>
            </a:r>
            <a:endParaRPr lang="en-US" sz="2000" i="1" dirty="0" smtClean="0">
              <a:latin typeface="Calibri" pitchFamily="34" charset="0"/>
            </a:endParaRPr>
          </a:p>
          <a:p>
            <a:r>
              <a:rPr lang="ru-RU" sz="2000" i="1" dirty="0" smtClean="0">
                <a:latin typeface="Calibri" pitchFamily="34" charset="0"/>
              </a:rPr>
              <a:t>реализацию для новой платформы</a:t>
            </a:r>
            <a:r>
              <a:rPr lang="en-US" sz="2000" i="1" dirty="0" smtClean="0">
                <a:latin typeface="Calibri" pitchFamily="34" charset="0"/>
              </a:rPr>
              <a:t>.</a:t>
            </a:r>
            <a:endParaRPr lang="ru-RU" sz="2000" i="1" dirty="0">
              <a:latin typeface="Calibri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172400" y="4725144"/>
            <a:ext cx="5760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 smtClean="0">
                <a:latin typeface="Calibri" pitchFamily="34" charset="0"/>
              </a:rPr>
              <a:t>Но:</a:t>
            </a:r>
            <a:endParaRPr lang="ru-RU" sz="2000" i="1" dirty="0"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Рисунок 5" descr="lomonosov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423988"/>
            <a:ext cx="9144000" cy="457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183" y="764704"/>
            <a:ext cx="9144000" cy="7903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Изменения в архитектуре компьютеров не меняют алгоритмов!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4212" y="1772816"/>
            <a:ext cx="82082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ru-RU" sz="20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Эти фигуры разные</a:t>
            </a:r>
            <a:r>
              <a:rPr lang="en-US" sz="20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?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3568" y="4293135"/>
            <a:ext cx="82082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ru-RU" sz="20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Каковы способы представления этого алгоритма</a:t>
            </a:r>
            <a:r>
              <a:rPr lang="en-US" sz="20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? </a:t>
            </a:r>
          </a:p>
        </p:txBody>
      </p:sp>
      <p:sp>
        <p:nvSpPr>
          <p:cNvPr id="151554" name="AutoShape 2" descr="&amp;Kcy;&amp;acy;&amp;rcy;&amp;tcy;&amp;icy;&amp;ncy;&amp;kcy;&amp;icy; &amp;pcy;&amp;ocy; &amp;zcy;&amp;acy;&amp;pcy;&amp;rcy;&amp;ocy;&amp;scy;&amp;ucy; &amp;kcy;&amp;rcy;&amp;ucy;&amp;gcy;, &amp;kcy;&amp;vcy;&amp;acy;&amp;dcy;&amp;rcy;&amp;acy;&amp;tcy; &amp;icy; &amp;tcy;&amp;rcy;&amp;iecy;&amp;ucy;&amp;gcy;&amp;ocy;&amp;lcy;&amp;softcy;&amp;ncy;&amp;icy;&amp;kcy; &amp;vcy; &amp;ocy;&amp;dcy;&amp;ncy;&amp;ocy;&amp;jcy; &amp;fcy;&amp;icy;&amp;gcy;&amp;ucy;&amp;rcy;&amp;iecy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1556" name="AutoShape 4" descr="&amp;Kcy;&amp;acy;&amp;rcy;&amp;tcy;&amp;icy;&amp;ncy;&amp;kcy;&amp;icy; &amp;pcy;&amp;ocy; &amp;zcy;&amp;acy;&amp;pcy;&amp;rcy;&amp;ocy;&amp;scy;&amp;ucy; &amp;kcy;&amp;rcy;&amp;ucy;&amp;gcy;, &amp;kcy;&amp;vcy;&amp;acy;&amp;dcy;&amp;rcy;&amp;acy;&amp;tcy; &amp;icy; &amp;tcy;&amp;rcy;&amp;iecy;&amp;ucy;&amp;gcy;&amp;ocy;&amp;lcy;&amp;softcy;&amp;ncy;&amp;icy;&amp;kcy; &amp;vcy; &amp;ocy;&amp;dcy;&amp;ncy;&amp;ocy;&amp;jcy; &amp;fcy;&amp;icy;&amp;gcy;&amp;ucy;&amp;rcy;&amp;iecy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155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240" y="2215497"/>
            <a:ext cx="1596207" cy="1762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0" name="Группа 29"/>
          <p:cNvGrpSpPr/>
          <p:nvPr/>
        </p:nvGrpSpPr>
        <p:grpSpPr>
          <a:xfrm>
            <a:off x="1403648" y="2204864"/>
            <a:ext cx="1584176" cy="1800200"/>
            <a:chOff x="1403648" y="2204864"/>
            <a:chExt cx="1584176" cy="1800200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1403648" y="2204864"/>
              <a:ext cx="1584176" cy="18002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1619672" y="2636912"/>
              <a:ext cx="1224136" cy="108012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FFFF"/>
                </a:solidFill>
              </a:endParaRPr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3131840" y="2204864"/>
            <a:ext cx="1584176" cy="1800200"/>
            <a:chOff x="3131840" y="2204864"/>
            <a:chExt cx="1584176" cy="1800200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3131840" y="2204864"/>
              <a:ext cx="1584176" cy="18002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21" name="Равнобедренный треугольник 20"/>
            <p:cNvSpPr/>
            <p:nvPr/>
          </p:nvSpPr>
          <p:spPr>
            <a:xfrm>
              <a:off x="3347864" y="2636912"/>
              <a:ext cx="1224136" cy="1080120"/>
            </a:xfrm>
            <a:prstGeom prst="triangle">
              <a:avLst>
                <a:gd name="adj" fmla="val 50000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FFFF"/>
                </a:solidFill>
              </a:endParaRPr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4860032" y="2204864"/>
            <a:ext cx="1584176" cy="1800200"/>
            <a:chOff x="4860032" y="2204864"/>
            <a:chExt cx="1584176" cy="1800200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4860032" y="2204864"/>
              <a:ext cx="1584176" cy="18002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23" name="Овал 22"/>
            <p:cNvSpPr/>
            <p:nvPr/>
          </p:nvSpPr>
          <p:spPr>
            <a:xfrm>
              <a:off x="5076056" y="2636912"/>
              <a:ext cx="1224136" cy="108012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8532440" y="5373216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…</a:t>
            </a:r>
            <a:endParaRPr lang="ru-RU" sz="2000" dirty="0"/>
          </a:p>
        </p:txBody>
      </p:sp>
      <p:grpSp>
        <p:nvGrpSpPr>
          <p:cNvPr id="2" name="Группа 29"/>
          <p:cNvGrpSpPr/>
          <p:nvPr/>
        </p:nvGrpSpPr>
        <p:grpSpPr>
          <a:xfrm>
            <a:off x="467544" y="4653136"/>
            <a:ext cx="2644423" cy="1853990"/>
            <a:chOff x="682175" y="4653136"/>
            <a:chExt cx="2644423" cy="1853990"/>
          </a:xfrm>
        </p:grpSpPr>
        <p:sp>
          <p:nvSpPr>
            <p:cNvPr id="29" name="Прямоугольник 28"/>
            <p:cNvSpPr/>
            <p:nvPr/>
          </p:nvSpPr>
          <p:spPr>
            <a:xfrm>
              <a:off x="682175" y="4653136"/>
              <a:ext cx="2644423" cy="1853990"/>
            </a:xfrm>
            <a:prstGeom prst="rect">
              <a:avLst/>
            </a:prstGeom>
            <a:gradFill>
              <a:gsLst>
                <a:gs pos="0">
                  <a:srgbClr val="5CB4DC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FFFF"/>
                </a:solidFill>
              </a:endParaRPr>
            </a:p>
          </p:txBody>
        </p:sp>
        <p:pic>
          <p:nvPicPr>
            <p:cNvPr id="24" name="Рисунок 23" descr="il4xjl4-3d.png"/>
            <p:cNvPicPr>
              <a:picLocks noChangeAspect="1"/>
            </p:cNvPicPr>
            <p:nvPr/>
          </p:nvPicPr>
          <p:blipFill>
            <a:blip r:embed="rId4" cstate="screen"/>
            <a:srcRect l="2857" r="2857"/>
            <a:stretch>
              <a:fillRect/>
            </a:stretch>
          </p:blipFill>
          <p:spPr>
            <a:xfrm>
              <a:off x="827584" y="4793689"/>
              <a:ext cx="2344562" cy="1515631"/>
            </a:xfrm>
            <a:prstGeom prst="rect">
              <a:avLst/>
            </a:prstGeom>
          </p:spPr>
        </p:pic>
      </p:grpSp>
      <p:grpSp>
        <p:nvGrpSpPr>
          <p:cNvPr id="3" name="Группа 31"/>
          <p:cNvGrpSpPr/>
          <p:nvPr/>
        </p:nvGrpSpPr>
        <p:grpSpPr>
          <a:xfrm>
            <a:off x="3203848" y="4653136"/>
            <a:ext cx="2160240" cy="1368152"/>
            <a:chOff x="3350287" y="4642503"/>
            <a:chExt cx="2160240" cy="1368152"/>
          </a:xfrm>
        </p:grpSpPr>
        <p:sp>
          <p:nvSpPr>
            <p:cNvPr id="31" name="Прямоугольник 30"/>
            <p:cNvSpPr/>
            <p:nvPr/>
          </p:nvSpPr>
          <p:spPr>
            <a:xfrm>
              <a:off x="3350287" y="4642503"/>
              <a:ext cx="2160240" cy="1368152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FFFF"/>
                </a:solidFill>
              </a:endParaRPr>
            </a:p>
          </p:txBody>
        </p:sp>
        <p:pic>
          <p:nvPicPr>
            <p:cNvPr id="25" name="Рисунок 24" descr="il4xjl4-xy.png"/>
            <p:cNvPicPr>
              <a:picLocks noChangeAspect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>
            <a:xfrm>
              <a:off x="3429745" y="4725144"/>
              <a:ext cx="1991026" cy="1204577"/>
            </a:xfrm>
            <a:prstGeom prst="rect">
              <a:avLst/>
            </a:prstGeom>
          </p:spPr>
        </p:pic>
      </p:grpSp>
      <p:grpSp>
        <p:nvGrpSpPr>
          <p:cNvPr id="6" name="Группа 33"/>
          <p:cNvGrpSpPr/>
          <p:nvPr/>
        </p:nvGrpSpPr>
        <p:grpSpPr>
          <a:xfrm>
            <a:off x="5436096" y="4653136"/>
            <a:ext cx="1033339" cy="1364892"/>
            <a:chOff x="5586784" y="4653136"/>
            <a:chExt cx="1033339" cy="1364892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5586784" y="4653136"/>
              <a:ext cx="1033339" cy="1364892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FFFF"/>
                </a:solidFill>
              </a:endParaRPr>
            </a:p>
          </p:txBody>
        </p:sp>
        <p:pic>
          <p:nvPicPr>
            <p:cNvPr id="27" name="Рисунок 26" descr="il4xjl4-yz.png"/>
            <p:cNvPicPr>
              <a:picLocks noChangeAspect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5652120" y="4725144"/>
              <a:ext cx="898551" cy="1217049"/>
            </a:xfrm>
            <a:prstGeom prst="rect">
              <a:avLst/>
            </a:prstGeom>
          </p:spPr>
        </p:pic>
      </p:grpSp>
      <p:grpSp>
        <p:nvGrpSpPr>
          <p:cNvPr id="8" name="Группа 35"/>
          <p:cNvGrpSpPr/>
          <p:nvPr/>
        </p:nvGrpSpPr>
        <p:grpSpPr>
          <a:xfrm>
            <a:off x="6545692" y="4653136"/>
            <a:ext cx="1940555" cy="1024650"/>
            <a:chOff x="6951925" y="4642503"/>
            <a:chExt cx="1940555" cy="1024650"/>
          </a:xfrm>
        </p:grpSpPr>
        <p:sp>
          <p:nvSpPr>
            <p:cNvPr id="35" name="Прямоугольник 34"/>
            <p:cNvSpPr/>
            <p:nvPr/>
          </p:nvSpPr>
          <p:spPr>
            <a:xfrm>
              <a:off x="6951925" y="4642503"/>
              <a:ext cx="1940555" cy="102465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FFFF"/>
                </a:solidFill>
              </a:endParaRPr>
            </a:p>
          </p:txBody>
        </p:sp>
        <p:pic>
          <p:nvPicPr>
            <p:cNvPr id="26" name="Рисунок 25" descr="il4xjl4-xz.png"/>
            <p:cNvPicPr>
              <a:picLocks noChangeAspect="1"/>
            </p:cNvPicPr>
            <p:nvPr/>
          </p:nvPicPr>
          <p:blipFill>
            <a:blip r:embed="rId7" cstate="screen"/>
            <a:srcRect/>
            <a:stretch>
              <a:fillRect/>
            </a:stretch>
          </p:blipFill>
          <p:spPr>
            <a:xfrm>
              <a:off x="7020272" y="4725144"/>
              <a:ext cx="1810023" cy="873688"/>
            </a:xfrm>
            <a:prstGeom prst="rect">
              <a:avLst/>
            </a:prstGeom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1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2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Рисунок 5" descr="lomonosov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423988"/>
            <a:ext cx="9144000" cy="457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183" y="764704"/>
            <a:ext cx="9144000" cy="68326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Поколения архитектур и парадигмы программирования</a:t>
            </a:r>
            <a:endParaRPr lang="ru-RU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>
              <a:lnSpc>
                <a:spcPct val="80000"/>
              </a:lnSpc>
              <a:defRPr/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(или как часто мы были вынуждены полностью переписывать приложения</a:t>
            </a:r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?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)</a:t>
            </a:r>
            <a:endParaRPr lang="en-US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3737" y="2060848"/>
            <a:ext cx="82082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ru-RU" sz="20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С 1976 года до наших дней</a:t>
            </a:r>
            <a:r>
              <a:rPr lang="en-US" sz="20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4213" y="2434605"/>
            <a:ext cx="82082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ru-RU" sz="20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70-е</a:t>
            </a:r>
            <a:r>
              <a:rPr lang="en-US" sz="20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– </a:t>
            </a:r>
            <a:r>
              <a:rPr lang="ru-RU" sz="20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Векторизация  циклов</a:t>
            </a:r>
            <a:endParaRPr lang="en-US" sz="2000" i="1" dirty="0" smtClean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3568" y="2741687"/>
            <a:ext cx="84604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sz="20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80</a:t>
            </a:r>
            <a:r>
              <a:rPr lang="ru-RU" sz="20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-е</a:t>
            </a:r>
            <a:r>
              <a:rPr lang="en-US" sz="20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– </a:t>
            </a:r>
            <a:r>
              <a:rPr lang="ru-RU" sz="20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Распараллеливание циклов</a:t>
            </a:r>
            <a:r>
              <a:rPr lang="en-US" sz="20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(</a:t>
            </a:r>
            <a:r>
              <a:rPr lang="ru-RU" sz="20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внешних</a:t>
            </a:r>
            <a:r>
              <a:rPr lang="en-US" sz="20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) + </a:t>
            </a:r>
            <a:r>
              <a:rPr lang="ru-RU" sz="20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Векторизация</a:t>
            </a:r>
            <a:r>
              <a:rPr lang="en-US" sz="20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(</a:t>
            </a:r>
            <a:r>
              <a:rPr lang="ru-RU" sz="20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внутренних</a:t>
            </a:r>
            <a:r>
              <a:rPr lang="en-US" sz="20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3568" y="3048769"/>
            <a:ext cx="82082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sz="20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90</a:t>
            </a:r>
            <a:r>
              <a:rPr lang="ru-RU" sz="20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-е</a:t>
            </a:r>
            <a:r>
              <a:rPr lang="en-US" sz="20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- MPI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3568" y="3346326"/>
            <a:ext cx="82082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ru-RU" sz="20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середина </a:t>
            </a:r>
            <a:r>
              <a:rPr lang="en-US" sz="20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90</a:t>
            </a:r>
            <a:r>
              <a:rPr lang="ru-RU" sz="20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-</a:t>
            </a:r>
            <a:r>
              <a:rPr lang="ru-RU" sz="2000" i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х</a:t>
            </a:r>
            <a:r>
              <a:rPr lang="en-US" sz="20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- </a:t>
            </a:r>
            <a:r>
              <a:rPr lang="en-US" sz="2000" i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OpenMP</a:t>
            </a:r>
            <a:endParaRPr lang="en-US" sz="2000" i="1" dirty="0" smtClean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4213" y="3658741"/>
            <a:ext cx="82082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ru-RU" sz="20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середина </a:t>
            </a:r>
            <a:r>
              <a:rPr lang="en-US" sz="20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2000</a:t>
            </a:r>
            <a:r>
              <a:rPr lang="ru-RU" sz="20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-</a:t>
            </a:r>
            <a:r>
              <a:rPr lang="ru-RU" sz="2000" i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х</a:t>
            </a:r>
            <a:r>
              <a:rPr lang="en-US" sz="20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- </a:t>
            </a:r>
            <a:r>
              <a:rPr lang="en-US" sz="2000" i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MPI+OpenMP</a:t>
            </a:r>
            <a:endParaRPr lang="en-US" sz="2000" i="1" dirty="0" smtClean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4213" y="3968591"/>
            <a:ext cx="8208267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sz="20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2010</a:t>
            </a:r>
            <a:r>
              <a:rPr lang="ru-RU" sz="20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-е</a:t>
            </a:r>
            <a:r>
              <a:rPr lang="en-US" sz="20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- CUDA, </a:t>
            </a:r>
            <a:r>
              <a:rPr lang="en-US" sz="2000" i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OpenCL</a:t>
            </a:r>
            <a:r>
              <a:rPr lang="en-US" sz="20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, </a:t>
            </a:r>
            <a:r>
              <a:rPr lang="en-US" sz="2000" i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MPI+OpenMP</a:t>
            </a:r>
            <a:r>
              <a:rPr lang="en-US" sz="20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+</a:t>
            </a:r>
            <a:r>
              <a:rPr lang="ru-RU" sz="20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ускорители</a:t>
            </a:r>
            <a:r>
              <a:rPr lang="en-US" sz="20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(GPU, Xeon Phi)</a:t>
            </a:r>
          </a:p>
          <a:p>
            <a:pPr>
              <a:spcBef>
                <a:spcPts val="600"/>
              </a:spcBef>
              <a:defRPr/>
            </a:pPr>
            <a:r>
              <a:rPr lang="en-US" sz="20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…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83568" y="4725144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 smtClean="0">
                <a:solidFill>
                  <a:srgbClr val="FF0000"/>
                </a:solidFill>
                <a:latin typeface="Calibri" pitchFamily="34" charset="0"/>
              </a:rPr>
              <a:t>Изменения в архитектуре компьютеров </a:t>
            </a:r>
            <a:r>
              <a:rPr lang="ru-RU" sz="2000" i="1" u="sng" dirty="0" smtClean="0">
                <a:solidFill>
                  <a:srgbClr val="FF0000"/>
                </a:solidFill>
                <a:latin typeface="Calibri" pitchFamily="34" charset="0"/>
              </a:rPr>
              <a:t>не меняют алгоритмов</a:t>
            </a:r>
            <a:r>
              <a:rPr lang="ru-RU" sz="2000" i="1" dirty="0" smtClean="0">
                <a:solidFill>
                  <a:srgbClr val="FF0000"/>
                </a:solidFill>
                <a:latin typeface="Calibri" pitchFamily="34" charset="0"/>
              </a:rPr>
              <a:t>! </a:t>
            </a:r>
            <a:endParaRPr lang="ru-RU" sz="2000" i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83568" y="5181575"/>
            <a:ext cx="8136715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i="1" dirty="0" smtClean="0">
                <a:latin typeface="Calibri" pitchFamily="34" charset="0"/>
              </a:rPr>
              <a:t>Для каждого поколения компьютеров мы вынуждены</a:t>
            </a:r>
            <a:r>
              <a:rPr lang="en-US" sz="2000" i="1" dirty="0" smtClean="0">
                <a:latin typeface="Calibri" pitchFamily="34" charset="0"/>
              </a:rPr>
              <a:t>:</a:t>
            </a:r>
            <a:r>
              <a:rPr lang="ru-RU" sz="2000" i="1" dirty="0" smtClean="0">
                <a:latin typeface="Calibri" pitchFamily="34" charset="0"/>
              </a:rPr>
              <a:t> </a:t>
            </a:r>
            <a:endParaRPr lang="en-US" sz="2000" i="1" dirty="0" smtClean="0">
              <a:latin typeface="Calibri" pitchFamily="34" charset="0"/>
            </a:endParaRPr>
          </a:p>
          <a:p>
            <a:pPr>
              <a:buFontTx/>
              <a:buChar char="-"/>
            </a:pPr>
            <a:r>
              <a:rPr lang="en-US" sz="2000" i="1" dirty="0" smtClean="0">
                <a:latin typeface="Calibri" pitchFamily="34" charset="0"/>
              </a:rPr>
              <a:t> </a:t>
            </a:r>
            <a:r>
              <a:rPr lang="ru-RU" sz="2000" i="1" dirty="0" smtClean="0">
                <a:latin typeface="Calibri" pitchFamily="34" charset="0"/>
              </a:rPr>
              <a:t>Анализировать алгоритмы, чтобы понять, как их приспособить под</a:t>
            </a:r>
            <a:endParaRPr lang="en-US" sz="2000" i="1" dirty="0" smtClean="0">
              <a:latin typeface="Calibri" pitchFamily="34" charset="0"/>
            </a:endParaRPr>
          </a:p>
          <a:p>
            <a:r>
              <a:rPr lang="ru-RU" sz="2000" i="1" dirty="0" smtClean="0">
                <a:latin typeface="Calibri" pitchFamily="34" charset="0"/>
              </a:rPr>
              <a:t>новую компьютерную платформу</a:t>
            </a:r>
            <a:r>
              <a:rPr lang="en-US" sz="2000" i="1" dirty="0" smtClean="0">
                <a:latin typeface="Calibri" pitchFamily="34" charset="0"/>
              </a:rPr>
              <a:t> ;</a:t>
            </a:r>
          </a:p>
          <a:p>
            <a:pPr>
              <a:buFontTx/>
              <a:buChar char="-"/>
            </a:pPr>
            <a:r>
              <a:rPr lang="en-US" sz="2000" i="1" dirty="0" smtClean="0">
                <a:latin typeface="Calibri" pitchFamily="34" charset="0"/>
              </a:rPr>
              <a:t> </a:t>
            </a:r>
            <a:r>
              <a:rPr lang="ru-RU" sz="2000" i="1" dirty="0" smtClean="0">
                <a:latin typeface="Calibri" pitchFamily="34" charset="0"/>
              </a:rPr>
              <a:t>Описывать найденные свойства, чтобы получить эффективную </a:t>
            </a:r>
            <a:endParaRPr lang="en-US" sz="2000" i="1" dirty="0" smtClean="0">
              <a:latin typeface="Calibri" pitchFamily="34" charset="0"/>
            </a:endParaRPr>
          </a:p>
          <a:p>
            <a:r>
              <a:rPr lang="ru-RU" sz="2000" i="1" dirty="0" smtClean="0">
                <a:latin typeface="Calibri" pitchFamily="34" charset="0"/>
              </a:rPr>
              <a:t>реализацию для новой платформы</a:t>
            </a:r>
            <a:r>
              <a:rPr lang="en-US" sz="2000" i="1" dirty="0" smtClean="0">
                <a:latin typeface="Calibri" pitchFamily="34" charset="0"/>
              </a:rPr>
              <a:t>.</a:t>
            </a:r>
            <a:endParaRPr lang="ru-RU" sz="2000" i="1" dirty="0">
              <a:latin typeface="Calibri" pitchFamily="34" charset="0"/>
            </a:endParaRPr>
          </a:p>
        </p:txBody>
      </p:sp>
      <p:grpSp>
        <p:nvGrpSpPr>
          <p:cNvPr id="2" name="Группа 13"/>
          <p:cNvGrpSpPr/>
          <p:nvPr/>
        </p:nvGrpSpPr>
        <p:grpSpPr>
          <a:xfrm>
            <a:off x="179512" y="2949327"/>
            <a:ext cx="8856984" cy="3240360"/>
            <a:chOff x="179512" y="2996952"/>
            <a:chExt cx="8856984" cy="3240360"/>
          </a:xfrm>
        </p:grpSpPr>
        <p:sp>
          <p:nvSpPr>
            <p:cNvPr id="16" name="Овал 15"/>
            <p:cNvSpPr/>
            <p:nvPr/>
          </p:nvSpPr>
          <p:spPr>
            <a:xfrm>
              <a:off x="179512" y="5517232"/>
              <a:ext cx="8568952" cy="720080"/>
            </a:xfrm>
            <a:prstGeom prst="ellipse">
              <a:avLst/>
            </a:prstGeom>
            <a:solidFill>
              <a:srgbClr val="FDE9EA">
                <a:alpha val="40000"/>
              </a:srgbClr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7" name="Выноска-облако 16"/>
            <p:cNvSpPr/>
            <p:nvPr/>
          </p:nvSpPr>
          <p:spPr>
            <a:xfrm>
              <a:off x="5652120" y="2996952"/>
              <a:ext cx="3384376" cy="2160240"/>
            </a:xfrm>
            <a:prstGeom prst="cloudCallout">
              <a:avLst>
                <a:gd name="adj1" fmla="val 5215"/>
                <a:gd name="adj2" fmla="val 67203"/>
              </a:avLst>
            </a:prstGeom>
            <a:solidFill>
              <a:srgbClr val="FDE9EA">
                <a:alpha val="80000"/>
              </a:srgbClr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i="1" dirty="0" smtClean="0">
                <a:solidFill>
                  <a:srgbClr val="000066"/>
                </a:solidFill>
                <a:latin typeface="Calibri" pitchFamily="34" charset="0"/>
              </a:endParaRPr>
            </a:p>
            <a:p>
              <a:pPr algn="ctr"/>
              <a:r>
                <a:rPr lang="ru-RU" sz="2000" i="1" dirty="0" smtClean="0">
                  <a:solidFill>
                    <a:srgbClr val="000066"/>
                  </a:solidFill>
                  <a:latin typeface="Calibri" pitchFamily="34" charset="0"/>
                </a:rPr>
                <a:t>Можно ли выполнить</a:t>
              </a:r>
              <a:r>
                <a:rPr lang="en-US" sz="2000" i="1" dirty="0" smtClean="0">
                  <a:solidFill>
                    <a:srgbClr val="000066"/>
                  </a:solidFill>
                  <a:latin typeface="Calibri" pitchFamily="34" charset="0"/>
                </a:rPr>
                <a:t> </a:t>
              </a:r>
              <a:r>
                <a:rPr lang="ru-RU" sz="2000" i="1" dirty="0" smtClean="0">
                  <a:solidFill>
                    <a:srgbClr val="000066"/>
                  </a:solidFill>
                  <a:latin typeface="Calibri" pitchFamily="34" charset="0"/>
                </a:rPr>
                <a:t>такой анализ </a:t>
              </a:r>
              <a:r>
                <a:rPr lang="en-US" sz="2000" i="1" dirty="0" smtClean="0">
                  <a:solidFill>
                    <a:srgbClr val="000066"/>
                  </a:solidFill>
                  <a:latin typeface="Calibri" pitchFamily="34" charset="0"/>
                </a:rPr>
                <a:t>“</a:t>
              </a:r>
              <a:r>
                <a:rPr lang="ru-RU" sz="2000" i="1" dirty="0" smtClean="0">
                  <a:solidFill>
                    <a:srgbClr val="000066"/>
                  </a:solidFill>
                  <a:latin typeface="Calibri" pitchFamily="34" charset="0"/>
                </a:rPr>
                <a:t>раз и навсегда</a:t>
              </a:r>
              <a:r>
                <a:rPr lang="en-US" sz="2000" i="1" dirty="0" smtClean="0">
                  <a:solidFill>
                    <a:srgbClr val="000066"/>
                  </a:solidFill>
                  <a:latin typeface="Calibri" pitchFamily="34" charset="0"/>
                </a:rPr>
                <a:t>” ? </a:t>
              </a:r>
              <a:endParaRPr lang="ru-RU" sz="2000" i="1" dirty="0">
                <a:solidFill>
                  <a:srgbClr val="000066"/>
                </a:solidFill>
                <a:latin typeface="Calibri" pitchFamily="34" charset="0"/>
              </a:endParaRPr>
            </a:p>
          </p:txBody>
        </p:sp>
      </p:grpSp>
      <p:sp>
        <p:nvSpPr>
          <p:cNvPr id="18" name="Прямоугольник 17"/>
          <p:cNvSpPr/>
          <p:nvPr/>
        </p:nvSpPr>
        <p:spPr>
          <a:xfrm>
            <a:off x="8172400" y="4725144"/>
            <a:ext cx="5760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 smtClean="0">
                <a:latin typeface="Calibri" pitchFamily="34" charset="0"/>
              </a:rPr>
              <a:t>Но:</a:t>
            </a:r>
            <a:endParaRPr lang="ru-RU" sz="2000" i="1" dirty="0"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Рисунок 5" descr="lomonosov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423988"/>
            <a:ext cx="9144000" cy="457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567" y="1268760"/>
            <a:ext cx="85476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Что значит</a:t>
            </a:r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“</a:t>
            </a: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выполнить анализ алгоритма</a:t>
            </a:r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”?</a:t>
            </a:r>
            <a:endParaRPr lang="en-US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2736" y="1847145"/>
            <a:ext cx="85476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Что мы должны найти в алгоритмах</a:t>
            </a:r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?</a:t>
            </a:r>
            <a:endParaRPr lang="en-US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1560" y="2423209"/>
            <a:ext cx="854761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“…</a:t>
            </a: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выполнить анализ раз и навсегда</a:t>
            </a:r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…“ – </a:t>
            </a: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как записать результаты</a:t>
            </a:r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?</a:t>
            </a:r>
            <a:endParaRPr lang="en-US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1720" y="3338989"/>
            <a:ext cx="854761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Что представляет </a:t>
            </a:r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“</a:t>
            </a: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единое</a:t>
            </a:r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”</a:t>
            </a: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/</a:t>
            </a: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“</a:t>
            </a: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универсальное</a:t>
            </a:r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”</a:t>
            </a: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описание алгоритмов</a:t>
            </a:r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?</a:t>
            </a:r>
            <a:endParaRPr lang="en-US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1560" y="4348261"/>
            <a:ext cx="854761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Какие свойства алгоритмов нужно исследовать и описать чтобы получать эффективные реализации в будущем для будущих платформ</a:t>
            </a:r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?</a:t>
            </a:r>
            <a:endParaRPr lang="en-US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1560" y="5930116"/>
            <a:ext cx="85476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Слишком много </a:t>
            </a:r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“</a:t>
            </a: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простых</a:t>
            </a:r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” </a:t>
            </a: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вопросов</a:t>
            </a:r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…</a:t>
            </a:r>
            <a:endParaRPr lang="en-US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404664"/>
            <a:ext cx="9144000" cy="44563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8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Суперкомпьютерный комплекс МГУ</a:t>
            </a:r>
          </a:p>
        </p:txBody>
      </p:sp>
      <p:pic>
        <p:nvPicPr>
          <p:cNvPr id="10" name="Рисунок 9" descr="IMG_6366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467544" y="1124744"/>
            <a:ext cx="4109020" cy="2739347"/>
          </a:xfrm>
          <a:prstGeom prst="rect">
            <a:avLst/>
          </a:prstGeom>
        </p:spPr>
      </p:pic>
      <p:pic>
        <p:nvPicPr>
          <p:cNvPr id="11" name="Рисунок 10" descr="IMG_6358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67544" y="3933056"/>
            <a:ext cx="3254668" cy="2169779"/>
          </a:xfrm>
          <a:prstGeom prst="rect">
            <a:avLst/>
          </a:prstGeom>
        </p:spPr>
      </p:pic>
      <p:pic>
        <p:nvPicPr>
          <p:cNvPr id="12" name="Рисунок 11" descr="Untitled-5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3841760" y="3940838"/>
            <a:ext cx="3067614" cy="2166889"/>
          </a:xfrm>
          <a:prstGeom prst="rect">
            <a:avLst/>
          </a:prstGeom>
        </p:spPr>
      </p:pic>
      <p:pic>
        <p:nvPicPr>
          <p:cNvPr id="13" name="Рисунок 12" descr="IMG_6461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7020272" y="3933056"/>
            <a:ext cx="1709935" cy="256490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24970" y="6208848"/>
            <a:ext cx="62632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i="1" dirty="0" smtClean="0">
                <a:latin typeface="Arial" pitchFamily="34" charset="0"/>
                <a:cs typeface="Arial" pitchFamily="34" charset="0"/>
              </a:rPr>
              <a:t>1 </a:t>
            </a:r>
            <a:r>
              <a:rPr lang="ru-RU" sz="1600" i="1" dirty="0" smtClean="0">
                <a:latin typeface="Arial" pitchFamily="34" charset="0"/>
                <a:cs typeface="Arial" pitchFamily="34" charset="0"/>
              </a:rPr>
              <a:t>стойка</a:t>
            </a:r>
            <a:r>
              <a:rPr lang="en-US" sz="1600" i="1" dirty="0" smtClean="0">
                <a:latin typeface="Arial" pitchFamily="34" charset="0"/>
                <a:cs typeface="Arial" pitchFamily="34" charset="0"/>
              </a:rPr>
              <a:t> = 256 </a:t>
            </a:r>
            <a:r>
              <a:rPr lang="ru-RU" sz="1600" i="1" dirty="0" smtClean="0">
                <a:latin typeface="Arial" pitchFamily="34" charset="0"/>
                <a:cs typeface="Arial" pitchFamily="34" charset="0"/>
              </a:rPr>
              <a:t>узлов: </a:t>
            </a:r>
            <a:r>
              <a:rPr lang="en-US" sz="1600" i="1" dirty="0" smtClean="0">
                <a:latin typeface="Arial" pitchFamily="34" charset="0"/>
                <a:cs typeface="Arial" pitchFamily="34" charset="0"/>
              </a:rPr>
              <a:t>Intel Xeon (14c) + NVIDIA K40= 515 </a:t>
            </a:r>
            <a:r>
              <a:rPr lang="en-US" sz="1600" i="1" dirty="0" err="1" smtClean="0">
                <a:latin typeface="Arial" pitchFamily="34" charset="0"/>
                <a:cs typeface="Arial" pitchFamily="34" charset="0"/>
              </a:rPr>
              <a:t>Tflop</a:t>
            </a:r>
            <a:r>
              <a:rPr lang="en-US" sz="1600" i="1" dirty="0" smtClean="0">
                <a:latin typeface="Arial" pitchFamily="34" charset="0"/>
                <a:cs typeface="Arial" pitchFamily="34" charset="0"/>
              </a:rPr>
              <a:t>/s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6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Суперкомпьютер </a:t>
            </a:r>
            <a:r>
              <a:rPr lang="en-US" sz="16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ru-RU" sz="16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Ломоносов</a:t>
            </a:r>
            <a:r>
              <a:rPr lang="en-US" sz="16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-2” </a:t>
            </a:r>
            <a:r>
              <a:rPr lang="en-US" sz="1600" i="1" dirty="0" smtClean="0">
                <a:latin typeface="Arial" pitchFamily="34" charset="0"/>
                <a:cs typeface="Arial" pitchFamily="34" charset="0"/>
              </a:rPr>
              <a:t>(6 </a:t>
            </a:r>
            <a:r>
              <a:rPr lang="ru-RU" sz="1600" i="1" dirty="0" smtClean="0">
                <a:latin typeface="Arial" pitchFamily="34" charset="0"/>
                <a:cs typeface="Arial" pitchFamily="34" charset="0"/>
              </a:rPr>
              <a:t>стоек</a:t>
            </a:r>
            <a:r>
              <a:rPr lang="en-US" sz="1600" i="1" dirty="0" smtClean="0">
                <a:latin typeface="Arial" pitchFamily="34" charset="0"/>
                <a:cs typeface="Arial" pitchFamily="34" charset="0"/>
              </a:rPr>
              <a:t>) = </a:t>
            </a:r>
            <a:r>
              <a:rPr lang="en-US" sz="16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2.9 </a:t>
            </a:r>
            <a:r>
              <a:rPr lang="en-US" sz="1600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Pflop</a:t>
            </a:r>
            <a:r>
              <a:rPr lang="en-US" sz="16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/s</a:t>
            </a:r>
            <a:endParaRPr lang="ru-RU" sz="1600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Рисунок 7" descr="_K203057-Edit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1120550"/>
            <a:ext cx="4977119" cy="2740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IMG_6431.jpg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4644008" y="1124745"/>
            <a:ext cx="4104456" cy="273630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555776" y="2551544"/>
            <a:ext cx="3960440" cy="2031325"/>
          </a:xfrm>
          <a:prstGeom prst="rect">
            <a:avLst/>
          </a:prstGeom>
          <a:solidFill>
            <a:srgbClr val="FFFFFF">
              <a:alpha val="90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i="1" kern="0" dirty="0" smtClean="0">
              <a:latin typeface="Calibri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i="1" kern="0" dirty="0" smtClean="0">
                <a:latin typeface="Calibri" pitchFamily="34" charset="0"/>
              </a:rPr>
              <a:t>Суперкомпьютерный центр МГУ сегодня:</a:t>
            </a:r>
            <a:endParaRPr lang="en-US" sz="1400" i="1" kern="0" dirty="0" smtClean="0">
              <a:latin typeface="Calibri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i="1" kern="0" dirty="0" smtClean="0">
                <a:latin typeface="Calibri" pitchFamily="34" charset="0"/>
              </a:rPr>
              <a:t>Пользователи: 2955</a:t>
            </a:r>
            <a:endParaRPr lang="en-US" sz="1400" i="1" kern="0" dirty="0" smtClean="0">
              <a:latin typeface="Calibri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i="1" kern="0" dirty="0" smtClean="0">
                <a:latin typeface="Calibri" pitchFamily="34" charset="0"/>
              </a:rPr>
              <a:t>Проекты</a:t>
            </a:r>
            <a:r>
              <a:rPr lang="en-US" sz="1400" i="1" kern="0" dirty="0" smtClean="0">
                <a:latin typeface="Calibri" pitchFamily="34" charset="0"/>
              </a:rPr>
              <a:t>: </a:t>
            </a:r>
            <a:r>
              <a:rPr lang="ru-RU" sz="1400" i="1" kern="0" dirty="0" smtClean="0">
                <a:latin typeface="Calibri" pitchFamily="34" charset="0"/>
              </a:rPr>
              <a:t>880</a:t>
            </a:r>
            <a:endParaRPr lang="en-US" sz="1400" i="1" kern="0" dirty="0" smtClean="0">
              <a:latin typeface="Calibri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i="1" kern="0" dirty="0" smtClean="0">
              <a:latin typeface="Calibri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i="1" kern="0" dirty="0" smtClean="0">
                <a:latin typeface="Calibri" pitchFamily="34" charset="0"/>
              </a:rPr>
              <a:t>Факультеты </a:t>
            </a:r>
            <a:r>
              <a:rPr lang="en-US" sz="1400" i="1" kern="0" dirty="0" smtClean="0">
                <a:latin typeface="Calibri" pitchFamily="34" charset="0"/>
              </a:rPr>
              <a:t>/ </a:t>
            </a:r>
            <a:r>
              <a:rPr lang="ru-RU" sz="1400" i="1" kern="0" dirty="0" smtClean="0">
                <a:latin typeface="Calibri" pitchFamily="34" charset="0"/>
              </a:rPr>
              <a:t>Институты МГУ</a:t>
            </a:r>
            <a:r>
              <a:rPr lang="en-US" sz="1400" i="1" kern="0" dirty="0" smtClean="0">
                <a:latin typeface="Calibri" pitchFamily="34" charset="0"/>
              </a:rPr>
              <a:t>: 2</a:t>
            </a:r>
            <a:r>
              <a:rPr lang="ru-RU" sz="1400" i="1" kern="0" dirty="0" smtClean="0">
                <a:latin typeface="Calibri" pitchFamily="34" charset="0"/>
              </a:rPr>
              <a:t>1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i="1" kern="0" dirty="0" smtClean="0">
                <a:latin typeface="Calibri" pitchFamily="34" charset="0"/>
              </a:rPr>
              <a:t>Институты РАН: 95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i="1" kern="0" dirty="0" smtClean="0">
                <a:latin typeface="Calibri" pitchFamily="34" charset="0"/>
              </a:rPr>
              <a:t>Университеты России: 102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i="1" kern="0" dirty="0" smtClean="0"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Рисунок 5" descr="lomonosov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423988"/>
            <a:ext cx="9144000" cy="457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183" y="548680"/>
            <a:ext cx="9144000" cy="138499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Хорошо ли мы знаем свойства, особенности, статические и динамические характеристики параллельных алгоритмов?</a:t>
            </a:r>
            <a:endParaRPr lang="en-US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6" y="2257708"/>
            <a:ext cx="9144000" cy="138499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Какие свойства алгоритмов важны?</a:t>
            </a:r>
          </a:p>
          <a:p>
            <a:pPr algn="ctr">
              <a:defRPr/>
            </a:pP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На какие свойства алгоритмов </a:t>
            </a:r>
          </a:p>
          <a:p>
            <a:pPr algn="ctr">
              <a:defRPr/>
            </a:pP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нужно обращать внимание? </a:t>
            </a:r>
            <a:endParaRPr lang="en-US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148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r>
              <a:rPr lang="ru-RU" sz="28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И простые свойства могут быть важны…</a:t>
            </a:r>
          </a:p>
          <a:p>
            <a:pPr algn="ctr" eaLnBrk="0" hangingPunct="0">
              <a:defRPr/>
            </a:pPr>
            <a:r>
              <a:rPr lang="ru-RU" sz="20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(объем входных</a:t>
            </a:r>
            <a:r>
              <a:rPr lang="en-US" sz="20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/</a:t>
            </a:r>
            <a:r>
              <a:rPr lang="ru-RU" sz="20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выходных данных)</a:t>
            </a:r>
            <a:endParaRPr lang="en-US" sz="2000" i="1" dirty="0" smtClean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8299" y="2487290"/>
            <a:ext cx="3122295" cy="130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08286" y="2973991"/>
            <a:ext cx="278765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95536" y="2276872"/>
            <a:ext cx="52354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Calibri" pitchFamily="34" charset="0"/>
              </a:rPr>
              <a:t>Нахождение транзитивного замыкания графа:</a:t>
            </a:r>
            <a:endParaRPr lang="ru-RU" sz="2000" dirty="0">
              <a:latin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6788" y="3717032"/>
            <a:ext cx="33728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Calibri" pitchFamily="34" charset="0"/>
              </a:rPr>
              <a:t>На входе: </a:t>
            </a:r>
            <a:r>
              <a:rPr lang="en-US" sz="2000" dirty="0" smtClean="0">
                <a:latin typeface="Calibri" pitchFamily="34" charset="0"/>
              </a:rPr>
              <a:t>n</a:t>
            </a:r>
            <a:r>
              <a:rPr lang="ru-RU" sz="2000" dirty="0" smtClean="0">
                <a:latin typeface="Calibri" pitchFamily="34" charset="0"/>
              </a:rPr>
              <a:t> вершин, </a:t>
            </a:r>
            <a:r>
              <a:rPr lang="en-US" sz="2000" dirty="0" smtClean="0">
                <a:latin typeface="Calibri" pitchFamily="34" charset="0"/>
              </a:rPr>
              <a:t>n</a:t>
            </a:r>
            <a:r>
              <a:rPr lang="ru-RU" sz="2000" dirty="0" smtClean="0">
                <a:latin typeface="Calibri" pitchFamily="34" charset="0"/>
              </a:rPr>
              <a:t>-1</a:t>
            </a:r>
            <a:r>
              <a:rPr lang="en-US" sz="2000" dirty="0" smtClean="0">
                <a:latin typeface="Calibri" pitchFamily="34" charset="0"/>
              </a:rPr>
              <a:t> </a:t>
            </a:r>
            <a:r>
              <a:rPr lang="ru-RU" sz="2000" dirty="0" smtClean="0">
                <a:latin typeface="Calibri" pitchFamily="34" charset="0"/>
              </a:rPr>
              <a:t>дуга.</a:t>
            </a:r>
            <a:endParaRPr lang="ru-RU" sz="2000" dirty="0">
              <a:latin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44008" y="3717032"/>
            <a:ext cx="40666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Calibri" pitchFamily="34" charset="0"/>
              </a:rPr>
              <a:t>На выходе: </a:t>
            </a:r>
            <a:r>
              <a:rPr lang="en-US" sz="2000" dirty="0" smtClean="0">
                <a:latin typeface="Calibri" pitchFamily="34" charset="0"/>
              </a:rPr>
              <a:t>n </a:t>
            </a:r>
            <a:r>
              <a:rPr lang="ru-RU" sz="2000" dirty="0" smtClean="0">
                <a:latin typeface="Calibri" pitchFamily="34" charset="0"/>
              </a:rPr>
              <a:t>вершин, </a:t>
            </a:r>
            <a:r>
              <a:rPr lang="en-US" sz="2000" dirty="0" smtClean="0">
                <a:latin typeface="Calibri" pitchFamily="34" charset="0"/>
              </a:rPr>
              <a:t>n</a:t>
            </a:r>
            <a:r>
              <a:rPr lang="ru-RU" sz="2000" dirty="0" smtClean="0">
                <a:latin typeface="Calibri" pitchFamily="34" charset="0"/>
              </a:rPr>
              <a:t>(</a:t>
            </a:r>
            <a:r>
              <a:rPr lang="en-US" sz="2000" dirty="0" smtClean="0">
                <a:latin typeface="Calibri" pitchFamily="34" charset="0"/>
              </a:rPr>
              <a:t>n-1)/</a:t>
            </a:r>
            <a:r>
              <a:rPr lang="ru-RU" sz="2000" dirty="0" smtClean="0">
                <a:latin typeface="Calibri" pitchFamily="34" charset="0"/>
              </a:rPr>
              <a:t>2 дуга.</a:t>
            </a:r>
            <a:endParaRPr lang="ru-RU" sz="2000" dirty="0">
              <a:latin typeface="Calibri" pitchFamily="34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 bwMode="auto">
          <a:xfrm>
            <a:off x="1763688" y="4509120"/>
            <a:ext cx="5256584" cy="0"/>
          </a:xfrm>
          <a:prstGeom prst="line">
            <a:avLst/>
          </a:prstGeom>
          <a:solidFill>
            <a:schemeClr val="accent1"/>
          </a:solidFill>
          <a:ln w="12700" cap="flat" cmpd="dbl" algn="ctr">
            <a:solidFill>
              <a:srgbClr val="666633"/>
            </a:solidFill>
            <a:prstDash val="solid"/>
            <a:round/>
            <a:headEnd type="none" w="med" len="med"/>
            <a:tailEnd type="none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2449590" y="4077072"/>
            <a:ext cx="45091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Calibri" pitchFamily="34" charset="0"/>
              </a:rPr>
              <a:t>Социальные сети: 10</a:t>
            </a:r>
            <a:r>
              <a:rPr lang="ru-RU" sz="2000" baseline="30000" dirty="0" smtClean="0">
                <a:latin typeface="Calibri" pitchFamily="34" charset="0"/>
              </a:rPr>
              <a:t>8</a:t>
            </a:r>
            <a:r>
              <a:rPr lang="en-US" sz="2000" dirty="0" smtClean="0">
                <a:latin typeface="Calibri" pitchFamily="34" charset="0"/>
              </a:rPr>
              <a:t> </a:t>
            </a:r>
            <a:r>
              <a:rPr lang="ru-RU" sz="2000" dirty="0" smtClean="0">
                <a:latin typeface="Calibri" pitchFamily="34" charset="0"/>
              </a:rPr>
              <a:t>вершин, 10</a:t>
            </a:r>
            <a:r>
              <a:rPr lang="ru-RU" sz="2000" baseline="30000" dirty="0" smtClean="0">
                <a:latin typeface="Calibri" pitchFamily="34" charset="0"/>
              </a:rPr>
              <a:t>11</a:t>
            </a:r>
            <a:r>
              <a:rPr lang="ru-RU" sz="2000" dirty="0" smtClean="0">
                <a:latin typeface="Calibri" pitchFamily="34" charset="0"/>
              </a:rPr>
              <a:t> дуг.</a:t>
            </a:r>
            <a:endParaRPr lang="ru-RU" sz="2000" dirty="0">
              <a:latin typeface="Calibri" pitchFamily="34" charset="0"/>
            </a:endParaRPr>
          </a:p>
        </p:txBody>
      </p:sp>
      <p:sp>
        <p:nvSpPr>
          <p:cNvPr id="12" name="Дуга 11"/>
          <p:cNvSpPr/>
          <p:nvPr/>
        </p:nvSpPr>
        <p:spPr bwMode="auto">
          <a:xfrm>
            <a:off x="6636302" y="3748931"/>
            <a:ext cx="648072" cy="576064"/>
          </a:xfrm>
          <a:prstGeom prst="arc">
            <a:avLst>
              <a:gd name="adj1" fmla="val 21548425"/>
              <a:gd name="adj2" fmla="val 5422766"/>
            </a:avLst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stealth" w="lg" len="lg"/>
            <a:tailEnd type="none"/>
          </a:ln>
          <a:effectLst/>
        </p:spPr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3" name="Группа 12"/>
          <p:cNvGrpSpPr/>
          <p:nvPr/>
        </p:nvGrpSpPr>
        <p:grpSpPr>
          <a:xfrm>
            <a:off x="7430813" y="3983798"/>
            <a:ext cx="835367" cy="584775"/>
            <a:chOff x="7094703" y="3983798"/>
            <a:chExt cx="835367" cy="584775"/>
          </a:xfrm>
        </p:grpSpPr>
        <p:sp>
          <p:nvSpPr>
            <p:cNvPr id="14" name="TextBox 13"/>
            <p:cNvSpPr txBox="1"/>
            <p:nvPr/>
          </p:nvSpPr>
          <p:spPr>
            <a:xfrm>
              <a:off x="7399155" y="3983798"/>
              <a:ext cx="5309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sym typeface="Wingdings" pitchFamily="2" charset="2"/>
                </a:rPr>
                <a:t></a:t>
              </a:r>
              <a:endParaRPr lang="ru-RU" dirty="0">
                <a:solidFill>
                  <a:srgbClr val="FF0000"/>
                </a:solidFill>
              </a:endParaRPr>
            </a:p>
          </p:txBody>
        </p:sp>
        <p:sp>
          <p:nvSpPr>
            <p:cNvPr id="17" name="Стрелка вправо 16"/>
            <p:cNvSpPr/>
            <p:nvPr/>
          </p:nvSpPr>
          <p:spPr bwMode="auto">
            <a:xfrm>
              <a:off x="7094703" y="4210455"/>
              <a:ext cx="360040" cy="144016"/>
            </a:xfrm>
            <a:prstGeom prst="rightArrow">
              <a:avLst/>
            </a:prstGeom>
            <a:noFill/>
            <a:ln w="31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/>
                <a:latin typeface="Aria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148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r>
              <a:rPr lang="ru-RU" sz="28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И простые свойства могут быть важны…</a:t>
            </a:r>
          </a:p>
          <a:p>
            <a:pPr algn="ctr" eaLnBrk="0" hangingPunct="0">
              <a:defRPr/>
            </a:pPr>
            <a:r>
              <a:rPr lang="ru-RU" sz="20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(объём входных</a:t>
            </a:r>
            <a:r>
              <a:rPr lang="en-US" sz="20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/</a:t>
            </a:r>
            <a:r>
              <a:rPr lang="ru-RU" sz="20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выходных данных)</a:t>
            </a:r>
            <a:endParaRPr lang="en-US" sz="2000" i="1" dirty="0" smtClean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8299" y="2487290"/>
            <a:ext cx="3122295" cy="130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08286" y="2973991"/>
            <a:ext cx="278765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95536" y="2276872"/>
            <a:ext cx="52354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Calibri" pitchFamily="34" charset="0"/>
              </a:rPr>
              <a:t>Нахождение транзитивного замыкания графа:</a:t>
            </a:r>
            <a:endParaRPr lang="ru-RU" sz="2000" dirty="0">
              <a:latin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6788" y="3717032"/>
            <a:ext cx="33728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Calibri" pitchFamily="34" charset="0"/>
              </a:rPr>
              <a:t>На входе: </a:t>
            </a:r>
            <a:r>
              <a:rPr lang="en-US" sz="2000" dirty="0" smtClean="0">
                <a:latin typeface="Calibri" pitchFamily="34" charset="0"/>
              </a:rPr>
              <a:t>n</a:t>
            </a:r>
            <a:r>
              <a:rPr lang="ru-RU" sz="2000" dirty="0" smtClean="0">
                <a:latin typeface="Calibri" pitchFamily="34" charset="0"/>
              </a:rPr>
              <a:t> вершин, </a:t>
            </a:r>
            <a:r>
              <a:rPr lang="en-US" sz="2000" dirty="0" smtClean="0">
                <a:latin typeface="Calibri" pitchFamily="34" charset="0"/>
              </a:rPr>
              <a:t>n</a:t>
            </a:r>
            <a:r>
              <a:rPr lang="ru-RU" sz="2000" dirty="0" smtClean="0">
                <a:latin typeface="Calibri" pitchFamily="34" charset="0"/>
              </a:rPr>
              <a:t>-1</a:t>
            </a:r>
            <a:r>
              <a:rPr lang="en-US" sz="2000" dirty="0" smtClean="0">
                <a:latin typeface="Calibri" pitchFamily="34" charset="0"/>
              </a:rPr>
              <a:t> </a:t>
            </a:r>
            <a:r>
              <a:rPr lang="ru-RU" sz="2000" dirty="0" smtClean="0">
                <a:latin typeface="Calibri" pitchFamily="34" charset="0"/>
              </a:rPr>
              <a:t>дуга.</a:t>
            </a:r>
            <a:endParaRPr lang="ru-RU" sz="2000" dirty="0">
              <a:latin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44008" y="3717032"/>
            <a:ext cx="40666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Calibri" pitchFamily="34" charset="0"/>
              </a:rPr>
              <a:t>На выходе: </a:t>
            </a:r>
            <a:r>
              <a:rPr lang="en-US" sz="2000" dirty="0" smtClean="0">
                <a:latin typeface="Calibri" pitchFamily="34" charset="0"/>
              </a:rPr>
              <a:t>n </a:t>
            </a:r>
            <a:r>
              <a:rPr lang="ru-RU" sz="2000" dirty="0" smtClean="0">
                <a:latin typeface="Calibri" pitchFamily="34" charset="0"/>
              </a:rPr>
              <a:t>вершин, </a:t>
            </a:r>
            <a:r>
              <a:rPr lang="en-US" sz="2000" dirty="0" smtClean="0">
                <a:latin typeface="Calibri" pitchFamily="34" charset="0"/>
              </a:rPr>
              <a:t>n</a:t>
            </a:r>
            <a:r>
              <a:rPr lang="ru-RU" sz="2000" dirty="0" smtClean="0">
                <a:latin typeface="Calibri" pitchFamily="34" charset="0"/>
              </a:rPr>
              <a:t>(</a:t>
            </a:r>
            <a:r>
              <a:rPr lang="en-US" sz="2000" dirty="0" smtClean="0">
                <a:latin typeface="Calibri" pitchFamily="34" charset="0"/>
              </a:rPr>
              <a:t>n-1)/</a:t>
            </a:r>
            <a:r>
              <a:rPr lang="ru-RU" sz="2000" dirty="0" smtClean="0">
                <a:latin typeface="Calibri" pitchFamily="34" charset="0"/>
              </a:rPr>
              <a:t>2 дуга.</a:t>
            </a:r>
            <a:endParaRPr lang="ru-RU" sz="2000" dirty="0">
              <a:latin typeface="Calibri" pitchFamily="34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 bwMode="auto">
          <a:xfrm>
            <a:off x="1763688" y="4509120"/>
            <a:ext cx="5256584" cy="0"/>
          </a:xfrm>
          <a:prstGeom prst="line">
            <a:avLst/>
          </a:prstGeom>
          <a:solidFill>
            <a:schemeClr val="accent1"/>
          </a:solidFill>
          <a:ln w="12700" cap="flat" cmpd="dbl" algn="ctr">
            <a:solidFill>
              <a:srgbClr val="666633"/>
            </a:solidFill>
            <a:prstDash val="solid"/>
            <a:round/>
            <a:headEnd type="none" w="med" len="med"/>
            <a:tailEnd type="none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2449590" y="4077072"/>
            <a:ext cx="45091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Calibri" pitchFamily="34" charset="0"/>
              </a:rPr>
              <a:t>Социальные сети: 10</a:t>
            </a:r>
            <a:r>
              <a:rPr lang="ru-RU" sz="2000" baseline="30000" dirty="0" smtClean="0">
                <a:latin typeface="Calibri" pitchFamily="34" charset="0"/>
              </a:rPr>
              <a:t>8</a:t>
            </a:r>
            <a:r>
              <a:rPr lang="en-US" sz="2000" dirty="0" smtClean="0">
                <a:latin typeface="Calibri" pitchFamily="34" charset="0"/>
              </a:rPr>
              <a:t> </a:t>
            </a:r>
            <a:r>
              <a:rPr lang="ru-RU" sz="2000" dirty="0" smtClean="0">
                <a:latin typeface="Calibri" pitchFamily="34" charset="0"/>
              </a:rPr>
              <a:t>вершин, 10</a:t>
            </a:r>
            <a:r>
              <a:rPr lang="ru-RU" sz="2000" baseline="30000" dirty="0" smtClean="0">
                <a:latin typeface="Calibri" pitchFamily="34" charset="0"/>
              </a:rPr>
              <a:t>11</a:t>
            </a:r>
            <a:r>
              <a:rPr lang="ru-RU" sz="2000" dirty="0" smtClean="0">
                <a:latin typeface="Calibri" pitchFamily="34" charset="0"/>
              </a:rPr>
              <a:t> дуг.</a:t>
            </a:r>
            <a:endParaRPr lang="ru-RU" sz="2000" dirty="0">
              <a:latin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24574" y="4829090"/>
            <a:ext cx="45902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Calibri" pitchFamily="34" charset="0"/>
              </a:rPr>
              <a:t>Вычислительная мощность алгоритма = </a:t>
            </a:r>
            <a:endParaRPr lang="ru-RU" sz="2000" dirty="0">
              <a:latin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35551" y="4676825"/>
            <a:ext cx="19672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Calibri" pitchFamily="34" charset="0"/>
              </a:rPr>
              <a:t>Число операций</a:t>
            </a:r>
            <a:endParaRPr lang="ru-RU" sz="2000" dirty="0">
              <a:latin typeface="Calibri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309982" y="4991949"/>
            <a:ext cx="18102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Calibri" pitchFamily="34" charset="0"/>
              </a:rPr>
              <a:t>Объём данных</a:t>
            </a:r>
            <a:endParaRPr lang="ru-RU" sz="2000" dirty="0">
              <a:latin typeface="Calibri" pitchFamily="34" charset="0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 bwMode="auto">
          <a:xfrm>
            <a:off x="5265027" y="5042652"/>
            <a:ext cx="194421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666633"/>
            </a:solidFill>
            <a:prstDash val="solid"/>
            <a:round/>
            <a:headEnd type="none" w="med" len="med"/>
            <a:tailEnd type="none"/>
          </a:ln>
          <a:effectLst/>
        </p:spPr>
      </p:cxnSp>
      <p:sp>
        <p:nvSpPr>
          <p:cNvPr id="22" name="TextBox 21"/>
          <p:cNvSpPr txBox="1"/>
          <p:nvPr/>
        </p:nvSpPr>
        <p:spPr>
          <a:xfrm>
            <a:off x="741958" y="5549170"/>
            <a:ext cx="54685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Calibri" pitchFamily="34" charset="0"/>
              </a:rPr>
              <a:t>Тест </a:t>
            </a:r>
            <a:r>
              <a:rPr lang="en-US" sz="2000" dirty="0" err="1" smtClean="0">
                <a:latin typeface="Calibri" pitchFamily="34" charset="0"/>
              </a:rPr>
              <a:t>Linpack</a:t>
            </a:r>
            <a:r>
              <a:rPr lang="en-US" sz="2000" dirty="0" smtClean="0">
                <a:latin typeface="Calibri" pitchFamily="34" charset="0"/>
              </a:rPr>
              <a:t> (</a:t>
            </a:r>
            <a:r>
              <a:rPr lang="ru-RU" sz="2000" dirty="0" smtClean="0">
                <a:latin typeface="Calibri" pitchFamily="34" charset="0"/>
              </a:rPr>
              <a:t>решение линейной системы</a:t>
            </a:r>
            <a:r>
              <a:rPr lang="en-US" sz="2000" dirty="0" smtClean="0">
                <a:latin typeface="Calibri" pitchFamily="34" charset="0"/>
              </a:rPr>
              <a:t>)</a:t>
            </a:r>
            <a:r>
              <a:rPr lang="ru-RU" sz="2000" dirty="0" smtClean="0">
                <a:latin typeface="Calibri" pitchFamily="34" charset="0"/>
              </a:rPr>
              <a:t>:   </a:t>
            </a:r>
            <a:r>
              <a:rPr lang="ru-RU" sz="2000" dirty="0" smtClean="0">
                <a:latin typeface="Calibri" pitchFamily="34" charset="0"/>
                <a:sym typeface="Symbol"/>
              </a:rPr>
              <a:t> </a:t>
            </a:r>
            <a:r>
              <a:rPr lang="en-US" sz="2000" dirty="0" smtClean="0">
                <a:latin typeface="Calibri" pitchFamily="34" charset="0"/>
                <a:sym typeface="Symbol"/>
              </a:rPr>
              <a:t>n</a:t>
            </a:r>
            <a:endParaRPr lang="ru-RU" sz="2000" dirty="0" smtClean="0">
              <a:latin typeface="Calibri" pitchFamily="34" charset="0"/>
            </a:endParaRPr>
          </a:p>
          <a:p>
            <a:r>
              <a:rPr lang="ru-RU" sz="2000" dirty="0" smtClean="0">
                <a:latin typeface="Calibri" pitchFamily="34" charset="0"/>
              </a:rPr>
              <a:t>Поэлементное сложение  двух векторов:       1</a:t>
            </a:r>
            <a:r>
              <a:rPr lang="en-US" sz="2000" dirty="0" smtClean="0">
                <a:latin typeface="Calibri" pitchFamily="34" charset="0"/>
              </a:rPr>
              <a:t>/3</a:t>
            </a:r>
            <a:r>
              <a:rPr lang="ru-RU" sz="2000" dirty="0" smtClean="0">
                <a:latin typeface="Calibri" pitchFamily="34" charset="0"/>
              </a:rPr>
              <a:t> </a:t>
            </a:r>
            <a:endParaRPr lang="ru-RU" sz="2000" dirty="0">
              <a:latin typeface="Calibri" pitchFamily="34" charset="0"/>
            </a:endParaRPr>
          </a:p>
        </p:txBody>
      </p:sp>
      <p:sp>
        <p:nvSpPr>
          <p:cNvPr id="20" name="Дуга 19"/>
          <p:cNvSpPr/>
          <p:nvPr/>
        </p:nvSpPr>
        <p:spPr bwMode="auto">
          <a:xfrm>
            <a:off x="6636302" y="3748931"/>
            <a:ext cx="648072" cy="576064"/>
          </a:xfrm>
          <a:prstGeom prst="arc">
            <a:avLst>
              <a:gd name="adj1" fmla="val 21548425"/>
              <a:gd name="adj2" fmla="val 5422766"/>
            </a:avLst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stealth" w="lg" len="lg"/>
            <a:tailEnd type="none"/>
          </a:ln>
          <a:effectLst/>
        </p:spPr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3" name="Группа 22"/>
          <p:cNvGrpSpPr/>
          <p:nvPr/>
        </p:nvGrpSpPr>
        <p:grpSpPr>
          <a:xfrm>
            <a:off x="7430813" y="3983798"/>
            <a:ext cx="835367" cy="584775"/>
            <a:chOff x="7094703" y="3983798"/>
            <a:chExt cx="835367" cy="584775"/>
          </a:xfrm>
        </p:grpSpPr>
        <p:sp>
          <p:nvSpPr>
            <p:cNvPr id="24" name="TextBox 23"/>
            <p:cNvSpPr txBox="1"/>
            <p:nvPr/>
          </p:nvSpPr>
          <p:spPr>
            <a:xfrm>
              <a:off x="7399155" y="3983798"/>
              <a:ext cx="5309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sym typeface="Wingdings" pitchFamily="2" charset="2"/>
                </a:rPr>
                <a:t></a:t>
              </a:r>
              <a:endParaRPr lang="ru-RU" dirty="0">
                <a:solidFill>
                  <a:srgbClr val="FF0000"/>
                </a:solidFill>
              </a:endParaRPr>
            </a:p>
          </p:txBody>
        </p:sp>
        <p:sp>
          <p:nvSpPr>
            <p:cNvPr id="25" name="Стрелка вправо 24"/>
            <p:cNvSpPr/>
            <p:nvPr/>
          </p:nvSpPr>
          <p:spPr bwMode="auto">
            <a:xfrm>
              <a:off x="7094703" y="4210455"/>
              <a:ext cx="360040" cy="144016"/>
            </a:xfrm>
            <a:prstGeom prst="rightArrow">
              <a:avLst/>
            </a:prstGeom>
            <a:noFill/>
            <a:ln w="31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/>
                <a:latin typeface="Aria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148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r>
              <a:rPr lang="ru-RU" sz="28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Параллелизм бывает неудобным</a:t>
            </a:r>
            <a:endParaRPr lang="en-US" sz="2000" i="1" dirty="0" smtClean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algn="ctr" eaLnBrk="0" hangingPunct="0">
              <a:defRPr/>
            </a:pPr>
            <a:r>
              <a:rPr lang="en-US" sz="20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(</a:t>
            </a:r>
            <a:r>
              <a:rPr lang="ru-RU" sz="20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Что нужно знать про алгоритмы</a:t>
            </a:r>
            <a:r>
              <a:rPr lang="en-US" sz="20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)</a:t>
            </a:r>
            <a:endParaRPr lang="ru-RU" sz="2000" i="1" dirty="0" smtClean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20" name="Rectangle 3"/>
          <p:cNvSpPr>
            <a:spLocks noChangeArrowheads="1"/>
          </p:cNvSpPr>
          <p:nvPr/>
        </p:nvSpPr>
        <p:spPr bwMode="auto">
          <a:xfrm>
            <a:off x="755650" y="1916832"/>
            <a:ext cx="4320406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80000"/>
              </a:lnSpc>
              <a:spcBef>
                <a:spcPct val="50000"/>
              </a:spcBef>
            </a:pPr>
            <a:endParaRPr lang="en-US" sz="2000" i="1" dirty="0" smtClean="0">
              <a:latin typeface="Calibri" pitchFamily="34" charset="0"/>
            </a:endParaRPr>
          </a:p>
          <a:p>
            <a:endParaRPr lang="ru-RU" sz="2000" dirty="0" smtClean="0">
              <a:latin typeface="Calibri" pitchFamily="34" charset="0"/>
            </a:endParaRPr>
          </a:p>
          <a:p>
            <a:endParaRPr lang="ru-RU" sz="2000" dirty="0" smtClean="0">
              <a:latin typeface="Calibri" pitchFamily="34" charset="0"/>
            </a:endParaRPr>
          </a:p>
          <a:p>
            <a:r>
              <a:rPr lang="en-US" sz="2000" dirty="0" smtClean="0">
                <a:latin typeface="Calibri" pitchFamily="34" charset="0"/>
              </a:rPr>
              <a:t>for( </a:t>
            </a:r>
            <a:r>
              <a:rPr lang="en-US" sz="2000" dirty="0" err="1" smtClean="0">
                <a:latin typeface="Calibri" pitchFamily="34" charset="0"/>
              </a:rPr>
              <a:t>i</a:t>
            </a:r>
            <a:r>
              <a:rPr lang="en-US" sz="2000" dirty="0" smtClean="0">
                <a:latin typeface="Calibri" pitchFamily="34" charset="0"/>
              </a:rPr>
              <a:t> = 1 ; </a:t>
            </a:r>
            <a:r>
              <a:rPr lang="en-US" sz="2000" dirty="0" err="1" smtClean="0">
                <a:latin typeface="Calibri" pitchFamily="34" charset="0"/>
              </a:rPr>
              <a:t>i</a:t>
            </a:r>
            <a:r>
              <a:rPr lang="en-US" sz="2000" dirty="0" smtClean="0">
                <a:latin typeface="Calibri" pitchFamily="34" charset="0"/>
              </a:rPr>
              <a:t> &lt;= n ; ++</a:t>
            </a:r>
            <a:r>
              <a:rPr lang="en-US" sz="2000" dirty="0" err="1" smtClean="0">
                <a:latin typeface="Calibri" pitchFamily="34" charset="0"/>
              </a:rPr>
              <a:t>i</a:t>
            </a:r>
            <a:r>
              <a:rPr lang="en-US" sz="2000" dirty="0" smtClean="0">
                <a:latin typeface="Calibri" pitchFamily="34" charset="0"/>
              </a:rPr>
              <a:t>) </a:t>
            </a:r>
            <a:br>
              <a:rPr lang="en-US" sz="2000" dirty="0" smtClean="0">
                <a:latin typeface="Calibri" pitchFamily="34" charset="0"/>
              </a:rPr>
            </a:br>
            <a:r>
              <a:rPr lang="ru-RU" sz="2000" dirty="0" smtClean="0">
                <a:latin typeface="Calibri" pitchFamily="34" charset="0"/>
              </a:rPr>
              <a:t>     </a:t>
            </a:r>
            <a:r>
              <a:rPr lang="en-US" sz="2000" dirty="0" smtClean="0">
                <a:latin typeface="Calibri" pitchFamily="34" charset="0"/>
              </a:rPr>
              <a:t>for( j = 1 ; j &lt;= m ; ++j) </a:t>
            </a:r>
            <a:br>
              <a:rPr lang="en-US" sz="2000" dirty="0" smtClean="0">
                <a:latin typeface="Calibri" pitchFamily="34" charset="0"/>
              </a:rPr>
            </a:br>
            <a:r>
              <a:rPr lang="en-US" sz="2000" dirty="0" smtClean="0">
                <a:latin typeface="Calibri" pitchFamily="34" charset="0"/>
              </a:rPr>
              <a:t>     </a:t>
            </a:r>
            <a:r>
              <a:rPr lang="ru-RU" sz="2000" dirty="0" smtClean="0">
                <a:latin typeface="Calibri" pitchFamily="34" charset="0"/>
              </a:rPr>
              <a:t>     </a:t>
            </a:r>
            <a:r>
              <a:rPr lang="en-US" sz="2000" dirty="0" smtClean="0">
                <a:latin typeface="Calibri" pitchFamily="34" charset="0"/>
              </a:rPr>
              <a:t>A[</a:t>
            </a:r>
            <a:r>
              <a:rPr lang="en-US" sz="2000" dirty="0" err="1" smtClean="0">
                <a:latin typeface="Calibri" pitchFamily="34" charset="0"/>
              </a:rPr>
              <a:t>i</a:t>
            </a:r>
            <a:r>
              <a:rPr lang="en-US" sz="2000" dirty="0" smtClean="0">
                <a:latin typeface="Calibri" pitchFamily="34" charset="0"/>
              </a:rPr>
              <a:t>][j] = (A[</a:t>
            </a:r>
            <a:r>
              <a:rPr lang="en-US" sz="2000" dirty="0" err="1" smtClean="0">
                <a:latin typeface="Calibri" pitchFamily="34" charset="0"/>
              </a:rPr>
              <a:t>i</a:t>
            </a:r>
            <a:r>
              <a:rPr lang="en-US" sz="2000" dirty="0" smtClean="0">
                <a:latin typeface="Calibri" pitchFamily="34" charset="0"/>
              </a:rPr>
              <a:t>][j] * A[</a:t>
            </a:r>
            <a:r>
              <a:rPr lang="en-US" sz="2000" dirty="0" err="1" smtClean="0">
                <a:latin typeface="Calibri" pitchFamily="34" charset="0"/>
              </a:rPr>
              <a:t>i</a:t>
            </a:r>
            <a:r>
              <a:rPr lang="en-US" sz="2000" dirty="0" smtClean="0">
                <a:latin typeface="Calibri" pitchFamily="34" charset="0"/>
              </a:rPr>
              <a:t>][j-1]) / 2 ;</a:t>
            </a:r>
            <a:endParaRPr lang="ru-RU" sz="2000" dirty="0">
              <a:latin typeface="Calibri" pitchFamily="34" charset="0"/>
            </a:endParaRP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755650" y="2508226"/>
            <a:ext cx="4320406" cy="34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80000"/>
              </a:lnSpc>
              <a:spcBef>
                <a:spcPct val="50000"/>
              </a:spcBef>
            </a:pPr>
            <a:r>
              <a:rPr lang="en-US" sz="2000" dirty="0" smtClean="0">
                <a:latin typeface="Calibri" pitchFamily="34" charset="0"/>
              </a:rPr>
              <a:t>#</a:t>
            </a:r>
            <a:r>
              <a:rPr lang="en-US" sz="2000" dirty="0" err="1" smtClean="0">
                <a:latin typeface="Calibri" pitchFamily="34" charset="0"/>
              </a:rPr>
              <a:t>pragma</a:t>
            </a:r>
            <a:r>
              <a:rPr lang="en-US" sz="2000" dirty="0" smtClean="0">
                <a:latin typeface="Calibri" pitchFamily="34" charset="0"/>
              </a:rPr>
              <a:t> </a:t>
            </a:r>
            <a:r>
              <a:rPr lang="en-US" sz="2000" dirty="0" err="1" smtClean="0">
                <a:latin typeface="Calibri" pitchFamily="34" charset="0"/>
              </a:rPr>
              <a:t>OpenMP</a:t>
            </a:r>
            <a:r>
              <a:rPr lang="en-US" sz="2000" dirty="0" smtClean="0">
                <a:latin typeface="Calibri" pitchFamily="34" charset="0"/>
              </a:rPr>
              <a:t> parallel for</a:t>
            </a:r>
            <a:endParaRPr lang="ru-RU" sz="2000" dirty="0">
              <a:latin typeface="Calibri" pitchFamily="34" charset="0"/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 bwMode="auto">
          <a:xfrm>
            <a:off x="1763688" y="4149080"/>
            <a:ext cx="5256584" cy="0"/>
          </a:xfrm>
          <a:prstGeom prst="line">
            <a:avLst/>
          </a:prstGeom>
          <a:solidFill>
            <a:schemeClr val="accent1"/>
          </a:solidFill>
          <a:ln w="12700" cap="flat" cmpd="dbl" algn="ctr">
            <a:solidFill>
              <a:srgbClr val="666633"/>
            </a:solidFill>
            <a:prstDash val="solid"/>
            <a:round/>
            <a:headEnd type="none" w="med" len="med"/>
            <a:tailEnd type="none"/>
          </a:ln>
          <a:effectLst/>
        </p:spPr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97322" y="2215497"/>
            <a:ext cx="1755199" cy="186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3"/>
          <p:cNvSpPr>
            <a:spLocks noChangeArrowheads="1"/>
          </p:cNvSpPr>
          <p:nvPr/>
        </p:nvSpPr>
        <p:spPr bwMode="auto">
          <a:xfrm>
            <a:off x="755650" y="1916832"/>
            <a:ext cx="4320406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80000"/>
              </a:lnSpc>
              <a:spcBef>
                <a:spcPct val="50000"/>
              </a:spcBef>
            </a:pPr>
            <a:endParaRPr lang="en-US" sz="2000" i="1" dirty="0" smtClean="0">
              <a:latin typeface="Calibri" pitchFamily="34" charset="0"/>
            </a:endParaRPr>
          </a:p>
          <a:p>
            <a:endParaRPr lang="ru-RU" sz="2000" dirty="0" smtClean="0">
              <a:latin typeface="Calibri" pitchFamily="34" charset="0"/>
            </a:endParaRPr>
          </a:p>
          <a:p>
            <a:endParaRPr lang="ru-RU" sz="2000" dirty="0" smtClean="0">
              <a:latin typeface="Calibri" pitchFamily="34" charset="0"/>
            </a:endParaRPr>
          </a:p>
          <a:p>
            <a:r>
              <a:rPr lang="en-US" sz="2000" dirty="0" smtClean="0">
                <a:latin typeface="Calibri" pitchFamily="34" charset="0"/>
              </a:rPr>
              <a:t>for( </a:t>
            </a:r>
            <a:r>
              <a:rPr lang="en-US" sz="2000" dirty="0" err="1" smtClean="0">
                <a:latin typeface="Calibri" pitchFamily="34" charset="0"/>
              </a:rPr>
              <a:t>i</a:t>
            </a:r>
            <a:r>
              <a:rPr lang="en-US" sz="2000" dirty="0" smtClean="0">
                <a:latin typeface="Calibri" pitchFamily="34" charset="0"/>
              </a:rPr>
              <a:t> = 1 ; </a:t>
            </a:r>
            <a:r>
              <a:rPr lang="en-US" sz="2000" dirty="0" err="1" smtClean="0">
                <a:latin typeface="Calibri" pitchFamily="34" charset="0"/>
              </a:rPr>
              <a:t>i</a:t>
            </a:r>
            <a:r>
              <a:rPr lang="en-US" sz="2000" dirty="0" smtClean="0">
                <a:latin typeface="Calibri" pitchFamily="34" charset="0"/>
              </a:rPr>
              <a:t> &lt;= n ; ++</a:t>
            </a:r>
            <a:r>
              <a:rPr lang="en-US" sz="2000" dirty="0" err="1" smtClean="0">
                <a:latin typeface="Calibri" pitchFamily="34" charset="0"/>
              </a:rPr>
              <a:t>i</a:t>
            </a:r>
            <a:r>
              <a:rPr lang="en-US" sz="2000" dirty="0" smtClean="0">
                <a:latin typeface="Calibri" pitchFamily="34" charset="0"/>
              </a:rPr>
              <a:t>) </a:t>
            </a:r>
            <a:br>
              <a:rPr lang="en-US" sz="2000" dirty="0" smtClean="0">
                <a:latin typeface="Calibri" pitchFamily="34" charset="0"/>
              </a:rPr>
            </a:br>
            <a:r>
              <a:rPr lang="ru-RU" sz="2000" dirty="0" smtClean="0">
                <a:latin typeface="Calibri" pitchFamily="34" charset="0"/>
              </a:rPr>
              <a:t>     </a:t>
            </a:r>
            <a:r>
              <a:rPr lang="en-US" sz="2000" dirty="0" smtClean="0">
                <a:latin typeface="Calibri" pitchFamily="34" charset="0"/>
              </a:rPr>
              <a:t>for( j = 1 ; j &lt;= m ; ++j) </a:t>
            </a:r>
            <a:br>
              <a:rPr lang="en-US" sz="2000" dirty="0" smtClean="0">
                <a:latin typeface="Calibri" pitchFamily="34" charset="0"/>
              </a:rPr>
            </a:br>
            <a:r>
              <a:rPr lang="en-US" sz="2000" dirty="0" smtClean="0">
                <a:latin typeface="Calibri" pitchFamily="34" charset="0"/>
              </a:rPr>
              <a:t>     </a:t>
            </a:r>
            <a:r>
              <a:rPr lang="ru-RU" sz="2000" dirty="0" smtClean="0">
                <a:latin typeface="Calibri" pitchFamily="34" charset="0"/>
              </a:rPr>
              <a:t>     </a:t>
            </a:r>
            <a:r>
              <a:rPr lang="en-US" sz="2000" dirty="0" smtClean="0">
                <a:latin typeface="Calibri" pitchFamily="34" charset="0"/>
              </a:rPr>
              <a:t>A[</a:t>
            </a:r>
            <a:r>
              <a:rPr lang="en-US" sz="2000" dirty="0" err="1" smtClean="0">
                <a:latin typeface="Calibri" pitchFamily="34" charset="0"/>
              </a:rPr>
              <a:t>i</a:t>
            </a:r>
            <a:r>
              <a:rPr lang="en-US" sz="2000" dirty="0" smtClean="0">
                <a:latin typeface="Calibri" pitchFamily="34" charset="0"/>
              </a:rPr>
              <a:t>][j] = (A[</a:t>
            </a:r>
            <a:r>
              <a:rPr lang="en-US" sz="2000" dirty="0" err="1" smtClean="0">
                <a:latin typeface="Calibri" pitchFamily="34" charset="0"/>
              </a:rPr>
              <a:t>i</a:t>
            </a:r>
            <a:r>
              <a:rPr lang="en-US" sz="2000" dirty="0" smtClean="0">
                <a:latin typeface="Calibri" pitchFamily="34" charset="0"/>
              </a:rPr>
              <a:t>][j] * A[</a:t>
            </a:r>
            <a:r>
              <a:rPr lang="en-US" sz="2000" dirty="0" err="1" smtClean="0">
                <a:latin typeface="Calibri" pitchFamily="34" charset="0"/>
              </a:rPr>
              <a:t>i</a:t>
            </a:r>
            <a:r>
              <a:rPr lang="en-US" sz="2000" dirty="0" smtClean="0">
                <a:latin typeface="Calibri" pitchFamily="34" charset="0"/>
              </a:rPr>
              <a:t>][j-1]) / 2 ;</a:t>
            </a:r>
            <a:endParaRPr lang="ru-RU" sz="2000" dirty="0">
              <a:latin typeface="Calibri" pitchFamily="34" charset="0"/>
            </a:endParaRP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755650" y="2508226"/>
            <a:ext cx="4320406" cy="34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80000"/>
              </a:lnSpc>
              <a:spcBef>
                <a:spcPct val="50000"/>
              </a:spcBef>
            </a:pPr>
            <a:r>
              <a:rPr lang="en-US" sz="2000" dirty="0" smtClean="0">
                <a:latin typeface="Calibri" pitchFamily="34" charset="0"/>
              </a:rPr>
              <a:t>#</a:t>
            </a:r>
            <a:r>
              <a:rPr lang="en-US" sz="2000" dirty="0" err="1" smtClean="0">
                <a:latin typeface="Calibri" pitchFamily="34" charset="0"/>
              </a:rPr>
              <a:t>pragma</a:t>
            </a:r>
            <a:r>
              <a:rPr lang="en-US" sz="2000" dirty="0" smtClean="0">
                <a:latin typeface="Calibri" pitchFamily="34" charset="0"/>
              </a:rPr>
              <a:t> </a:t>
            </a:r>
            <a:r>
              <a:rPr lang="en-US" sz="2000" dirty="0" err="1" smtClean="0">
                <a:latin typeface="Calibri" pitchFamily="34" charset="0"/>
              </a:rPr>
              <a:t>OpenMP</a:t>
            </a:r>
            <a:r>
              <a:rPr lang="en-US" sz="2000" dirty="0" smtClean="0">
                <a:latin typeface="Calibri" pitchFamily="34" charset="0"/>
              </a:rPr>
              <a:t> parallel for</a:t>
            </a:r>
            <a:endParaRPr lang="ru-RU" sz="2000" dirty="0">
              <a:latin typeface="Calibri" pitchFamily="34" charset="0"/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 bwMode="auto">
          <a:xfrm>
            <a:off x="1763688" y="4149080"/>
            <a:ext cx="5256584" cy="0"/>
          </a:xfrm>
          <a:prstGeom prst="line">
            <a:avLst/>
          </a:prstGeom>
          <a:solidFill>
            <a:schemeClr val="accent1"/>
          </a:solidFill>
          <a:ln w="12700" cap="flat" cmpd="dbl" algn="ctr">
            <a:solidFill>
              <a:srgbClr val="666633"/>
            </a:solidFill>
            <a:prstDash val="solid"/>
            <a:round/>
            <a:headEnd type="none" w="med" len="med"/>
            <a:tailEnd type="none"/>
          </a:ln>
          <a:effectLst/>
        </p:spPr>
      </p:cxnSp>
      <p:sp>
        <p:nvSpPr>
          <p:cNvPr id="25" name="Rectangle 3"/>
          <p:cNvSpPr>
            <a:spLocks noChangeArrowheads="1"/>
          </p:cNvSpPr>
          <p:nvPr/>
        </p:nvSpPr>
        <p:spPr bwMode="auto">
          <a:xfrm>
            <a:off x="755576" y="4359875"/>
            <a:ext cx="410445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sz="2000" dirty="0" smtClean="0">
              <a:latin typeface="Calibri" pitchFamily="34" charset="0"/>
            </a:endParaRPr>
          </a:p>
          <a:p>
            <a:r>
              <a:rPr lang="en-US" sz="2000" dirty="0" smtClean="0">
                <a:latin typeface="Calibri" pitchFamily="34" charset="0"/>
              </a:rPr>
              <a:t>for( </a:t>
            </a:r>
            <a:r>
              <a:rPr lang="en-US" sz="2000" dirty="0" err="1" smtClean="0">
                <a:latin typeface="Calibri" pitchFamily="34" charset="0"/>
              </a:rPr>
              <a:t>i</a:t>
            </a:r>
            <a:r>
              <a:rPr lang="en-US" sz="2000" dirty="0" smtClean="0">
                <a:latin typeface="Calibri" pitchFamily="34" charset="0"/>
              </a:rPr>
              <a:t> = 1 ; </a:t>
            </a:r>
            <a:r>
              <a:rPr lang="en-US" sz="2000" dirty="0" err="1" smtClean="0">
                <a:latin typeface="Calibri" pitchFamily="34" charset="0"/>
              </a:rPr>
              <a:t>i</a:t>
            </a:r>
            <a:r>
              <a:rPr lang="en-US" sz="2000" dirty="0" smtClean="0">
                <a:latin typeface="Calibri" pitchFamily="34" charset="0"/>
              </a:rPr>
              <a:t> &lt;= n ; ++</a:t>
            </a:r>
            <a:r>
              <a:rPr lang="en-US" sz="2000" dirty="0" err="1" smtClean="0">
                <a:latin typeface="Calibri" pitchFamily="34" charset="0"/>
              </a:rPr>
              <a:t>i</a:t>
            </a:r>
            <a:r>
              <a:rPr lang="en-US" sz="2000" dirty="0" smtClean="0">
                <a:latin typeface="Calibri" pitchFamily="34" charset="0"/>
              </a:rPr>
              <a:t>) </a:t>
            </a:r>
            <a:br>
              <a:rPr lang="en-US" sz="2000" dirty="0" smtClean="0">
                <a:latin typeface="Calibri" pitchFamily="34" charset="0"/>
              </a:rPr>
            </a:br>
            <a:r>
              <a:rPr lang="en-US" sz="2000" dirty="0" smtClean="0">
                <a:latin typeface="Calibri" pitchFamily="34" charset="0"/>
              </a:rPr>
              <a:t>     for( j = 1 ; j &lt;= m ; ++j) </a:t>
            </a:r>
          </a:p>
          <a:p>
            <a:r>
              <a:rPr lang="en-US" sz="2000" dirty="0" smtClean="0">
                <a:latin typeface="Calibri" pitchFamily="34" charset="0"/>
              </a:rPr>
              <a:t>          A[</a:t>
            </a:r>
            <a:r>
              <a:rPr lang="en-US" sz="2000" dirty="0" err="1" smtClean="0">
                <a:latin typeface="Calibri" pitchFamily="34" charset="0"/>
              </a:rPr>
              <a:t>i</a:t>
            </a:r>
            <a:r>
              <a:rPr lang="en-US" sz="2000" dirty="0" smtClean="0">
                <a:latin typeface="Calibri" pitchFamily="34" charset="0"/>
              </a:rPr>
              <a:t>][j] = (A[i-1][j] * A[</a:t>
            </a:r>
            <a:r>
              <a:rPr lang="en-US" sz="2000" dirty="0" err="1" smtClean="0">
                <a:latin typeface="Calibri" pitchFamily="34" charset="0"/>
              </a:rPr>
              <a:t>i</a:t>
            </a:r>
            <a:r>
              <a:rPr lang="en-US" sz="2000" dirty="0" smtClean="0">
                <a:latin typeface="Calibri" pitchFamily="34" charset="0"/>
              </a:rPr>
              <a:t>][j-1]) / 2 ;</a:t>
            </a:r>
            <a:endParaRPr lang="ru-RU" sz="2000" dirty="0">
              <a:latin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97322" y="2215497"/>
            <a:ext cx="1755199" cy="186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Рисунок 26" descr="skewed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82400" y="4279225"/>
            <a:ext cx="1910080" cy="2030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4343839"/>
            <a:ext cx="1915693" cy="1940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0"/>
            <a:ext cx="9144000" cy="148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r>
              <a:rPr lang="ru-RU" sz="28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Параллелизм бывает неудобным</a:t>
            </a:r>
            <a:endParaRPr lang="en-US" sz="2000" i="1" dirty="0" smtClean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algn="ctr" eaLnBrk="0" hangingPunct="0">
              <a:defRPr/>
            </a:pPr>
            <a:r>
              <a:rPr lang="en-US" sz="20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(</a:t>
            </a:r>
            <a:r>
              <a:rPr lang="ru-RU" sz="20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Что нужно знать про алгоритмы</a:t>
            </a:r>
            <a:r>
              <a:rPr lang="en-US" sz="20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)</a:t>
            </a:r>
            <a:endParaRPr lang="ru-RU" sz="2000" i="1" dirty="0" smtClean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3"/>
          <p:cNvSpPr>
            <a:spLocks noChangeArrowheads="1"/>
          </p:cNvSpPr>
          <p:nvPr/>
        </p:nvSpPr>
        <p:spPr bwMode="auto">
          <a:xfrm>
            <a:off x="755650" y="1916832"/>
            <a:ext cx="525651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Calibri" pitchFamily="34" charset="0"/>
              </a:rPr>
              <a:t>(a)   A[</a:t>
            </a:r>
            <a:r>
              <a:rPr lang="en-US" sz="2000" dirty="0" err="1" smtClean="0">
                <a:latin typeface="Calibri" pitchFamily="34" charset="0"/>
              </a:rPr>
              <a:t>i</a:t>
            </a:r>
            <a:r>
              <a:rPr lang="en-US" sz="2000" dirty="0" smtClean="0">
                <a:latin typeface="Calibri" pitchFamily="34" charset="0"/>
              </a:rPr>
              <a:t>] = B[</a:t>
            </a:r>
            <a:r>
              <a:rPr lang="en-US" sz="2000" dirty="0" err="1" smtClean="0">
                <a:latin typeface="Calibri" pitchFamily="34" charset="0"/>
              </a:rPr>
              <a:t>i</a:t>
            </a:r>
            <a:r>
              <a:rPr lang="en-US" sz="2000" dirty="0" smtClean="0">
                <a:latin typeface="Calibri" pitchFamily="34" charset="0"/>
              </a:rPr>
              <a:t>]*x + c</a:t>
            </a:r>
            <a:endParaRPr lang="ru-RU" sz="2000" dirty="0" smtClean="0">
              <a:latin typeface="Calibri" pitchFamily="34" charset="0"/>
            </a:endParaRPr>
          </a:p>
          <a:p>
            <a:r>
              <a:rPr lang="en-US" sz="2000" dirty="0" smtClean="0">
                <a:latin typeface="Calibri" pitchFamily="34" charset="0"/>
              </a:rPr>
              <a:t>(b)   A[</a:t>
            </a:r>
            <a:r>
              <a:rPr lang="en-US" sz="2000" dirty="0" err="1" smtClean="0">
                <a:latin typeface="Calibri" pitchFamily="34" charset="0"/>
              </a:rPr>
              <a:t>i</a:t>
            </a:r>
            <a:r>
              <a:rPr lang="en-US" sz="2000" dirty="0" smtClean="0">
                <a:latin typeface="Calibri" pitchFamily="34" charset="0"/>
              </a:rPr>
              <a:t>] = B[</a:t>
            </a:r>
            <a:r>
              <a:rPr lang="en-US" sz="2000" dirty="0" err="1" smtClean="0">
                <a:latin typeface="Calibri" pitchFamily="34" charset="0"/>
              </a:rPr>
              <a:t>i</a:t>
            </a:r>
            <a:r>
              <a:rPr lang="en-US" sz="2000" dirty="0" smtClean="0">
                <a:latin typeface="Calibri" pitchFamily="34" charset="0"/>
              </a:rPr>
              <a:t>]*x + C[</a:t>
            </a:r>
            <a:r>
              <a:rPr lang="en-US" sz="2000" dirty="0" err="1" smtClean="0">
                <a:latin typeface="Calibri" pitchFamily="34" charset="0"/>
              </a:rPr>
              <a:t>i</a:t>
            </a:r>
            <a:r>
              <a:rPr lang="en-US" sz="2000" dirty="0" smtClean="0">
                <a:latin typeface="Calibri" pitchFamily="34" charset="0"/>
              </a:rPr>
              <a:t>]</a:t>
            </a:r>
            <a:endParaRPr lang="ru-RU" sz="2000" dirty="0" smtClean="0">
              <a:latin typeface="Calibri" pitchFamily="34" charset="0"/>
            </a:endParaRPr>
          </a:p>
          <a:p>
            <a:r>
              <a:rPr lang="en-US" sz="2000" dirty="0" smtClean="0">
                <a:latin typeface="Calibri" pitchFamily="34" charset="0"/>
              </a:rPr>
              <a:t>(c)   A[</a:t>
            </a:r>
            <a:r>
              <a:rPr lang="en-US" sz="2000" dirty="0" err="1" smtClean="0">
                <a:latin typeface="Calibri" pitchFamily="34" charset="0"/>
              </a:rPr>
              <a:t>i</a:t>
            </a:r>
            <a:r>
              <a:rPr lang="en-US" sz="2000" dirty="0" smtClean="0">
                <a:latin typeface="Calibri" pitchFamily="34" charset="0"/>
              </a:rPr>
              <a:t>] = B[</a:t>
            </a:r>
            <a:r>
              <a:rPr lang="en-US" sz="2000" dirty="0" err="1" smtClean="0">
                <a:latin typeface="Calibri" pitchFamily="34" charset="0"/>
              </a:rPr>
              <a:t>i</a:t>
            </a:r>
            <a:r>
              <a:rPr lang="en-US" sz="2000" dirty="0" smtClean="0">
                <a:latin typeface="Calibri" pitchFamily="34" charset="0"/>
              </a:rPr>
              <a:t>]*X[</a:t>
            </a:r>
            <a:r>
              <a:rPr lang="en-US" sz="2000" dirty="0" err="1" smtClean="0">
                <a:latin typeface="Calibri" pitchFamily="34" charset="0"/>
              </a:rPr>
              <a:t>i</a:t>
            </a:r>
            <a:r>
              <a:rPr lang="en-US" sz="2000" dirty="0" smtClean="0">
                <a:latin typeface="Calibri" pitchFamily="34" charset="0"/>
              </a:rPr>
              <a:t>] + C[</a:t>
            </a:r>
            <a:r>
              <a:rPr lang="en-US" sz="2000" dirty="0" err="1" smtClean="0">
                <a:latin typeface="Calibri" pitchFamily="34" charset="0"/>
              </a:rPr>
              <a:t>i</a:t>
            </a:r>
            <a:r>
              <a:rPr lang="en-US" sz="2000" dirty="0" smtClean="0">
                <a:latin typeface="Calibri" pitchFamily="34" charset="0"/>
              </a:rPr>
              <a:t>]</a:t>
            </a:r>
            <a:endParaRPr lang="ru-RU" sz="2000" dirty="0" smtClean="0">
              <a:latin typeface="Calibri" pitchFamily="34" charset="0"/>
            </a:endParaRPr>
          </a:p>
          <a:p>
            <a:r>
              <a:rPr lang="en-US" sz="2000" dirty="0" smtClean="0">
                <a:latin typeface="Calibri" pitchFamily="34" charset="0"/>
              </a:rPr>
              <a:t>(d)   A[</a:t>
            </a:r>
            <a:r>
              <a:rPr lang="en-US" sz="2000" dirty="0" err="1" smtClean="0">
                <a:latin typeface="Calibri" pitchFamily="34" charset="0"/>
              </a:rPr>
              <a:t>ind</a:t>
            </a:r>
            <a:r>
              <a:rPr lang="en-US" sz="2000" dirty="0" smtClean="0">
                <a:latin typeface="Calibri" pitchFamily="34" charset="0"/>
              </a:rPr>
              <a:t>[</a:t>
            </a:r>
            <a:r>
              <a:rPr lang="en-US" sz="2000" dirty="0" err="1" smtClean="0">
                <a:latin typeface="Calibri" pitchFamily="34" charset="0"/>
              </a:rPr>
              <a:t>i</a:t>
            </a:r>
            <a:r>
              <a:rPr lang="en-US" sz="2000" dirty="0" smtClean="0">
                <a:latin typeface="Calibri" pitchFamily="34" charset="0"/>
              </a:rPr>
              <a:t>]] = B[</a:t>
            </a:r>
            <a:r>
              <a:rPr lang="en-US" sz="2000" dirty="0" err="1" smtClean="0">
                <a:latin typeface="Calibri" pitchFamily="34" charset="0"/>
              </a:rPr>
              <a:t>ind</a:t>
            </a:r>
            <a:r>
              <a:rPr lang="en-US" sz="2000" dirty="0" smtClean="0">
                <a:latin typeface="Calibri" pitchFamily="34" charset="0"/>
              </a:rPr>
              <a:t>[</a:t>
            </a:r>
            <a:r>
              <a:rPr lang="en-US" sz="2000" dirty="0" err="1" smtClean="0">
                <a:latin typeface="Calibri" pitchFamily="34" charset="0"/>
              </a:rPr>
              <a:t>i</a:t>
            </a:r>
            <a:r>
              <a:rPr lang="en-US" sz="2000" dirty="0" smtClean="0">
                <a:latin typeface="Calibri" pitchFamily="34" charset="0"/>
              </a:rPr>
              <a:t>]]*</a:t>
            </a:r>
            <a:r>
              <a:rPr lang="en-US" sz="2000" dirty="0" err="1" smtClean="0">
                <a:latin typeface="Calibri" pitchFamily="34" charset="0"/>
              </a:rPr>
              <a:t>x+c</a:t>
            </a:r>
            <a:endParaRPr lang="ru-RU" sz="2000" dirty="0" smtClean="0">
              <a:latin typeface="Calibri" pitchFamily="34" charset="0"/>
            </a:endParaRPr>
          </a:p>
          <a:p>
            <a:r>
              <a:rPr lang="en-US" sz="2000" dirty="0" smtClean="0">
                <a:latin typeface="Calibri" pitchFamily="34" charset="0"/>
              </a:rPr>
              <a:t>(e)   A[</a:t>
            </a:r>
            <a:r>
              <a:rPr lang="en-US" sz="2000" dirty="0" err="1" smtClean="0">
                <a:latin typeface="Calibri" pitchFamily="34" charset="0"/>
              </a:rPr>
              <a:t>ind</a:t>
            </a:r>
            <a:r>
              <a:rPr lang="en-US" sz="2000" dirty="0" smtClean="0">
                <a:latin typeface="Calibri" pitchFamily="34" charset="0"/>
              </a:rPr>
              <a:t>[</a:t>
            </a:r>
            <a:r>
              <a:rPr lang="en-US" sz="2000" dirty="0" err="1" smtClean="0">
                <a:latin typeface="Calibri" pitchFamily="34" charset="0"/>
              </a:rPr>
              <a:t>i</a:t>
            </a:r>
            <a:r>
              <a:rPr lang="en-US" sz="2000" dirty="0" smtClean="0">
                <a:latin typeface="Calibri" pitchFamily="34" charset="0"/>
              </a:rPr>
              <a:t>]] = B[</a:t>
            </a:r>
            <a:r>
              <a:rPr lang="en-US" sz="2000" dirty="0" err="1" smtClean="0">
                <a:latin typeface="Calibri" pitchFamily="34" charset="0"/>
              </a:rPr>
              <a:t>ind</a:t>
            </a:r>
            <a:r>
              <a:rPr lang="en-US" sz="2000" dirty="0" smtClean="0">
                <a:latin typeface="Calibri" pitchFamily="34" charset="0"/>
              </a:rPr>
              <a:t>[</a:t>
            </a:r>
            <a:r>
              <a:rPr lang="en-US" sz="2000" dirty="0" err="1" smtClean="0">
                <a:latin typeface="Calibri" pitchFamily="34" charset="0"/>
              </a:rPr>
              <a:t>i</a:t>
            </a:r>
            <a:r>
              <a:rPr lang="en-US" sz="2000" dirty="0" smtClean="0">
                <a:latin typeface="Calibri" pitchFamily="34" charset="0"/>
              </a:rPr>
              <a:t>]]*</a:t>
            </a:r>
            <a:r>
              <a:rPr lang="en-US" sz="2000" dirty="0" err="1" smtClean="0">
                <a:latin typeface="Calibri" pitchFamily="34" charset="0"/>
              </a:rPr>
              <a:t>x+C</a:t>
            </a:r>
            <a:r>
              <a:rPr lang="en-US" sz="2000" dirty="0" smtClean="0">
                <a:latin typeface="Calibri" pitchFamily="34" charset="0"/>
              </a:rPr>
              <a:t>[</a:t>
            </a:r>
            <a:r>
              <a:rPr lang="en-US" sz="2000" dirty="0" err="1" smtClean="0">
                <a:latin typeface="Calibri" pitchFamily="34" charset="0"/>
              </a:rPr>
              <a:t>ind</a:t>
            </a:r>
            <a:r>
              <a:rPr lang="en-US" sz="2000" dirty="0" smtClean="0">
                <a:latin typeface="Calibri" pitchFamily="34" charset="0"/>
              </a:rPr>
              <a:t>[</a:t>
            </a:r>
            <a:r>
              <a:rPr lang="en-US" sz="2000" dirty="0" err="1" smtClean="0">
                <a:latin typeface="Calibri" pitchFamily="34" charset="0"/>
              </a:rPr>
              <a:t>i</a:t>
            </a:r>
            <a:r>
              <a:rPr lang="en-US" sz="2000" dirty="0" smtClean="0">
                <a:latin typeface="Calibri" pitchFamily="34" charset="0"/>
              </a:rPr>
              <a:t>]]</a:t>
            </a:r>
            <a:endParaRPr lang="ru-RU" sz="2000" dirty="0" smtClean="0">
              <a:latin typeface="Calibri" pitchFamily="34" charset="0"/>
            </a:endParaRPr>
          </a:p>
          <a:p>
            <a:r>
              <a:rPr lang="en-US" sz="2000" dirty="0" smtClean="0">
                <a:latin typeface="Calibri" pitchFamily="34" charset="0"/>
              </a:rPr>
              <a:t>(f)    A[</a:t>
            </a:r>
            <a:r>
              <a:rPr lang="en-US" sz="2000" dirty="0" err="1" smtClean="0">
                <a:latin typeface="Calibri" pitchFamily="34" charset="0"/>
              </a:rPr>
              <a:t>ind</a:t>
            </a:r>
            <a:r>
              <a:rPr lang="en-US" sz="2000" dirty="0" smtClean="0">
                <a:latin typeface="Calibri" pitchFamily="34" charset="0"/>
              </a:rPr>
              <a:t>[</a:t>
            </a:r>
            <a:r>
              <a:rPr lang="en-US" sz="2000" dirty="0" err="1" smtClean="0">
                <a:latin typeface="Calibri" pitchFamily="34" charset="0"/>
              </a:rPr>
              <a:t>i</a:t>
            </a:r>
            <a:r>
              <a:rPr lang="en-US" sz="2000" dirty="0" smtClean="0">
                <a:latin typeface="Calibri" pitchFamily="34" charset="0"/>
              </a:rPr>
              <a:t>]] = B[</a:t>
            </a:r>
            <a:r>
              <a:rPr lang="en-US" sz="2000" dirty="0" err="1" smtClean="0">
                <a:latin typeface="Calibri" pitchFamily="34" charset="0"/>
              </a:rPr>
              <a:t>ind</a:t>
            </a:r>
            <a:r>
              <a:rPr lang="en-US" sz="2000" dirty="0" smtClean="0">
                <a:latin typeface="Calibri" pitchFamily="34" charset="0"/>
              </a:rPr>
              <a:t>[</a:t>
            </a:r>
            <a:r>
              <a:rPr lang="en-US" sz="2000" dirty="0" err="1" smtClean="0">
                <a:latin typeface="Calibri" pitchFamily="34" charset="0"/>
              </a:rPr>
              <a:t>i</a:t>
            </a:r>
            <a:r>
              <a:rPr lang="en-US" sz="2000" dirty="0" smtClean="0">
                <a:latin typeface="Calibri" pitchFamily="34" charset="0"/>
              </a:rPr>
              <a:t>]]*X[</a:t>
            </a:r>
            <a:r>
              <a:rPr lang="en-US" sz="2000" dirty="0" err="1" smtClean="0">
                <a:latin typeface="Calibri" pitchFamily="34" charset="0"/>
              </a:rPr>
              <a:t>ind</a:t>
            </a:r>
            <a:r>
              <a:rPr lang="en-US" sz="2000" dirty="0" smtClean="0">
                <a:latin typeface="Calibri" pitchFamily="34" charset="0"/>
              </a:rPr>
              <a:t>[</a:t>
            </a:r>
            <a:r>
              <a:rPr lang="en-US" sz="2000" dirty="0" err="1" smtClean="0">
                <a:latin typeface="Calibri" pitchFamily="34" charset="0"/>
              </a:rPr>
              <a:t>i</a:t>
            </a:r>
            <a:r>
              <a:rPr lang="en-US" sz="2000" dirty="0" smtClean="0">
                <a:latin typeface="Calibri" pitchFamily="34" charset="0"/>
              </a:rPr>
              <a:t>]]+C[</a:t>
            </a:r>
            <a:r>
              <a:rPr lang="en-US" sz="2000" dirty="0" err="1" smtClean="0">
                <a:latin typeface="Calibri" pitchFamily="34" charset="0"/>
              </a:rPr>
              <a:t>ind</a:t>
            </a:r>
            <a:r>
              <a:rPr lang="en-US" sz="2000" dirty="0" smtClean="0">
                <a:latin typeface="Calibri" pitchFamily="34" charset="0"/>
              </a:rPr>
              <a:t>[</a:t>
            </a:r>
            <a:r>
              <a:rPr lang="en-US" sz="2000" dirty="0" err="1" smtClean="0">
                <a:latin typeface="Calibri" pitchFamily="34" charset="0"/>
              </a:rPr>
              <a:t>i</a:t>
            </a:r>
            <a:r>
              <a:rPr lang="en-US" sz="2000" dirty="0" smtClean="0">
                <a:latin typeface="Calibri" pitchFamily="34" charset="0"/>
              </a:rPr>
              <a:t>]]</a:t>
            </a:r>
            <a:endParaRPr lang="ru-RU" sz="2000" dirty="0">
              <a:latin typeface="Calibri" pitchFamily="34" charset="0"/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0"/>
            <a:ext cx="9144000" cy="148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r>
              <a:rPr lang="ru-RU" sz="28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Локальность определяет многое</a:t>
            </a:r>
            <a:endParaRPr lang="en-US" sz="2000" i="1" dirty="0" smtClean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algn="ctr" eaLnBrk="0" hangingPunct="0">
              <a:defRPr/>
            </a:pPr>
            <a:r>
              <a:rPr lang="en-US" sz="20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(</a:t>
            </a:r>
            <a:r>
              <a:rPr lang="ru-RU" sz="20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Что нужно знать про алгоритмы</a:t>
            </a:r>
            <a:r>
              <a:rPr lang="en-US" sz="20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)</a:t>
            </a:r>
            <a:endParaRPr lang="ru-RU" sz="2000" i="1" dirty="0" smtClean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11" name="Рисунок 10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3988687"/>
            <a:ext cx="5740842" cy="27526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Рисунок 5" descr="lomonosov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423988"/>
            <a:ext cx="9144000" cy="457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6" y="2257708"/>
            <a:ext cx="9144000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Какие свойства должны войти в </a:t>
            </a:r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“</a:t>
            </a: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универсальное</a:t>
            </a:r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” (“</a:t>
            </a: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полное</a:t>
            </a:r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”) </a:t>
            </a: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описание алгоритмов? </a:t>
            </a:r>
            <a:endParaRPr lang="en-US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Рисунок 5" descr="lomonosov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423988"/>
            <a:ext cx="9144000" cy="457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183" y="764704"/>
            <a:ext cx="9144000" cy="6894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Описание алгоритмов</a:t>
            </a:r>
            <a:endParaRPr lang="ru-RU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>
              <a:lnSpc>
                <a:spcPct val="80000"/>
              </a:lnSpc>
              <a:defRPr/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(Что должно быть учтено в подобном описании</a:t>
            </a:r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?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)</a:t>
            </a:r>
            <a:endParaRPr lang="en-US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pSp>
        <p:nvGrpSpPr>
          <p:cNvPr id="2" name="Группа 24"/>
          <p:cNvGrpSpPr/>
          <p:nvPr/>
        </p:nvGrpSpPr>
        <p:grpSpPr>
          <a:xfrm>
            <a:off x="35496" y="2857130"/>
            <a:ext cx="9073008" cy="2160240"/>
            <a:chOff x="35496" y="2857130"/>
            <a:chExt cx="9073008" cy="2160240"/>
          </a:xfrm>
        </p:grpSpPr>
        <p:sp>
          <p:nvSpPr>
            <p:cNvPr id="8" name="Овал 7"/>
            <p:cNvSpPr/>
            <p:nvPr/>
          </p:nvSpPr>
          <p:spPr bwMode="auto">
            <a:xfrm>
              <a:off x="35496" y="2857130"/>
              <a:ext cx="9073008" cy="2160240"/>
            </a:xfrm>
            <a:prstGeom prst="ellipse">
              <a:avLst/>
            </a:prstGeom>
            <a:solidFill>
              <a:schemeClr val="bg1">
                <a:alpha val="50000"/>
              </a:schemeClr>
            </a:solidFill>
            <a:ln w="19050" cap="flat" cmpd="sng" algn="ctr">
              <a:solidFill>
                <a:srgbClr val="00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ru-RU" smtClean="0"/>
            </a:p>
          </p:txBody>
        </p:sp>
        <p:grpSp>
          <p:nvGrpSpPr>
            <p:cNvPr id="3" name="Группа 23"/>
            <p:cNvGrpSpPr/>
            <p:nvPr/>
          </p:nvGrpSpPr>
          <p:grpSpPr>
            <a:xfrm>
              <a:off x="251520" y="2953519"/>
              <a:ext cx="8706618" cy="2028879"/>
              <a:chOff x="251520" y="2953519"/>
              <a:chExt cx="8706618" cy="2028879"/>
            </a:xfrm>
          </p:grpSpPr>
          <p:sp>
            <p:nvSpPr>
              <p:cNvPr id="6" name="Прямоугольник 5"/>
              <p:cNvSpPr/>
              <p:nvPr/>
            </p:nvSpPr>
            <p:spPr>
              <a:xfrm>
                <a:off x="5963151" y="3721224"/>
                <a:ext cx="299498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800" i="1" dirty="0" smtClean="0">
                    <a:latin typeface="Calibri" pitchFamily="34" charset="0"/>
                  </a:rPr>
                  <a:t>Математическое описание</a:t>
                </a:r>
                <a:endParaRPr lang="ru-RU" sz="1800" i="1" dirty="0">
                  <a:latin typeface="Calibri" pitchFamily="34" charset="0"/>
                </a:endParaRPr>
              </a:p>
            </p:txBody>
          </p:sp>
          <p:sp>
            <p:nvSpPr>
              <p:cNvPr id="9" name="Прямоугольник 8"/>
              <p:cNvSpPr/>
              <p:nvPr/>
            </p:nvSpPr>
            <p:spPr>
              <a:xfrm>
                <a:off x="395536" y="4077072"/>
                <a:ext cx="134652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800" i="1" dirty="0" smtClean="0">
                    <a:latin typeface="Calibri" pitchFamily="34" charset="0"/>
                  </a:rPr>
                  <a:t>Сложность</a:t>
                </a:r>
                <a:endParaRPr lang="ru-RU" sz="1800" i="1" dirty="0">
                  <a:latin typeface="Calibri" pitchFamily="34" charset="0"/>
                </a:endParaRPr>
              </a:p>
            </p:txBody>
          </p:sp>
          <p:sp>
            <p:nvSpPr>
              <p:cNvPr id="10" name="Прямоугольник 9"/>
              <p:cNvSpPr/>
              <p:nvPr/>
            </p:nvSpPr>
            <p:spPr>
              <a:xfrm>
                <a:off x="2381275" y="2953519"/>
                <a:ext cx="255069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800" i="1" dirty="0" smtClean="0">
                    <a:latin typeface="Calibri" pitchFamily="34" charset="0"/>
                  </a:rPr>
                  <a:t>Информационный граф</a:t>
                </a:r>
                <a:endParaRPr lang="ru-RU" sz="1800" i="1" dirty="0">
                  <a:latin typeface="Calibri" pitchFamily="34" charset="0"/>
                </a:endParaRPr>
              </a:p>
            </p:txBody>
          </p:sp>
          <p:sp>
            <p:nvSpPr>
              <p:cNvPr id="11" name="Прямоугольник 10"/>
              <p:cNvSpPr/>
              <p:nvPr/>
            </p:nvSpPr>
            <p:spPr>
              <a:xfrm>
                <a:off x="2867510" y="3789040"/>
                <a:ext cx="271260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800" i="1" dirty="0" smtClean="0">
                    <a:latin typeface="Calibri" pitchFamily="34" charset="0"/>
                  </a:rPr>
                  <a:t>Свойства и особенности</a:t>
                </a:r>
                <a:endParaRPr lang="ru-RU" sz="1800" i="1" dirty="0">
                  <a:latin typeface="Calibri" pitchFamily="34" charset="0"/>
                </a:endParaRPr>
              </a:p>
            </p:txBody>
          </p:sp>
          <p:sp>
            <p:nvSpPr>
              <p:cNvPr id="12" name="Прямоугольник 11"/>
              <p:cNvSpPr/>
              <p:nvPr/>
            </p:nvSpPr>
            <p:spPr>
              <a:xfrm>
                <a:off x="2051720" y="4355812"/>
                <a:ext cx="230210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800" i="1" dirty="0" smtClean="0">
                    <a:latin typeface="Calibri" pitchFamily="34" charset="0"/>
                  </a:rPr>
                  <a:t>Ресурс параллелизма</a:t>
                </a:r>
                <a:endParaRPr lang="ru-RU" sz="1800" i="1" dirty="0">
                  <a:latin typeface="Calibri" pitchFamily="34" charset="0"/>
                </a:endParaRPr>
              </a:p>
            </p:txBody>
          </p:sp>
          <p:sp>
            <p:nvSpPr>
              <p:cNvPr id="13" name="Прямоугольник 12"/>
              <p:cNvSpPr/>
              <p:nvPr/>
            </p:nvSpPr>
            <p:spPr>
              <a:xfrm>
                <a:off x="4255393" y="3530724"/>
                <a:ext cx="230858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800" i="1" dirty="0" smtClean="0">
                    <a:latin typeface="Calibri" pitchFamily="34" charset="0"/>
                  </a:rPr>
                  <a:t>Локальность данных</a:t>
                </a:r>
                <a:endParaRPr lang="ru-RU" sz="1800" i="1" dirty="0">
                  <a:latin typeface="Calibri" pitchFamily="34" charset="0"/>
                </a:endParaRPr>
              </a:p>
            </p:txBody>
          </p:sp>
          <p:sp>
            <p:nvSpPr>
              <p:cNvPr id="14" name="Прямоугольник 13"/>
              <p:cNvSpPr/>
              <p:nvPr/>
            </p:nvSpPr>
            <p:spPr>
              <a:xfrm>
                <a:off x="1892398" y="3460938"/>
                <a:ext cx="231018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800" i="1" dirty="0" smtClean="0">
                    <a:latin typeface="Calibri" pitchFamily="34" charset="0"/>
                  </a:rPr>
                  <a:t>Масштабируемость</a:t>
                </a:r>
                <a:endParaRPr lang="ru-RU" sz="1800" i="1" dirty="0">
                  <a:latin typeface="Calibri" pitchFamily="34" charset="0"/>
                </a:endParaRPr>
              </a:p>
            </p:txBody>
          </p:sp>
          <p:sp>
            <p:nvSpPr>
              <p:cNvPr id="15" name="Прямоугольник 14"/>
              <p:cNvSpPr/>
              <p:nvPr/>
            </p:nvSpPr>
            <p:spPr>
              <a:xfrm>
                <a:off x="4927572" y="3001144"/>
                <a:ext cx="258391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800" i="1" dirty="0" smtClean="0">
                    <a:latin typeface="Calibri" pitchFamily="34" charset="0"/>
                  </a:rPr>
                  <a:t>Детерминированность</a:t>
                </a:r>
                <a:endParaRPr lang="ru-RU" sz="1800" i="1" dirty="0">
                  <a:latin typeface="Calibri" pitchFamily="34" charset="0"/>
                </a:endParaRPr>
              </a:p>
            </p:txBody>
          </p:sp>
          <p:sp>
            <p:nvSpPr>
              <p:cNvPr id="16" name="Прямоугольник 15"/>
              <p:cNvSpPr/>
              <p:nvPr/>
            </p:nvSpPr>
            <p:spPr>
              <a:xfrm>
                <a:off x="5137397" y="4303256"/>
                <a:ext cx="302467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800" i="1" dirty="0" smtClean="0">
                    <a:latin typeface="Calibri" pitchFamily="34" charset="0"/>
                  </a:rPr>
                  <a:t>Вычислительная мощность</a:t>
                </a:r>
                <a:endParaRPr lang="ru-RU" sz="1800" i="1" dirty="0">
                  <a:latin typeface="Calibri" pitchFamily="34" charset="0"/>
                </a:endParaRPr>
              </a:p>
            </p:txBody>
          </p:sp>
          <p:sp>
            <p:nvSpPr>
              <p:cNvPr id="17" name="Прямоугольник 16"/>
              <p:cNvSpPr/>
              <p:nvPr/>
            </p:nvSpPr>
            <p:spPr>
              <a:xfrm>
                <a:off x="3707904" y="4613066"/>
                <a:ext cx="303121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800" i="1" dirty="0" smtClean="0">
                    <a:latin typeface="Calibri" pitchFamily="34" charset="0"/>
                  </a:rPr>
                  <a:t>Входные </a:t>
                </a:r>
                <a:r>
                  <a:rPr lang="en-US" sz="1800" i="1" dirty="0" smtClean="0">
                    <a:latin typeface="Calibri" pitchFamily="34" charset="0"/>
                  </a:rPr>
                  <a:t>/ </a:t>
                </a:r>
                <a:r>
                  <a:rPr lang="ru-RU" sz="1800" i="1" dirty="0" smtClean="0">
                    <a:latin typeface="Calibri" pitchFamily="34" charset="0"/>
                  </a:rPr>
                  <a:t>Выходные данные</a:t>
                </a:r>
                <a:endParaRPr lang="ru-RU" sz="1800" i="1" dirty="0">
                  <a:latin typeface="Calibri" pitchFamily="34" charset="0"/>
                </a:endParaRPr>
              </a:p>
            </p:txBody>
          </p:sp>
          <p:sp>
            <p:nvSpPr>
              <p:cNvPr id="18" name="Прямоугольник 17"/>
              <p:cNvSpPr/>
              <p:nvPr/>
            </p:nvSpPr>
            <p:spPr>
              <a:xfrm>
                <a:off x="3411643" y="3233167"/>
                <a:ext cx="197355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800" i="1" dirty="0" smtClean="0">
                    <a:latin typeface="Calibri" pitchFamily="34" charset="0"/>
                  </a:rPr>
                  <a:t>Макроструктура</a:t>
                </a:r>
                <a:endParaRPr lang="ru-RU" sz="1800" i="1" dirty="0">
                  <a:latin typeface="Calibri" pitchFamily="34" charset="0"/>
                </a:endParaRPr>
              </a:p>
            </p:txBody>
          </p:sp>
          <p:sp>
            <p:nvSpPr>
              <p:cNvPr id="19" name="Прямоугольник 18"/>
              <p:cNvSpPr/>
              <p:nvPr/>
            </p:nvSpPr>
            <p:spPr>
              <a:xfrm>
                <a:off x="1056257" y="3180338"/>
                <a:ext cx="240912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800" i="1" dirty="0" smtClean="0">
                    <a:latin typeface="Calibri" pitchFamily="34" charset="0"/>
                  </a:rPr>
                  <a:t>Вычислительное ядро</a:t>
                </a:r>
                <a:endParaRPr lang="ru-RU" sz="1800" i="1" dirty="0">
                  <a:latin typeface="Calibri" pitchFamily="34" charset="0"/>
                </a:endParaRPr>
              </a:p>
            </p:txBody>
          </p:sp>
          <p:sp>
            <p:nvSpPr>
              <p:cNvPr id="20" name="Прямоугольник 19"/>
              <p:cNvSpPr/>
              <p:nvPr/>
            </p:nvSpPr>
            <p:spPr>
              <a:xfrm>
                <a:off x="5436096" y="3284984"/>
                <a:ext cx="274620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800" i="1" dirty="0" smtClean="0">
                    <a:latin typeface="Calibri" pitchFamily="34" charset="0"/>
                  </a:rPr>
                  <a:t>Локальность вычислений</a:t>
                </a:r>
                <a:endParaRPr lang="ru-RU" sz="1800" i="1" dirty="0">
                  <a:latin typeface="Calibri" pitchFamily="34" charset="0"/>
                </a:endParaRPr>
              </a:p>
            </p:txBody>
          </p:sp>
          <p:sp>
            <p:nvSpPr>
              <p:cNvPr id="21" name="Прямоугольник 20"/>
              <p:cNvSpPr/>
              <p:nvPr/>
            </p:nvSpPr>
            <p:spPr>
              <a:xfrm>
                <a:off x="2051720" y="4067780"/>
                <a:ext cx="309168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800" i="1" dirty="0" smtClean="0">
                    <a:latin typeface="Calibri" pitchFamily="34" charset="0"/>
                  </a:rPr>
                  <a:t>Коммуникационный профиль</a:t>
                </a:r>
                <a:endParaRPr lang="ru-RU" sz="1800" i="1" dirty="0">
                  <a:latin typeface="Calibri" pitchFamily="34" charset="0"/>
                </a:endParaRPr>
              </a:p>
            </p:txBody>
          </p:sp>
          <p:sp>
            <p:nvSpPr>
              <p:cNvPr id="22" name="Прямоугольник 21"/>
              <p:cNvSpPr/>
              <p:nvPr/>
            </p:nvSpPr>
            <p:spPr>
              <a:xfrm>
                <a:off x="251520" y="3645024"/>
                <a:ext cx="239309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800" i="1" dirty="0" smtClean="0">
                    <a:latin typeface="Calibri" pitchFamily="34" charset="0"/>
                  </a:rPr>
                  <a:t>Производительность</a:t>
                </a:r>
                <a:endParaRPr lang="ru-RU" sz="1800" i="1" dirty="0">
                  <a:latin typeface="Calibri" pitchFamily="34" charset="0"/>
                </a:endParaRPr>
              </a:p>
            </p:txBody>
          </p:sp>
          <p:sp>
            <p:nvSpPr>
              <p:cNvPr id="23" name="Прямоугольник 22"/>
              <p:cNvSpPr/>
              <p:nvPr/>
            </p:nvSpPr>
            <p:spPr>
              <a:xfrm>
                <a:off x="5796136" y="4005064"/>
                <a:ext cx="189186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800" i="1" dirty="0" smtClean="0">
                    <a:latin typeface="Calibri" pitchFamily="34" charset="0"/>
                  </a:rPr>
                  <a:t>Эффективность</a:t>
                </a:r>
                <a:endParaRPr lang="ru-RU" sz="1800" i="1" dirty="0">
                  <a:latin typeface="Calibri" pitchFamily="34" charset="0"/>
                </a:endParaRP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Рисунок 5" descr="lomonosov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423988"/>
            <a:ext cx="9144000" cy="457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183" y="620688"/>
            <a:ext cx="9144000" cy="6894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Описание алгоритмов</a:t>
            </a:r>
            <a:endParaRPr lang="ru-RU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>
              <a:lnSpc>
                <a:spcPct val="80000"/>
              </a:lnSpc>
              <a:defRPr/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(на примере </a:t>
            </a:r>
            <a:r>
              <a:rPr lang="ru-RU" sz="2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разложения </a:t>
            </a:r>
            <a:r>
              <a:rPr lang="ru-RU" sz="20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Холецкого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)</a:t>
            </a:r>
            <a:endParaRPr lang="en-US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611560" y="1547267"/>
            <a:ext cx="7992888" cy="4816989"/>
            <a:chOff x="611560" y="1547267"/>
            <a:chExt cx="7992888" cy="4816989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11560" y="1723683"/>
              <a:ext cx="7992888" cy="4640573"/>
            </a:xfrm>
            <a:prstGeom prst="rect">
              <a:avLst/>
            </a:prstGeom>
            <a:noFill/>
            <a:ln w="9525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6241726" y="1547267"/>
              <a:ext cx="1305294" cy="27699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2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ru-RU" sz="1200" dirty="0" smtClean="0">
                  <a:latin typeface="Calibri" pitchFamily="34" charset="0"/>
                </a:rPr>
                <a:t>Кратко о важном</a:t>
              </a:r>
              <a:endParaRPr lang="ru-RU" sz="1200" dirty="0">
                <a:latin typeface="Calibri" pitchFamily="3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Рисунок 5" descr="lomonosov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423988"/>
            <a:ext cx="9144000" cy="457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183" y="620688"/>
            <a:ext cx="9144000" cy="6894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Описание алгоритмов</a:t>
            </a:r>
            <a:endParaRPr lang="ru-RU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>
              <a:lnSpc>
                <a:spcPct val="80000"/>
              </a:lnSpc>
              <a:defRPr/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(на примере </a:t>
            </a:r>
            <a:r>
              <a:rPr lang="ru-RU" sz="2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разложения </a:t>
            </a:r>
            <a:r>
              <a:rPr lang="ru-RU" sz="20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Холецкого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)</a:t>
            </a:r>
            <a:endParaRPr lang="en-US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pSp>
        <p:nvGrpSpPr>
          <p:cNvPr id="2" name="Группа 13"/>
          <p:cNvGrpSpPr/>
          <p:nvPr/>
        </p:nvGrpSpPr>
        <p:grpSpPr>
          <a:xfrm>
            <a:off x="418956" y="1881782"/>
            <a:ext cx="8340596" cy="4859586"/>
            <a:chOff x="418956" y="1881782"/>
            <a:chExt cx="8340596" cy="4859586"/>
          </a:xfrm>
        </p:grpSpPr>
        <p:pic>
          <p:nvPicPr>
            <p:cNvPr id="19558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8956" y="3750518"/>
              <a:ext cx="5448300" cy="2990850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</p:spPr>
        </p:pic>
        <p:pic>
          <p:nvPicPr>
            <p:cNvPr id="23555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28625" y="2166367"/>
              <a:ext cx="8286750" cy="1190625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538493" y="1881782"/>
              <a:ext cx="1298945" cy="276999"/>
            </a:xfrm>
            <a:prstGeom prst="rect">
              <a:avLst/>
            </a:prstGeom>
            <a:noFill/>
            <a:ln w="9525">
              <a:solidFill>
                <a:schemeClr val="bg2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ru-RU" sz="1200" dirty="0" smtClean="0">
                  <a:latin typeface="Calibri" pitchFamily="34" charset="0"/>
                </a:rPr>
                <a:t>Общее описание</a:t>
              </a:r>
              <a:endParaRPr lang="ru-RU" sz="1200" dirty="0">
                <a:latin typeface="Calibri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96135" y="3468608"/>
              <a:ext cx="1949060" cy="276999"/>
            </a:xfrm>
            <a:prstGeom prst="rect">
              <a:avLst/>
            </a:prstGeom>
            <a:noFill/>
            <a:ln w="9525">
              <a:solidFill>
                <a:schemeClr val="bg2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ru-RU" sz="1200" dirty="0" smtClean="0">
                  <a:latin typeface="Calibri" pitchFamily="34" charset="0"/>
                </a:rPr>
                <a:t>Математическое описание</a:t>
              </a:r>
              <a:endParaRPr lang="ru-RU" sz="1200" dirty="0">
                <a:latin typeface="Calibri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228184" y="3467100"/>
              <a:ext cx="1916679" cy="276999"/>
            </a:xfrm>
            <a:prstGeom prst="rect">
              <a:avLst/>
            </a:prstGeom>
            <a:noFill/>
            <a:ln w="9525">
              <a:solidFill>
                <a:schemeClr val="bg2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ru-RU" sz="1200" dirty="0" smtClean="0">
                  <a:latin typeface="Calibri" pitchFamily="34" charset="0"/>
                </a:rPr>
                <a:t>Комментарии к алгоритму</a:t>
              </a:r>
              <a:endParaRPr lang="ru-RU" sz="1200" dirty="0">
                <a:latin typeface="Calibri" pitchFamily="34" charset="0"/>
              </a:endParaRPr>
            </a:p>
          </p:txBody>
        </p:sp>
        <p:pic>
          <p:nvPicPr>
            <p:cNvPr id="23560" name="Picture 8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921102" y="3755132"/>
              <a:ext cx="2838450" cy="2857500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4" descr="go_Matterhorn_Swis-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3958" name="Line 6"/>
          <p:cNvSpPr>
            <a:spLocks noChangeShapeType="1"/>
          </p:cNvSpPr>
          <p:nvPr/>
        </p:nvSpPr>
        <p:spPr bwMode="auto">
          <a:xfrm flipH="1">
            <a:off x="539750" y="6381750"/>
            <a:ext cx="84963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oval" w="sm" len="sm"/>
            <a:tailEnd type="oval" w="sm" len="sm"/>
          </a:ln>
        </p:spPr>
        <p:txBody>
          <a:bodyPr>
            <a:spAutoFit/>
          </a:bodyPr>
          <a:lstStyle/>
          <a:p>
            <a:endParaRPr lang="ru-RU" smtClean="0"/>
          </a:p>
        </p:txBody>
      </p:sp>
      <p:sp>
        <p:nvSpPr>
          <p:cNvPr id="253959" name="Line 7"/>
          <p:cNvSpPr>
            <a:spLocks noChangeShapeType="1"/>
          </p:cNvSpPr>
          <p:nvPr/>
        </p:nvSpPr>
        <p:spPr bwMode="auto">
          <a:xfrm flipH="1">
            <a:off x="1908175" y="5373688"/>
            <a:ext cx="5472113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oval" w="sm" len="sm"/>
            <a:tailEnd type="oval" w="sm" len="sm"/>
          </a:ln>
        </p:spPr>
        <p:txBody>
          <a:bodyPr>
            <a:spAutoFit/>
          </a:bodyPr>
          <a:lstStyle/>
          <a:p>
            <a:endParaRPr lang="ru-RU" smtClean="0"/>
          </a:p>
        </p:txBody>
      </p:sp>
      <p:sp>
        <p:nvSpPr>
          <p:cNvPr id="253960" name="Line 8"/>
          <p:cNvSpPr>
            <a:spLocks noChangeShapeType="1"/>
          </p:cNvSpPr>
          <p:nvPr/>
        </p:nvSpPr>
        <p:spPr bwMode="auto">
          <a:xfrm flipH="1">
            <a:off x="2627313" y="4508500"/>
            <a:ext cx="3889375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oval" w="sm" len="sm"/>
            <a:tailEnd type="oval" w="sm" len="sm"/>
          </a:ln>
        </p:spPr>
        <p:txBody>
          <a:bodyPr>
            <a:spAutoFit/>
          </a:bodyPr>
          <a:lstStyle/>
          <a:p>
            <a:endParaRPr lang="ru-RU" smtClean="0"/>
          </a:p>
        </p:txBody>
      </p:sp>
      <p:sp>
        <p:nvSpPr>
          <p:cNvPr id="253961" name="Line 9"/>
          <p:cNvSpPr>
            <a:spLocks noChangeShapeType="1"/>
          </p:cNvSpPr>
          <p:nvPr/>
        </p:nvSpPr>
        <p:spPr bwMode="auto">
          <a:xfrm flipH="1">
            <a:off x="4183063" y="1858963"/>
            <a:ext cx="287337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oval" w="sm" len="sm"/>
            <a:tailEnd type="oval" w="sm" len="sm"/>
          </a:ln>
        </p:spPr>
        <p:txBody>
          <a:bodyPr>
            <a:spAutoFit/>
          </a:bodyPr>
          <a:lstStyle/>
          <a:p>
            <a:endParaRPr lang="ru-RU" smtClean="0"/>
          </a:p>
        </p:txBody>
      </p:sp>
      <p:sp>
        <p:nvSpPr>
          <p:cNvPr id="8" name="TextBox 7"/>
          <p:cNvSpPr txBox="1"/>
          <p:nvPr/>
        </p:nvSpPr>
        <p:spPr>
          <a:xfrm>
            <a:off x="6156176" y="5994398"/>
            <a:ext cx="28083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800" dirty="0" smtClean="0">
                <a:latin typeface="Calibri" pitchFamily="34" charset="0"/>
              </a:rPr>
              <a:t>Планшеты</a:t>
            </a:r>
            <a:r>
              <a:rPr lang="en-US" sz="1800" dirty="0" smtClean="0">
                <a:latin typeface="Calibri" pitchFamily="34" charset="0"/>
              </a:rPr>
              <a:t>, </a:t>
            </a:r>
            <a:r>
              <a:rPr lang="ru-RU" sz="1800" dirty="0" smtClean="0">
                <a:latin typeface="Calibri" pitchFamily="34" charset="0"/>
              </a:rPr>
              <a:t>смартфоны</a:t>
            </a:r>
            <a:r>
              <a:rPr lang="en-US" sz="1800" dirty="0" smtClean="0">
                <a:latin typeface="Calibri" pitchFamily="34" charset="0"/>
              </a:rPr>
              <a:t>…</a:t>
            </a:r>
            <a:endParaRPr lang="ru-RU" sz="1800" dirty="0">
              <a:latin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56176" y="4955682"/>
            <a:ext cx="28083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800" dirty="0" smtClean="0">
                <a:latin typeface="Calibri" pitchFamily="34" charset="0"/>
              </a:rPr>
              <a:t>ПК</a:t>
            </a:r>
            <a:r>
              <a:rPr lang="en-US" sz="1800" dirty="0" smtClean="0">
                <a:latin typeface="Calibri" pitchFamily="34" charset="0"/>
              </a:rPr>
              <a:t>, </a:t>
            </a:r>
            <a:r>
              <a:rPr lang="ru-RU" sz="1800" dirty="0" smtClean="0">
                <a:latin typeface="Calibri" pitchFamily="34" charset="0"/>
              </a:rPr>
              <a:t>ноутбуки</a:t>
            </a:r>
            <a:r>
              <a:rPr lang="en-US" sz="1800" dirty="0" smtClean="0">
                <a:latin typeface="Calibri" pitchFamily="34" charset="0"/>
              </a:rPr>
              <a:t>…</a:t>
            </a:r>
            <a:endParaRPr lang="ru-RU" sz="1800" dirty="0">
              <a:latin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56176" y="4106100"/>
            <a:ext cx="28083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800" dirty="0" smtClean="0">
                <a:latin typeface="Calibri" pitchFamily="34" charset="0"/>
              </a:rPr>
              <a:t>Серверы</a:t>
            </a:r>
            <a:r>
              <a:rPr lang="en-US" sz="1800" dirty="0" smtClean="0">
                <a:latin typeface="Calibri" pitchFamily="34" charset="0"/>
              </a:rPr>
              <a:t>…</a:t>
            </a:r>
            <a:endParaRPr lang="ru-RU" sz="1800" dirty="0">
              <a:latin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56176" y="1701370"/>
            <a:ext cx="28083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800" dirty="0" smtClean="0">
                <a:latin typeface="Calibri" pitchFamily="34" charset="0"/>
              </a:rPr>
              <a:t>Суперкомпьютеры</a:t>
            </a:r>
            <a:endParaRPr lang="ru-RU" sz="1800" dirty="0">
              <a:latin typeface="Calibri" pitchFamily="34" charset="0"/>
            </a:endParaRPr>
          </a:p>
        </p:txBody>
      </p:sp>
      <p:grpSp>
        <p:nvGrpSpPr>
          <p:cNvPr id="2" name="Группа 34"/>
          <p:cNvGrpSpPr/>
          <p:nvPr/>
        </p:nvGrpSpPr>
        <p:grpSpPr>
          <a:xfrm>
            <a:off x="395536" y="1259468"/>
            <a:ext cx="2808312" cy="5103700"/>
            <a:chOff x="395536" y="1259468"/>
            <a:chExt cx="2808312" cy="5103700"/>
          </a:xfrm>
        </p:grpSpPr>
        <p:grpSp>
          <p:nvGrpSpPr>
            <p:cNvPr id="3" name="Группа 34"/>
            <p:cNvGrpSpPr/>
            <p:nvPr/>
          </p:nvGrpSpPr>
          <p:grpSpPr>
            <a:xfrm>
              <a:off x="2267744" y="1259468"/>
              <a:ext cx="936104" cy="5103700"/>
              <a:chOff x="2267744" y="1259468"/>
              <a:chExt cx="936104" cy="5103700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2267744" y="5993836"/>
                <a:ext cx="936104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dirty="0" smtClean="0">
                    <a:latin typeface="Calibri" pitchFamily="34" charset="0"/>
                  </a:rPr>
                  <a:t>10</a:t>
                </a:r>
                <a:r>
                  <a:rPr lang="en-US" sz="1800" baseline="30000" dirty="0" smtClean="0">
                    <a:latin typeface="Calibri" pitchFamily="34" charset="0"/>
                  </a:rPr>
                  <a:t>2</a:t>
                </a:r>
                <a:endParaRPr lang="ru-RU" sz="1800" baseline="30000" dirty="0">
                  <a:latin typeface="Calibri" pitchFamily="34" charset="0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2267744" y="4955120"/>
                <a:ext cx="936104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dirty="0" smtClean="0">
                    <a:latin typeface="Calibri" pitchFamily="34" charset="0"/>
                  </a:rPr>
                  <a:t>10</a:t>
                </a:r>
                <a:r>
                  <a:rPr lang="en-US" sz="1800" baseline="30000" dirty="0" smtClean="0">
                    <a:latin typeface="Calibri" pitchFamily="34" charset="0"/>
                  </a:rPr>
                  <a:t>3</a:t>
                </a:r>
                <a:endParaRPr lang="ru-RU" sz="1800" baseline="30000" dirty="0">
                  <a:latin typeface="Calibri" pitchFamily="34" charset="0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2267744" y="4105538"/>
                <a:ext cx="936104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dirty="0" smtClean="0">
                    <a:latin typeface="Calibri" pitchFamily="34" charset="0"/>
                  </a:rPr>
                  <a:t>10</a:t>
                </a:r>
                <a:r>
                  <a:rPr lang="en-US" sz="1800" baseline="30000" dirty="0" smtClean="0">
                    <a:latin typeface="Calibri" pitchFamily="34" charset="0"/>
                  </a:rPr>
                  <a:t>4</a:t>
                </a:r>
                <a:endParaRPr lang="ru-RU" sz="1800" baseline="30000" dirty="0">
                  <a:latin typeface="Calibri" pitchFamily="34" charset="0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2267744" y="1700808"/>
                <a:ext cx="936104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dirty="0" smtClean="0">
                    <a:latin typeface="Calibri" pitchFamily="34" charset="0"/>
                  </a:rPr>
                  <a:t>10</a:t>
                </a:r>
                <a:r>
                  <a:rPr lang="en-US" sz="1800" baseline="30000" dirty="0" smtClean="0">
                    <a:latin typeface="Calibri" pitchFamily="34" charset="0"/>
                  </a:rPr>
                  <a:t>9</a:t>
                </a:r>
                <a:endParaRPr lang="ru-RU" sz="1800" baseline="30000" dirty="0">
                  <a:latin typeface="Calibri" pitchFamily="34" charset="0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2407089" y="1259468"/>
                <a:ext cx="6527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 smtClean="0">
                    <a:solidFill>
                      <a:srgbClr val="FFFFFF"/>
                    </a:solidFill>
                    <a:latin typeface="Calibri" pitchFamily="34" charset="0"/>
                  </a:rPr>
                  <a:t>2025</a:t>
                </a:r>
                <a:endParaRPr lang="ru-RU" sz="1800" dirty="0">
                  <a:solidFill>
                    <a:srgbClr val="FFFFFF"/>
                  </a:solidFill>
                  <a:latin typeface="Calibri" pitchFamily="34" charset="0"/>
                </a:endParaRPr>
              </a:p>
            </p:txBody>
          </p:sp>
        </p:grpSp>
        <p:grpSp>
          <p:nvGrpSpPr>
            <p:cNvPr id="4" name="Группа 31"/>
            <p:cNvGrpSpPr/>
            <p:nvPr/>
          </p:nvGrpSpPr>
          <p:grpSpPr>
            <a:xfrm>
              <a:off x="1331640" y="1268760"/>
              <a:ext cx="720080" cy="5094408"/>
              <a:chOff x="1331640" y="1268760"/>
              <a:chExt cx="720080" cy="5094408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1331640" y="5993836"/>
                <a:ext cx="72008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dirty="0" smtClean="0">
                    <a:latin typeface="Calibri" pitchFamily="34" charset="0"/>
                  </a:rPr>
                  <a:t>1-4</a:t>
                </a:r>
                <a:endParaRPr lang="ru-RU" sz="1800" dirty="0">
                  <a:latin typeface="Calibri" pitchFamily="34" charset="0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1331640" y="4955120"/>
                <a:ext cx="72008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dirty="0" smtClean="0">
                    <a:latin typeface="Calibri" pitchFamily="34" charset="0"/>
                  </a:rPr>
                  <a:t>4-8</a:t>
                </a:r>
                <a:endParaRPr lang="ru-RU" sz="1800" dirty="0">
                  <a:latin typeface="Calibri" pitchFamily="34" charset="0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1331640" y="4105538"/>
                <a:ext cx="72008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dirty="0" smtClean="0">
                    <a:latin typeface="Calibri" pitchFamily="34" charset="0"/>
                  </a:rPr>
                  <a:t>12-64</a:t>
                </a:r>
                <a:endParaRPr lang="ru-RU" sz="1800" dirty="0">
                  <a:latin typeface="Calibri" pitchFamily="34" charset="0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1331640" y="1700808"/>
                <a:ext cx="72008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dirty="0" smtClean="0">
                    <a:latin typeface="Calibri" pitchFamily="34" charset="0"/>
                  </a:rPr>
                  <a:t>10</a:t>
                </a:r>
                <a:r>
                  <a:rPr lang="ru-RU" sz="1800" baseline="30000" dirty="0" smtClean="0">
                    <a:latin typeface="Calibri" pitchFamily="34" charset="0"/>
                  </a:rPr>
                  <a:t>7</a:t>
                </a:r>
                <a:endParaRPr lang="ru-RU" sz="1800" baseline="30000" dirty="0">
                  <a:latin typeface="Calibri" pitchFamily="34" charset="0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1360215" y="1268760"/>
                <a:ext cx="6527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 smtClean="0">
                    <a:solidFill>
                      <a:srgbClr val="FFFFFF"/>
                    </a:solidFill>
                    <a:latin typeface="Calibri" pitchFamily="34" charset="0"/>
                  </a:rPr>
                  <a:t>201</a:t>
                </a:r>
                <a:r>
                  <a:rPr lang="ru-RU" sz="1800" dirty="0" smtClean="0">
                    <a:solidFill>
                      <a:srgbClr val="FFFFFF"/>
                    </a:solidFill>
                    <a:latin typeface="Calibri" pitchFamily="34" charset="0"/>
                  </a:rPr>
                  <a:t>7</a:t>
                </a:r>
                <a:endParaRPr lang="ru-RU" sz="1800" dirty="0">
                  <a:solidFill>
                    <a:srgbClr val="FFFFFF"/>
                  </a:solidFill>
                  <a:latin typeface="Calibri" pitchFamily="34" charset="0"/>
                </a:endParaRPr>
              </a:p>
            </p:txBody>
          </p:sp>
        </p:grpSp>
        <p:grpSp>
          <p:nvGrpSpPr>
            <p:cNvPr id="5" name="Группа 34"/>
            <p:cNvGrpSpPr/>
            <p:nvPr/>
          </p:nvGrpSpPr>
          <p:grpSpPr>
            <a:xfrm>
              <a:off x="395536" y="1268760"/>
              <a:ext cx="720080" cy="5094408"/>
              <a:chOff x="395536" y="1268760"/>
              <a:chExt cx="720080" cy="5094408"/>
            </a:xfrm>
          </p:grpSpPr>
          <p:sp>
            <p:nvSpPr>
              <p:cNvPr id="25" name="TextBox 24"/>
              <p:cNvSpPr txBox="1"/>
              <p:nvPr/>
            </p:nvSpPr>
            <p:spPr>
              <a:xfrm>
                <a:off x="395536" y="5993836"/>
                <a:ext cx="72008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dirty="0" smtClean="0">
                    <a:latin typeface="Calibri" pitchFamily="34" charset="0"/>
                  </a:rPr>
                  <a:t>1</a:t>
                </a:r>
                <a:endParaRPr lang="ru-RU" sz="1800" dirty="0">
                  <a:latin typeface="Calibri" pitchFamily="34" charset="0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395536" y="4955120"/>
                <a:ext cx="72008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dirty="0" smtClean="0">
                    <a:latin typeface="Calibri" pitchFamily="34" charset="0"/>
                  </a:rPr>
                  <a:t>1</a:t>
                </a:r>
                <a:endParaRPr lang="ru-RU" sz="1800" dirty="0">
                  <a:latin typeface="Calibri" pitchFamily="34" charset="0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395536" y="4105538"/>
                <a:ext cx="72008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dirty="0" smtClean="0">
                    <a:latin typeface="Calibri" pitchFamily="34" charset="0"/>
                  </a:rPr>
                  <a:t>2-4</a:t>
                </a:r>
                <a:endParaRPr lang="ru-RU" sz="1800" dirty="0">
                  <a:latin typeface="Calibri" pitchFamily="34" charset="0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395536" y="1700808"/>
                <a:ext cx="72008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dirty="0" smtClean="0">
                    <a:latin typeface="Calibri" pitchFamily="34" charset="0"/>
                  </a:rPr>
                  <a:t>10</a:t>
                </a:r>
                <a:r>
                  <a:rPr lang="en-US" sz="1800" baseline="30000" dirty="0" smtClean="0">
                    <a:latin typeface="Calibri" pitchFamily="34" charset="0"/>
                  </a:rPr>
                  <a:t>4</a:t>
                </a:r>
                <a:endParaRPr lang="ru-RU" sz="1800" baseline="30000" dirty="0">
                  <a:latin typeface="Calibri" pitchFamily="34" charset="0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424111" y="1268760"/>
                <a:ext cx="6527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 smtClean="0">
                    <a:solidFill>
                      <a:srgbClr val="FFFFFF"/>
                    </a:solidFill>
                    <a:latin typeface="Calibri" pitchFamily="34" charset="0"/>
                  </a:rPr>
                  <a:t>2005</a:t>
                </a:r>
                <a:endParaRPr lang="ru-RU" sz="1800" dirty="0">
                  <a:solidFill>
                    <a:srgbClr val="FFFFFF"/>
                  </a:solidFill>
                  <a:latin typeface="Calibri" pitchFamily="34" charset="0"/>
                </a:endParaRPr>
              </a:p>
            </p:txBody>
          </p:sp>
        </p:grpSp>
      </p:grpSp>
      <p:grpSp>
        <p:nvGrpSpPr>
          <p:cNvPr id="6" name="Группа 35"/>
          <p:cNvGrpSpPr/>
          <p:nvPr/>
        </p:nvGrpSpPr>
        <p:grpSpPr>
          <a:xfrm>
            <a:off x="2505540" y="1666900"/>
            <a:ext cx="554292" cy="4742892"/>
            <a:chOff x="2505540" y="1666900"/>
            <a:chExt cx="554292" cy="4742892"/>
          </a:xfrm>
        </p:grpSpPr>
        <p:cxnSp>
          <p:nvCxnSpPr>
            <p:cNvPr id="31" name="Прямая со стрелкой 30"/>
            <p:cNvCxnSpPr/>
            <p:nvPr/>
          </p:nvCxnSpPr>
          <p:spPr bwMode="auto">
            <a:xfrm>
              <a:off x="3059832" y="1844824"/>
              <a:ext cx="0" cy="4392488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stealth" w="med" len="lg"/>
              <a:tailEnd type="stealth" w="med" len="lg"/>
            </a:ln>
            <a:effectLst/>
          </p:spPr>
        </p:cxnSp>
        <p:sp>
          <p:nvSpPr>
            <p:cNvPr id="34" name="Овал 33"/>
            <p:cNvSpPr/>
            <p:nvPr/>
          </p:nvSpPr>
          <p:spPr bwMode="auto">
            <a:xfrm>
              <a:off x="2512343" y="1666900"/>
              <a:ext cx="432048" cy="432048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ru-RU" smtClean="0"/>
            </a:p>
          </p:txBody>
        </p:sp>
        <p:sp>
          <p:nvSpPr>
            <p:cNvPr id="30" name="Овал 29"/>
            <p:cNvSpPr/>
            <p:nvPr/>
          </p:nvSpPr>
          <p:spPr bwMode="auto">
            <a:xfrm>
              <a:off x="2505540" y="5977744"/>
              <a:ext cx="432048" cy="432048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ru-RU" smtClean="0"/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166490" y="748822"/>
            <a:ext cx="33248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i="1" dirty="0" smtClean="0">
                <a:solidFill>
                  <a:srgbClr val="FFFFFF"/>
                </a:solidFill>
                <a:latin typeface="Calibri" pitchFamily="34" charset="0"/>
              </a:rPr>
              <a:t>Степень параллелизма</a:t>
            </a:r>
            <a:endParaRPr lang="ru-RU" sz="2400" i="1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0" y="11663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i="1" dirty="0" smtClean="0">
                <a:solidFill>
                  <a:srgbClr val="FFFFFF"/>
                </a:solidFill>
                <a:latin typeface="Calibri" pitchFamily="34" charset="0"/>
              </a:rPr>
              <a:t>Параллельный компьютерный мир</a:t>
            </a:r>
            <a:endParaRPr lang="ru-RU" sz="2800" i="1" dirty="0">
              <a:solidFill>
                <a:srgbClr val="FFFFFF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Рисунок 5" descr="lomonosov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423988"/>
            <a:ext cx="9144000" cy="457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 dirty="0">
              <a:solidFill>
                <a:srgbClr val="FFFFFF"/>
              </a:solidFill>
            </a:endParaRPr>
          </a:p>
        </p:txBody>
      </p:sp>
      <p:pic>
        <p:nvPicPr>
          <p:cNvPr id="1955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3830885"/>
            <a:ext cx="3692454" cy="210887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008" y="2132459"/>
            <a:ext cx="6667500" cy="11430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96135" y="1844824"/>
            <a:ext cx="1634678" cy="276999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Calibri" pitchFamily="34" charset="0"/>
              </a:rPr>
              <a:t>Вычислительное ядро</a:t>
            </a:r>
            <a:endParaRPr lang="ru-RU" sz="1200" dirty="0">
              <a:latin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27154" y="3545949"/>
            <a:ext cx="1947841" cy="276999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Calibri" pitchFamily="34" charset="0"/>
              </a:rPr>
              <a:t>Базовая схема реализации</a:t>
            </a:r>
            <a:endParaRPr lang="ru-RU" sz="1200" dirty="0">
              <a:latin typeface="Calibri" pitchFamily="34" charset="0"/>
            </a:endParaRPr>
          </a:p>
        </p:txBody>
      </p:sp>
      <p:pic>
        <p:nvPicPr>
          <p:cNvPr id="19456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1628" y="3833589"/>
            <a:ext cx="4810125" cy="19431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611560" y="3545949"/>
            <a:ext cx="2134174" cy="276999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Calibri" pitchFamily="34" charset="0"/>
              </a:rPr>
              <a:t>Последовательная сложность</a:t>
            </a:r>
            <a:endParaRPr lang="ru-RU" sz="1200" dirty="0">
              <a:latin typeface="Calibri" pitchFamily="34" charset="0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6961" y="6229692"/>
            <a:ext cx="2676525" cy="25717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573713" y="5939755"/>
            <a:ext cx="2156360" cy="276999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Calibri" pitchFamily="34" charset="0"/>
              </a:rPr>
              <a:t>Дополнительная информация</a:t>
            </a:r>
            <a:endParaRPr lang="ru-RU" sz="1200" dirty="0">
              <a:latin typeface="Calibri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183" y="620688"/>
            <a:ext cx="9144000" cy="6894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Описание алгоритмов</a:t>
            </a:r>
            <a:endParaRPr lang="ru-RU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>
              <a:lnSpc>
                <a:spcPct val="80000"/>
              </a:lnSpc>
              <a:defRPr/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(на примере </a:t>
            </a:r>
            <a:r>
              <a:rPr lang="ru-RU" sz="2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разложения </a:t>
            </a:r>
            <a:r>
              <a:rPr lang="ru-RU" sz="20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Холецкого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)</a:t>
            </a:r>
            <a:endParaRPr lang="en-US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06034" y="3032976"/>
            <a:ext cx="2416046" cy="246221"/>
          </a:xfrm>
          <a:prstGeom prst="rect">
            <a:avLst/>
          </a:prstGeom>
          <a:noFill/>
          <a:ln>
            <a:solidFill>
              <a:srgbClr val="808080"/>
            </a:solidFill>
          </a:ln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</a:rPr>
              <a:t>Операции чтения</a:t>
            </a: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</a:rPr>
              <a:t>/</a:t>
            </a:r>
            <a:r>
              <a:rPr kumimoji="0" lang="ru-RU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</a:rPr>
              <a:t>записи крайне важны</a:t>
            </a: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</a:rPr>
              <a:t>!</a:t>
            </a:r>
            <a:endParaRPr kumimoji="0" lang="ru-RU" sz="1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753790" y="5533077"/>
            <a:ext cx="2416046" cy="246221"/>
          </a:xfrm>
          <a:prstGeom prst="rect">
            <a:avLst/>
          </a:prstGeom>
          <a:noFill/>
          <a:ln>
            <a:solidFill>
              <a:srgbClr val="808080"/>
            </a:solidFill>
          </a:ln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</a:rPr>
              <a:t>Операции чтения</a:t>
            </a: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</a:rPr>
              <a:t>/</a:t>
            </a:r>
            <a:r>
              <a:rPr kumimoji="0" lang="ru-RU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</a:rPr>
              <a:t>записи крайне важны</a:t>
            </a: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</a:rPr>
              <a:t>!</a:t>
            </a:r>
            <a:endParaRPr kumimoji="0" lang="ru-RU" sz="1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Рисунок 5" descr="lomonosov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423988"/>
            <a:ext cx="9144000" cy="457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 dirty="0">
              <a:solidFill>
                <a:srgbClr val="FFFFFF"/>
              </a:solidFill>
            </a:endParaRPr>
          </a:p>
        </p:txBody>
      </p:sp>
      <p:pic>
        <p:nvPicPr>
          <p:cNvPr id="196614" name="Picture 6"/>
          <p:cNvPicPr>
            <a:picLocks noChangeAspect="1" noChangeArrowheads="1"/>
          </p:cNvPicPr>
          <p:nvPr/>
        </p:nvPicPr>
        <p:blipFill>
          <a:blip r:embed="rId3" cstate="print"/>
          <a:srcRect b="8500"/>
          <a:stretch>
            <a:fillRect/>
          </a:stretch>
        </p:blipFill>
        <p:spPr bwMode="auto">
          <a:xfrm>
            <a:off x="1043608" y="1943509"/>
            <a:ext cx="7056784" cy="1952216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196615" name="Picture 7"/>
          <p:cNvPicPr>
            <a:picLocks noChangeAspect="1" noChangeArrowheads="1"/>
          </p:cNvPicPr>
          <p:nvPr/>
        </p:nvPicPr>
        <p:blipFill>
          <a:blip r:embed="rId4" cstate="print"/>
          <a:srcRect b="5814"/>
          <a:stretch>
            <a:fillRect/>
          </a:stretch>
        </p:blipFill>
        <p:spPr bwMode="auto">
          <a:xfrm>
            <a:off x="1051610" y="4328918"/>
            <a:ext cx="7048171" cy="2455883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310882" y="1657375"/>
            <a:ext cx="2023759" cy="276999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Calibri" pitchFamily="34" charset="0"/>
              </a:rPr>
              <a:t>Информационная структура</a:t>
            </a:r>
            <a:endParaRPr lang="ru-RU" sz="1200" dirty="0">
              <a:latin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22115" y="4040480"/>
            <a:ext cx="4906215" cy="276999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Calibri" pitchFamily="34" charset="0"/>
              </a:rPr>
              <a:t>Информационная структура с указанием входных и выходных данных</a:t>
            </a:r>
            <a:endParaRPr lang="ru-RU" sz="1200" dirty="0">
              <a:latin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183" y="620688"/>
            <a:ext cx="9144000" cy="6894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Описание алгоритмов</a:t>
            </a:r>
            <a:endParaRPr lang="ru-RU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>
              <a:lnSpc>
                <a:spcPct val="80000"/>
              </a:lnSpc>
              <a:defRPr/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(на примере </a:t>
            </a:r>
            <a:r>
              <a:rPr lang="ru-RU" sz="2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разложения </a:t>
            </a:r>
            <a:r>
              <a:rPr lang="ru-RU" sz="20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Холецкого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)</a:t>
            </a:r>
            <a:endParaRPr lang="en-US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Рисунок 5" descr="lomonosov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423988"/>
            <a:ext cx="9144000" cy="457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 dirty="0">
              <a:solidFill>
                <a:srgbClr val="FFFFFF"/>
              </a:solidFill>
            </a:endParaRPr>
          </a:p>
        </p:txBody>
      </p:sp>
      <p:pic>
        <p:nvPicPr>
          <p:cNvPr id="1966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915637"/>
            <a:ext cx="3115080" cy="2432323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1966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3139773"/>
            <a:ext cx="3108985" cy="2535956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19661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128" y="4147885"/>
            <a:ext cx="2926103" cy="2377459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079471" y="5685631"/>
            <a:ext cx="3637021" cy="276999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Calibri" pitchFamily="34" charset="0"/>
              </a:rPr>
              <a:t>Локальность данных</a:t>
            </a:r>
            <a:r>
              <a:rPr lang="en-US" sz="1200" dirty="0" smtClean="0">
                <a:latin typeface="Calibri" pitchFamily="34" charset="0"/>
              </a:rPr>
              <a:t> (</a:t>
            </a:r>
            <a:r>
              <a:rPr lang="ru-RU" sz="1200" dirty="0" smtClean="0">
                <a:latin typeface="Calibri" pitchFamily="34" charset="0"/>
              </a:rPr>
              <a:t>профиль работы с  памятью</a:t>
            </a:r>
            <a:r>
              <a:rPr lang="en-US" sz="1200" dirty="0" smtClean="0">
                <a:latin typeface="Calibri" pitchFamily="34" charset="0"/>
              </a:rPr>
              <a:t>)</a:t>
            </a:r>
            <a:endParaRPr lang="ru-RU" sz="1200" dirty="0">
              <a:latin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183" y="620688"/>
            <a:ext cx="9144000" cy="6894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Описание алгоритмов</a:t>
            </a:r>
            <a:endParaRPr lang="ru-RU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>
              <a:lnSpc>
                <a:spcPct val="80000"/>
              </a:lnSpc>
              <a:defRPr/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(на примере </a:t>
            </a:r>
            <a:r>
              <a:rPr lang="ru-RU" sz="2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разложения </a:t>
            </a:r>
            <a:r>
              <a:rPr lang="ru-RU" sz="20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Холецкого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)</a:t>
            </a:r>
            <a:endParaRPr lang="en-US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Рисунок 5" descr="lomonosov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423988"/>
            <a:ext cx="9144000" cy="457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98132" y="1855857"/>
            <a:ext cx="1300356" cy="276999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Calibri" pitchFamily="34" charset="0"/>
              </a:rPr>
              <a:t>Эффективность</a:t>
            </a:r>
            <a:r>
              <a:rPr lang="en-US" sz="1200" dirty="0" smtClean="0">
                <a:latin typeface="Calibri" pitchFamily="34" charset="0"/>
              </a:rPr>
              <a:t> *</a:t>
            </a:r>
            <a:endParaRPr lang="ru-RU" sz="1200" dirty="0">
              <a:latin typeface="Calibri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7446" y="2130026"/>
            <a:ext cx="4224554" cy="259355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 cstate="print"/>
          <a:srcRect b="3472"/>
          <a:stretch>
            <a:fillRect/>
          </a:stretch>
        </p:blipFill>
        <p:spPr bwMode="auto">
          <a:xfrm>
            <a:off x="4644008" y="2131293"/>
            <a:ext cx="4157709" cy="2593851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628949" y="1844824"/>
            <a:ext cx="3067828" cy="276999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Calibri" pitchFamily="34" charset="0"/>
              </a:rPr>
              <a:t>Масштабируемость</a:t>
            </a:r>
            <a:r>
              <a:rPr lang="en-US" sz="1200" dirty="0" smtClean="0">
                <a:latin typeface="Calibri" pitchFamily="34" charset="0"/>
              </a:rPr>
              <a:t> (</a:t>
            </a:r>
            <a:r>
              <a:rPr lang="ru-RU" sz="1200" dirty="0" smtClean="0">
                <a:latin typeface="Calibri" pitchFamily="34" charset="0"/>
              </a:rPr>
              <a:t>производительность</a:t>
            </a:r>
            <a:r>
              <a:rPr lang="en-US" sz="1200" dirty="0" smtClean="0">
                <a:latin typeface="Calibri" pitchFamily="34" charset="0"/>
              </a:rPr>
              <a:t>) *</a:t>
            </a:r>
            <a:endParaRPr lang="ru-RU" sz="1200" dirty="0">
              <a:latin typeface="Calibri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9849" y="4797152"/>
            <a:ext cx="77821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alibri" pitchFamily="34" charset="0"/>
              </a:rPr>
              <a:t>* </a:t>
            </a:r>
            <a:r>
              <a:rPr lang="ru-RU" sz="1200" dirty="0" smtClean="0">
                <a:latin typeface="Calibri" pitchFamily="34" charset="0"/>
              </a:rPr>
              <a:t>Масштабируемость</a:t>
            </a:r>
            <a:r>
              <a:rPr lang="en-US" sz="1200" dirty="0" smtClean="0">
                <a:latin typeface="Calibri" pitchFamily="34" charset="0"/>
              </a:rPr>
              <a:t>, </a:t>
            </a:r>
            <a:r>
              <a:rPr lang="ru-RU" sz="1200" dirty="0" smtClean="0">
                <a:latin typeface="Calibri" pitchFamily="34" charset="0"/>
              </a:rPr>
              <a:t>производительность</a:t>
            </a:r>
            <a:r>
              <a:rPr lang="en-US" sz="1200" dirty="0" smtClean="0">
                <a:latin typeface="Calibri" pitchFamily="34" charset="0"/>
              </a:rPr>
              <a:t>, </a:t>
            </a:r>
            <a:r>
              <a:rPr lang="ru-RU" sz="1200" dirty="0" smtClean="0">
                <a:latin typeface="Calibri" pitchFamily="34" charset="0"/>
              </a:rPr>
              <a:t>эффективность измерялись на суперкомпьютере МГУ </a:t>
            </a:r>
            <a:r>
              <a:rPr lang="en-US" sz="1200" dirty="0" smtClean="0">
                <a:latin typeface="Calibri" pitchFamily="34" charset="0"/>
              </a:rPr>
              <a:t>“</a:t>
            </a:r>
            <a:r>
              <a:rPr lang="ru-RU" sz="1200" dirty="0" smtClean="0">
                <a:latin typeface="Calibri" pitchFamily="34" charset="0"/>
              </a:rPr>
              <a:t>Ломоносов</a:t>
            </a:r>
            <a:r>
              <a:rPr lang="en-US" sz="1200" dirty="0" smtClean="0">
                <a:latin typeface="Calibri" pitchFamily="34" charset="0"/>
              </a:rPr>
              <a:t>”</a:t>
            </a:r>
            <a:r>
              <a:rPr lang="ru-RU" sz="1200" dirty="0" smtClean="0">
                <a:latin typeface="Calibri" pitchFamily="34" charset="0"/>
              </a:rPr>
              <a:t>.</a:t>
            </a:r>
            <a:endParaRPr lang="ru-RU" sz="1200" dirty="0">
              <a:latin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183" y="620688"/>
            <a:ext cx="9144000" cy="6894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Описание алгоритмов</a:t>
            </a:r>
            <a:endParaRPr lang="ru-RU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>
              <a:lnSpc>
                <a:spcPct val="80000"/>
              </a:lnSpc>
              <a:defRPr/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(на примере </a:t>
            </a:r>
            <a:r>
              <a:rPr lang="ru-RU" sz="2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разложения </a:t>
            </a:r>
            <a:r>
              <a:rPr lang="ru-RU" sz="20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Холецкого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)</a:t>
            </a:r>
            <a:endParaRPr lang="en-US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Рисунок 5" descr="lomonosov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423988"/>
            <a:ext cx="9144000" cy="457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 dirty="0">
              <a:solidFill>
                <a:srgbClr val="FFFFFF"/>
              </a:solidFill>
            </a:endParaRPr>
          </a:p>
        </p:txBody>
      </p:sp>
      <p:pic>
        <p:nvPicPr>
          <p:cNvPr id="22" name="Рисунок 21" descr="Chol_cpu_eng.png"/>
          <p:cNvPicPr>
            <a:picLocks noChangeAspect="1"/>
          </p:cNvPicPr>
          <p:nvPr/>
        </p:nvPicPr>
        <p:blipFill>
          <a:blip r:embed="rId3" cstate="screen"/>
          <a:srcRect t="10652"/>
          <a:stretch>
            <a:fillRect/>
          </a:stretch>
        </p:blipFill>
        <p:spPr bwMode="auto">
          <a:xfrm>
            <a:off x="395536" y="1407081"/>
            <a:ext cx="8460432" cy="2463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22" descr="Chol_flops_eng.png"/>
          <p:cNvPicPr>
            <a:picLocks noChangeAspect="1"/>
          </p:cNvPicPr>
          <p:nvPr/>
        </p:nvPicPr>
        <p:blipFill>
          <a:blip r:embed="rId4" cstate="screen"/>
          <a:srcRect t="10165"/>
          <a:stretch>
            <a:fillRect/>
          </a:stretch>
        </p:blipFill>
        <p:spPr bwMode="auto">
          <a:xfrm>
            <a:off x="395536" y="1740456"/>
            <a:ext cx="8460432" cy="2466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3" descr="Chol_inf_bps_eng.png"/>
          <p:cNvPicPr>
            <a:picLocks noChangeAspect="1"/>
          </p:cNvPicPr>
          <p:nvPr/>
        </p:nvPicPr>
        <p:blipFill>
          <a:blip r:embed="rId5" cstate="screen"/>
          <a:srcRect t="11633"/>
          <a:stretch>
            <a:fillRect/>
          </a:stretch>
        </p:blipFill>
        <p:spPr bwMode="auto">
          <a:xfrm>
            <a:off x="395536" y="2035756"/>
            <a:ext cx="8460432" cy="2447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Рисунок 24" descr="Chol_inf_pps_eng.png"/>
          <p:cNvPicPr>
            <a:picLocks noChangeAspect="1"/>
          </p:cNvPicPr>
          <p:nvPr/>
        </p:nvPicPr>
        <p:blipFill>
          <a:blip r:embed="rId6" cstate="screen"/>
          <a:srcRect t="11149"/>
          <a:stretch>
            <a:fillRect/>
          </a:stretch>
        </p:blipFill>
        <p:spPr bwMode="auto">
          <a:xfrm>
            <a:off x="395536" y="2458279"/>
            <a:ext cx="8460432" cy="2441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Рисунок 25" descr="Chol_L1_eng.png"/>
          <p:cNvPicPr>
            <a:picLocks noChangeAspect="1"/>
          </p:cNvPicPr>
          <p:nvPr/>
        </p:nvPicPr>
        <p:blipFill>
          <a:blip r:embed="rId7" cstate="screen"/>
          <a:srcRect t="11135"/>
          <a:stretch>
            <a:fillRect/>
          </a:stretch>
        </p:blipFill>
        <p:spPr bwMode="auto">
          <a:xfrm>
            <a:off x="395536" y="2880802"/>
            <a:ext cx="8460432" cy="2457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Рисунок 26" descr="Chol_L3_eng.png"/>
          <p:cNvPicPr>
            <a:picLocks noChangeAspect="1"/>
          </p:cNvPicPr>
          <p:nvPr/>
        </p:nvPicPr>
        <p:blipFill>
          <a:blip r:embed="rId8" cstate="screen"/>
          <a:srcRect t="10489"/>
          <a:stretch>
            <a:fillRect/>
          </a:stretch>
        </p:blipFill>
        <p:spPr bwMode="auto">
          <a:xfrm>
            <a:off x="395536" y="3271000"/>
            <a:ext cx="8460432" cy="2452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Рисунок 27" descr="Chol_memread_eng.png"/>
          <p:cNvPicPr>
            <a:picLocks noChangeAspect="1"/>
          </p:cNvPicPr>
          <p:nvPr/>
        </p:nvPicPr>
        <p:blipFill>
          <a:blip r:embed="rId9" cstate="screen"/>
          <a:srcRect t="11091"/>
          <a:stretch>
            <a:fillRect/>
          </a:stretch>
        </p:blipFill>
        <p:spPr bwMode="auto">
          <a:xfrm>
            <a:off x="395536" y="3644315"/>
            <a:ext cx="8460432" cy="2443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Рисунок 28" descr="Chol_memwrite_eng.png"/>
          <p:cNvPicPr>
            <a:picLocks noChangeAspect="1"/>
          </p:cNvPicPr>
          <p:nvPr/>
        </p:nvPicPr>
        <p:blipFill>
          <a:blip r:embed="rId10" cstate="screen"/>
          <a:srcRect t="11609"/>
          <a:stretch>
            <a:fillRect/>
          </a:stretch>
        </p:blipFill>
        <p:spPr bwMode="auto">
          <a:xfrm>
            <a:off x="395536" y="4032930"/>
            <a:ext cx="8460432" cy="2453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Рисунок 29" descr="Chol_loadavg_eng.png"/>
          <p:cNvPicPr>
            <a:picLocks noChangeAspect="1"/>
          </p:cNvPicPr>
          <p:nvPr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395536" y="4359062"/>
            <a:ext cx="8460432" cy="2459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629927" y="1422301"/>
            <a:ext cx="2334550" cy="276999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Calibri" pitchFamily="34" charset="0"/>
              </a:rPr>
              <a:t>Динамические характеристики</a:t>
            </a:r>
            <a:r>
              <a:rPr lang="en-US" sz="1200" dirty="0" smtClean="0">
                <a:latin typeface="Calibri" pitchFamily="34" charset="0"/>
              </a:rPr>
              <a:t> *</a:t>
            </a:r>
            <a:endParaRPr lang="ru-RU" sz="1200" dirty="0">
              <a:latin typeface="Calibri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7504" y="6529536"/>
            <a:ext cx="564199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alibri" pitchFamily="34" charset="0"/>
              </a:rPr>
              <a:t>* </a:t>
            </a:r>
            <a:r>
              <a:rPr lang="ru-RU" sz="1200" dirty="0" smtClean="0">
                <a:latin typeface="Calibri" pitchFamily="34" charset="0"/>
              </a:rPr>
              <a:t>Динамические характеристики получены на суперкомпьютере МГУ</a:t>
            </a:r>
            <a:r>
              <a:rPr lang="en-US" sz="1200" dirty="0" smtClean="0">
                <a:latin typeface="Calibri" pitchFamily="34" charset="0"/>
              </a:rPr>
              <a:t> “</a:t>
            </a:r>
            <a:r>
              <a:rPr lang="ru-RU" sz="1200" dirty="0" smtClean="0">
                <a:latin typeface="Calibri" pitchFamily="34" charset="0"/>
              </a:rPr>
              <a:t>Ломоносов</a:t>
            </a:r>
            <a:r>
              <a:rPr lang="en-US" sz="1200" dirty="0" smtClean="0">
                <a:latin typeface="Calibri" pitchFamily="34" charset="0"/>
              </a:rPr>
              <a:t>”</a:t>
            </a:r>
            <a:r>
              <a:rPr lang="ru-RU" sz="1200" dirty="0" smtClean="0">
                <a:latin typeface="Calibri" pitchFamily="34" charset="0"/>
              </a:rPr>
              <a:t>.</a:t>
            </a:r>
            <a:endParaRPr lang="ru-RU" sz="1200" dirty="0">
              <a:latin typeface="Calibri" pitchFamily="34" charset="0"/>
            </a:endParaRPr>
          </a:p>
        </p:txBody>
      </p:sp>
      <p:grpSp>
        <p:nvGrpSpPr>
          <p:cNvPr id="2" name="Группа 32"/>
          <p:cNvGrpSpPr/>
          <p:nvPr/>
        </p:nvGrpSpPr>
        <p:grpSpPr>
          <a:xfrm>
            <a:off x="1260648" y="3933056"/>
            <a:ext cx="6839744" cy="2588096"/>
            <a:chOff x="1260648" y="1700808"/>
            <a:chExt cx="6839744" cy="2588096"/>
          </a:xfrm>
        </p:grpSpPr>
        <p:pic>
          <p:nvPicPr>
            <p:cNvPr id="31" name="Рисунок 30" descr="Chol_flops_eng.png"/>
            <p:cNvPicPr>
              <a:picLocks noChangeAspect="1"/>
            </p:cNvPicPr>
            <p:nvPr/>
          </p:nvPicPr>
          <p:blipFill>
            <a:blip r:embed="rId4" cstate="screen"/>
            <a:srcRect t="10165"/>
            <a:stretch>
              <a:fillRect/>
            </a:stretch>
          </p:blipFill>
          <p:spPr bwMode="auto">
            <a:xfrm>
              <a:off x="1260648" y="1700808"/>
              <a:ext cx="6839744" cy="1993757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</p:spPr>
        </p:pic>
        <p:pic>
          <p:nvPicPr>
            <p:cNvPr id="32" name="Рисунок 31" descr="Chol_inf_bps_eng.png"/>
            <p:cNvPicPr>
              <a:picLocks noChangeAspect="1"/>
            </p:cNvPicPr>
            <p:nvPr/>
          </p:nvPicPr>
          <p:blipFill>
            <a:blip r:embed="rId5" cstate="screen"/>
            <a:srcRect t="11633" b="26544"/>
            <a:stretch>
              <a:fillRect/>
            </a:stretch>
          </p:blipFill>
          <p:spPr bwMode="auto">
            <a:xfrm>
              <a:off x="1260648" y="2904352"/>
              <a:ext cx="6839744" cy="1384552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</p:spPr>
        </p:pic>
      </p:grpSp>
      <p:sp>
        <p:nvSpPr>
          <p:cNvPr id="19" name="TextBox 18"/>
          <p:cNvSpPr txBox="1"/>
          <p:nvPr/>
        </p:nvSpPr>
        <p:spPr>
          <a:xfrm>
            <a:off x="13183" y="620688"/>
            <a:ext cx="9144000" cy="6894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Описание алгоритмов</a:t>
            </a:r>
            <a:endParaRPr lang="ru-RU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>
              <a:lnSpc>
                <a:spcPct val="80000"/>
              </a:lnSpc>
              <a:defRPr/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(на примере </a:t>
            </a:r>
            <a:r>
              <a:rPr lang="ru-RU" sz="2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разложения </a:t>
            </a:r>
            <a:r>
              <a:rPr lang="ru-RU" sz="20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Холецкого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)</a:t>
            </a:r>
            <a:endParaRPr lang="en-US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Рисунок 5" descr="lomonosov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423988"/>
            <a:ext cx="9144000" cy="457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183" y="1484784"/>
            <a:ext cx="9144000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Это очень полезная информация об алгоритме</a:t>
            </a:r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, </a:t>
            </a:r>
          </a:p>
          <a:p>
            <a:pPr algn="ctr">
              <a:defRPr/>
            </a:pP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она действительно нужна</a:t>
            </a:r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.</a:t>
            </a:r>
            <a:endParaRPr lang="en-US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176" y="3356992"/>
            <a:ext cx="912882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В процессе создания полного описания алгоритма возникает не просто много проблем.</a:t>
            </a:r>
            <a:endParaRPr lang="en-US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971" y="2617748"/>
            <a:ext cx="57089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Но</a:t>
            </a:r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…</a:t>
            </a:r>
            <a:endParaRPr lang="en-US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55" y="4345940"/>
            <a:ext cx="91288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Возникает очень много сложных проблем !</a:t>
            </a:r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endParaRPr lang="en-US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Рисунок 5" descr="lomonosov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423988"/>
            <a:ext cx="9144000" cy="457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183" y="620688"/>
            <a:ext cx="9144000" cy="102797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Информационная структура</a:t>
            </a:r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: </a:t>
            </a: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как получать</a:t>
            </a:r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, </a:t>
            </a: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описывать</a:t>
            </a:r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, </a:t>
            </a: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показывать</a:t>
            </a:r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… ? </a:t>
            </a:r>
            <a:endParaRPr lang="ru-RU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>
              <a:lnSpc>
                <a:spcPct val="80000"/>
              </a:lnSpc>
              <a:defRPr/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(сложности описания алгоритмов)</a:t>
            </a:r>
            <a:endParaRPr lang="en-US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23528" y="2214389"/>
            <a:ext cx="2383779" cy="2389387"/>
          </a:xfrm>
          <a:prstGeom prst="rect">
            <a:avLst/>
          </a:prstGeom>
          <a:solidFill>
            <a:sysClr val="window" lastClr="FFFFFF"/>
          </a:solidFill>
          <a:ln>
            <a:solidFill>
              <a:schemeClr val="bg2"/>
            </a:solidFill>
          </a:ln>
        </p:spPr>
      </p:pic>
      <p:pic>
        <p:nvPicPr>
          <p:cNvPr id="9" name="Picture 4" descr="DirectU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4689140"/>
            <a:ext cx="2376264" cy="198022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</p:pic>
      <p:grpSp>
        <p:nvGrpSpPr>
          <p:cNvPr id="2" name="Группа 11"/>
          <p:cNvGrpSpPr/>
          <p:nvPr/>
        </p:nvGrpSpPr>
        <p:grpSpPr>
          <a:xfrm>
            <a:off x="2915816" y="2204864"/>
            <a:ext cx="3456384" cy="3024336"/>
            <a:chOff x="3851920" y="2060848"/>
            <a:chExt cx="3600400" cy="3168352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851920" y="2060848"/>
              <a:ext cx="3600400" cy="316835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" name="Рисунок 4" descr="C:\Users\Vadim\Desktop\Новый рисунок (1).png"/>
            <p:cNvPicPr>
              <a:picLocks noChangeAspect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3919372" y="2204864"/>
              <a:ext cx="3388932" cy="2952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Группа 13"/>
          <p:cNvGrpSpPr/>
          <p:nvPr/>
        </p:nvGrpSpPr>
        <p:grpSpPr>
          <a:xfrm>
            <a:off x="6588224" y="2204864"/>
            <a:ext cx="2376264" cy="3024336"/>
            <a:chOff x="7092280" y="2132856"/>
            <a:chExt cx="2376264" cy="3024336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092280" y="2132856"/>
              <a:ext cx="2376264" cy="302433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" name="Picture 2" descr="Gaussian elimination step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181750" y="2204864"/>
              <a:ext cx="2195736" cy="285445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" name="TextBox 14"/>
          <p:cNvSpPr txBox="1"/>
          <p:nvPr/>
        </p:nvSpPr>
        <p:spPr>
          <a:xfrm>
            <a:off x="2811331" y="5477162"/>
            <a:ext cx="618143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Char char="-"/>
            </a:pPr>
            <a:r>
              <a:rPr lang="en-US" sz="2000" dirty="0" smtClean="0">
                <a:latin typeface="Calibri" pitchFamily="34" charset="0"/>
              </a:rPr>
              <a:t> </a:t>
            </a:r>
            <a:r>
              <a:rPr lang="ru-RU" sz="2000" dirty="0" smtClean="0">
                <a:latin typeface="Calibri" pitchFamily="34" charset="0"/>
              </a:rPr>
              <a:t>Как изобразить потенциально бесконечный граф</a:t>
            </a:r>
            <a:r>
              <a:rPr lang="en-US" sz="2000" dirty="0" smtClean="0">
                <a:latin typeface="Calibri" pitchFamily="34" charset="0"/>
              </a:rPr>
              <a:t> ?</a:t>
            </a:r>
          </a:p>
          <a:p>
            <a:pPr>
              <a:buFontTx/>
              <a:buChar char="-"/>
            </a:pPr>
            <a:r>
              <a:rPr lang="en-US" sz="2000" dirty="0" smtClean="0">
                <a:latin typeface="Calibri" pitchFamily="34" charset="0"/>
              </a:rPr>
              <a:t> </a:t>
            </a:r>
            <a:r>
              <a:rPr lang="ru-RU" sz="2000" dirty="0" smtClean="0">
                <a:latin typeface="Calibri" pitchFamily="34" charset="0"/>
              </a:rPr>
              <a:t>Как изобразить потенциально многомерный граф</a:t>
            </a:r>
            <a:r>
              <a:rPr lang="en-US" sz="2000" dirty="0" smtClean="0">
                <a:latin typeface="Calibri" pitchFamily="34" charset="0"/>
              </a:rPr>
              <a:t> ?</a:t>
            </a:r>
          </a:p>
          <a:p>
            <a:pPr>
              <a:buFontTx/>
              <a:buChar char="-"/>
            </a:pPr>
            <a:r>
              <a:rPr lang="en-US" sz="2000" dirty="0" smtClean="0">
                <a:latin typeface="Calibri" pitchFamily="34" charset="0"/>
              </a:rPr>
              <a:t> </a:t>
            </a:r>
            <a:r>
              <a:rPr lang="ru-RU" sz="2000" dirty="0" smtClean="0">
                <a:latin typeface="Calibri" pitchFamily="34" charset="0"/>
              </a:rPr>
              <a:t>Как показать зависимость структуры графа от </a:t>
            </a:r>
          </a:p>
          <a:p>
            <a:r>
              <a:rPr lang="ru-RU" sz="2000" dirty="0" smtClean="0">
                <a:latin typeface="Calibri" pitchFamily="34" charset="0"/>
              </a:rPr>
              <a:t>размера задачи</a:t>
            </a:r>
            <a:r>
              <a:rPr lang="en-US" sz="2000" dirty="0" smtClean="0">
                <a:latin typeface="Calibri" pitchFamily="34" charset="0"/>
              </a:rPr>
              <a:t> ?</a:t>
            </a:r>
            <a:endParaRPr lang="ru-RU" sz="2000" dirty="0"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Рисунок 5" descr="lomonosov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423988"/>
            <a:ext cx="9144000" cy="457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 dirty="0">
              <a:solidFill>
                <a:srgbClr val="FFFFFF"/>
              </a:solidFill>
            </a:endParaRPr>
          </a:p>
        </p:txBody>
      </p:sp>
      <p:pic>
        <p:nvPicPr>
          <p:cNvPr id="16" name="Рисунок 15" descr="il4xjl6-3d.png"/>
          <p:cNvPicPr>
            <a:picLocks noChangeAspect="1"/>
          </p:cNvPicPr>
          <p:nvPr/>
        </p:nvPicPr>
        <p:blipFill>
          <a:blip r:embed="rId3" cstate="screen"/>
          <a:srcRect l="2387" b="4348"/>
          <a:stretch>
            <a:fillRect/>
          </a:stretch>
        </p:blipFill>
        <p:spPr>
          <a:xfrm>
            <a:off x="123862" y="3573016"/>
            <a:ext cx="5888298" cy="3168352"/>
          </a:xfrm>
          <a:prstGeom prst="rect">
            <a:avLst/>
          </a:prstGeom>
        </p:spPr>
      </p:pic>
      <p:pic>
        <p:nvPicPr>
          <p:cNvPr id="14" name="Рисунок 13" descr="il4xjl4-3d.png"/>
          <p:cNvPicPr>
            <a:picLocks noChangeAspect="1"/>
          </p:cNvPicPr>
          <p:nvPr/>
        </p:nvPicPr>
        <p:blipFill>
          <a:blip r:embed="rId4" cstate="screen"/>
          <a:srcRect l="2857" r="2857"/>
          <a:stretch>
            <a:fillRect/>
          </a:stretch>
        </p:blipFill>
        <p:spPr>
          <a:xfrm>
            <a:off x="4283968" y="1412776"/>
            <a:ext cx="4752528" cy="307224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183" y="332656"/>
            <a:ext cx="9144000" cy="102797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Информационная структура</a:t>
            </a:r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: </a:t>
            </a: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как получать</a:t>
            </a:r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, </a:t>
            </a: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описывать</a:t>
            </a:r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, </a:t>
            </a: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показывать</a:t>
            </a:r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… ? </a:t>
            </a:r>
            <a:endParaRPr lang="ru-RU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>
              <a:lnSpc>
                <a:spcPct val="80000"/>
              </a:lnSpc>
              <a:defRPr/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(сложности описания алгоритмов)</a:t>
            </a:r>
            <a:endParaRPr lang="en-US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Рисунок 5" descr="lomonosov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423988"/>
            <a:ext cx="9144000" cy="457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 dirty="0">
              <a:solidFill>
                <a:srgbClr val="FFFFFF"/>
              </a:solidFill>
            </a:endParaRPr>
          </a:p>
        </p:txBody>
      </p:sp>
      <p:pic>
        <p:nvPicPr>
          <p:cNvPr id="14" name="Рисунок 13" descr="il4xjl4-3d.png"/>
          <p:cNvPicPr>
            <a:picLocks noChangeAspect="1"/>
          </p:cNvPicPr>
          <p:nvPr/>
        </p:nvPicPr>
        <p:blipFill>
          <a:blip r:embed="rId3" cstate="screen"/>
          <a:srcRect l="2857" r="2857"/>
          <a:stretch>
            <a:fillRect/>
          </a:stretch>
        </p:blipFill>
        <p:spPr>
          <a:xfrm>
            <a:off x="596702" y="1350293"/>
            <a:ext cx="4663676" cy="3014811"/>
          </a:xfrm>
          <a:prstGeom prst="rect">
            <a:avLst/>
          </a:prstGeom>
        </p:spPr>
      </p:pic>
      <p:pic>
        <p:nvPicPr>
          <p:cNvPr id="8" name="Рисунок 7" descr="il4xjl4-xy.pn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>
            <a:off x="1297732" y="4407773"/>
            <a:ext cx="3960440" cy="2396078"/>
          </a:xfrm>
          <a:prstGeom prst="rect">
            <a:avLst/>
          </a:prstGeom>
        </p:spPr>
      </p:pic>
      <p:pic>
        <p:nvPicPr>
          <p:cNvPr id="9" name="Рисунок 8" descr="il4xjl4-xz.png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>
            <a:off x="5320655" y="2627387"/>
            <a:ext cx="3600400" cy="1737894"/>
          </a:xfrm>
          <a:prstGeom prst="rect">
            <a:avLst/>
          </a:prstGeom>
        </p:spPr>
      </p:pic>
      <p:pic>
        <p:nvPicPr>
          <p:cNvPr id="10" name="Рисунок 9" descr="il4xjl4-yz.png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>
            <a:off x="5320655" y="4418062"/>
            <a:ext cx="1787350" cy="242088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183" y="332656"/>
            <a:ext cx="9144000" cy="102797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Информационная структура</a:t>
            </a:r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: </a:t>
            </a: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как получать</a:t>
            </a:r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, </a:t>
            </a: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описывать</a:t>
            </a:r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, </a:t>
            </a: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показывать</a:t>
            </a:r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… ? </a:t>
            </a:r>
            <a:endParaRPr lang="ru-RU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>
              <a:lnSpc>
                <a:spcPct val="80000"/>
              </a:lnSpc>
              <a:defRPr/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(сложности описания алгоритмов)</a:t>
            </a:r>
            <a:endParaRPr lang="en-US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Рисунок 5" descr="lomonosov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423988"/>
            <a:ext cx="9144000" cy="457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 dirty="0">
              <a:solidFill>
                <a:srgbClr val="FFFF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7544" y="2420888"/>
            <a:ext cx="79694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Calibri" pitchFamily="34" charset="0"/>
              </a:rPr>
              <a:t>Как выразить имеющийся параллелизм и показать возможный способ </a:t>
            </a:r>
          </a:p>
          <a:p>
            <a:r>
              <a:rPr lang="ru-RU" sz="2000" dirty="0" smtClean="0">
                <a:latin typeface="Calibri" pitchFamily="34" charset="0"/>
              </a:rPr>
              <a:t>параллельного</a:t>
            </a:r>
            <a:r>
              <a:rPr lang="en-US" sz="2000" dirty="0" smtClean="0">
                <a:latin typeface="Calibri" pitchFamily="34" charset="0"/>
              </a:rPr>
              <a:t> </a:t>
            </a:r>
            <a:r>
              <a:rPr lang="ru-RU" sz="2000" dirty="0" smtClean="0">
                <a:latin typeface="Calibri" pitchFamily="34" charset="0"/>
              </a:rPr>
              <a:t> исполнения </a:t>
            </a:r>
            <a:r>
              <a:rPr lang="en-US" sz="2000" dirty="0" smtClean="0">
                <a:latin typeface="Calibri" pitchFamily="34" charset="0"/>
              </a:rPr>
              <a:t>?</a:t>
            </a:r>
            <a:endParaRPr lang="ru-RU" sz="2000" dirty="0">
              <a:latin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183" y="620688"/>
            <a:ext cx="9144000" cy="102797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Информационная структура</a:t>
            </a:r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: </a:t>
            </a: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как получать</a:t>
            </a:r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, </a:t>
            </a: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описывать</a:t>
            </a:r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, </a:t>
            </a: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показывать</a:t>
            </a:r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… ? </a:t>
            </a:r>
            <a:endParaRPr lang="ru-RU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>
              <a:lnSpc>
                <a:spcPct val="80000"/>
              </a:lnSpc>
              <a:defRPr/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(сложности описания алгоритмов)</a:t>
            </a:r>
            <a:endParaRPr lang="en-US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88024" y="3861048"/>
            <a:ext cx="3995936" cy="2924175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spcBef>
                <a:spcPts val="0"/>
              </a:spcBef>
              <a:buFontTx/>
              <a:buNone/>
            </a:pPr>
            <a:endParaRPr lang="en-US" sz="1800" i="1" dirty="0" smtClean="0">
              <a:solidFill>
                <a:srgbClr val="333300"/>
              </a:solidFill>
            </a:endParaRPr>
          </a:p>
          <a:p>
            <a:pPr algn="ctr" eaLnBrk="1" hangingPunct="1">
              <a:lnSpc>
                <a:spcPct val="80000"/>
              </a:lnSpc>
              <a:spcBef>
                <a:spcPts val="0"/>
              </a:spcBef>
              <a:buFontTx/>
              <a:buNone/>
            </a:pPr>
            <a:r>
              <a:rPr lang="en-US" sz="1800" i="1" dirty="0" smtClean="0">
                <a:solidFill>
                  <a:srgbClr val="000066"/>
                </a:solidFill>
              </a:rPr>
              <a:t>40 96</a:t>
            </a:r>
            <a:r>
              <a:rPr lang="ru-RU" sz="1800" i="1" dirty="0" smtClean="0">
                <a:solidFill>
                  <a:srgbClr val="000066"/>
                </a:solidFill>
              </a:rPr>
              <a:t>0</a:t>
            </a:r>
            <a:r>
              <a:rPr lang="en-US" sz="1800" i="1" dirty="0" smtClean="0">
                <a:solidFill>
                  <a:srgbClr val="000066"/>
                </a:solidFill>
              </a:rPr>
              <a:t> </a:t>
            </a:r>
            <a:r>
              <a:rPr lang="ru-RU" sz="1800" i="1" dirty="0" smtClean="0">
                <a:solidFill>
                  <a:srgbClr val="000066"/>
                </a:solidFill>
              </a:rPr>
              <a:t>вычислительных узлов</a:t>
            </a:r>
            <a:endParaRPr lang="en-US" sz="1800" i="1" dirty="0" smtClean="0">
              <a:solidFill>
                <a:srgbClr val="000066"/>
              </a:solidFill>
            </a:endParaRPr>
          </a:p>
          <a:p>
            <a:pPr algn="ctr" eaLnBrk="1" hangingPunct="1">
              <a:lnSpc>
                <a:spcPct val="80000"/>
              </a:lnSpc>
              <a:spcBef>
                <a:spcPts val="0"/>
              </a:spcBef>
              <a:buFontTx/>
              <a:buNone/>
            </a:pPr>
            <a:r>
              <a:rPr lang="en-US" sz="1800" i="1" dirty="0" smtClean="0">
                <a:solidFill>
                  <a:srgbClr val="000066"/>
                </a:solidFill>
              </a:rPr>
              <a:t>40 96</a:t>
            </a:r>
            <a:r>
              <a:rPr lang="ru-RU" sz="1800" i="1" dirty="0" smtClean="0">
                <a:solidFill>
                  <a:srgbClr val="000066"/>
                </a:solidFill>
              </a:rPr>
              <a:t>0</a:t>
            </a:r>
            <a:r>
              <a:rPr lang="en-US" sz="1800" i="1" dirty="0" smtClean="0">
                <a:solidFill>
                  <a:srgbClr val="000066"/>
                </a:solidFill>
              </a:rPr>
              <a:t> CPUs (SW26010, 260 cores)</a:t>
            </a:r>
          </a:p>
          <a:p>
            <a:pPr algn="ctr" eaLnBrk="1" hangingPunct="1">
              <a:lnSpc>
                <a:spcPct val="80000"/>
              </a:lnSpc>
              <a:spcBef>
                <a:spcPts val="0"/>
              </a:spcBef>
              <a:buFontTx/>
              <a:buNone/>
            </a:pPr>
            <a:r>
              <a:rPr lang="en-US" sz="1800" i="1" dirty="0" smtClean="0">
                <a:solidFill>
                  <a:srgbClr val="000066"/>
                </a:solidFill>
              </a:rPr>
              <a:t> </a:t>
            </a:r>
          </a:p>
          <a:p>
            <a:pPr algn="ctr" eaLnBrk="1" hangingPunct="1">
              <a:lnSpc>
                <a:spcPct val="80000"/>
              </a:lnSpc>
              <a:spcBef>
                <a:spcPts val="0"/>
              </a:spcBef>
              <a:buFontTx/>
              <a:buNone/>
            </a:pPr>
            <a:r>
              <a:rPr lang="ru-RU" sz="1800" i="1" dirty="0" smtClean="0">
                <a:solidFill>
                  <a:srgbClr val="000066"/>
                </a:solidFill>
              </a:rPr>
              <a:t>Всего: </a:t>
            </a:r>
            <a:r>
              <a:rPr lang="en-US" sz="1800" i="1" dirty="0" smtClean="0">
                <a:solidFill>
                  <a:srgbClr val="000066"/>
                </a:solidFill>
              </a:rPr>
              <a:t>10 649 600 </a:t>
            </a:r>
            <a:r>
              <a:rPr lang="ru-RU" sz="1800" i="1" dirty="0" smtClean="0">
                <a:solidFill>
                  <a:srgbClr val="000066"/>
                </a:solidFill>
              </a:rPr>
              <a:t>ядер</a:t>
            </a:r>
            <a:endParaRPr lang="en-US" sz="1800" i="1" dirty="0" smtClean="0">
              <a:solidFill>
                <a:srgbClr val="000066"/>
              </a:solidFill>
            </a:endParaRPr>
          </a:p>
          <a:p>
            <a:pPr algn="ctr" eaLnBrk="1" hangingPunct="1">
              <a:lnSpc>
                <a:spcPct val="80000"/>
              </a:lnSpc>
              <a:spcBef>
                <a:spcPts val="0"/>
              </a:spcBef>
              <a:buFontTx/>
              <a:buNone/>
            </a:pPr>
            <a:endParaRPr lang="en-US" sz="1800" i="1" dirty="0" smtClean="0">
              <a:solidFill>
                <a:srgbClr val="000066"/>
              </a:solidFill>
            </a:endParaRPr>
          </a:p>
          <a:p>
            <a:pPr algn="ctr" eaLnBrk="1" hangingPunct="1">
              <a:lnSpc>
                <a:spcPct val="80000"/>
              </a:lnSpc>
              <a:spcBef>
                <a:spcPts val="0"/>
              </a:spcBef>
              <a:buFontTx/>
              <a:buNone/>
            </a:pPr>
            <a:r>
              <a:rPr lang="en-US" sz="1800" i="1" dirty="0" smtClean="0">
                <a:solidFill>
                  <a:srgbClr val="000066"/>
                </a:solidFill>
              </a:rPr>
              <a:t>1,31 </a:t>
            </a:r>
            <a:r>
              <a:rPr lang="en-US" sz="1800" i="1" dirty="0" err="1" smtClean="0">
                <a:solidFill>
                  <a:srgbClr val="000066"/>
                </a:solidFill>
              </a:rPr>
              <a:t>PBytes</a:t>
            </a:r>
            <a:endParaRPr lang="ru-RU" sz="1800" i="1" dirty="0" smtClean="0">
              <a:solidFill>
                <a:srgbClr val="000066"/>
              </a:solidFill>
            </a:endParaRPr>
          </a:p>
          <a:p>
            <a:pPr algn="ctr" eaLnBrk="1" hangingPunct="1">
              <a:lnSpc>
                <a:spcPct val="80000"/>
              </a:lnSpc>
              <a:spcBef>
                <a:spcPts val="0"/>
              </a:spcBef>
              <a:buFontTx/>
              <a:buNone/>
            </a:pPr>
            <a:r>
              <a:rPr lang="en-US" sz="1800" i="1" dirty="0" smtClean="0">
                <a:solidFill>
                  <a:srgbClr val="000066"/>
                </a:solidFill>
              </a:rPr>
              <a:t>15,4 MW (6 </a:t>
            </a:r>
            <a:r>
              <a:rPr lang="en-US" sz="1800" i="1" dirty="0" err="1" smtClean="0">
                <a:solidFill>
                  <a:srgbClr val="000066"/>
                </a:solidFill>
              </a:rPr>
              <a:t>Gflops</a:t>
            </a:r>
            <a:r>
              <a:rPr lang="en-US" sz="1800" i="1" dirty="0" smtClean="0">
                <a:solidFill>
                  <a:srgbClr val="000066"/>
                </a:solidFill>
              </a:rPr>
              <a:t>/W)</a:t>
            </a:r>
          </a:p>
          <a:p>
            <a:pPr algn="ctr" eaLnBrk="1" hangingPunct="1">
              <a:lnSpc>
                <a:spcPct val="80000"/>
              </a:lnSpc>
              <a:spcBef>
                <a:spcPts val="0"/>
              </a:spcBef>
              <a:buFontTx/>
              <a:buNone/>
            </a:pPr>
            <a:endParaRPr lang="en-US" sz="1800" i="1" dirty="0" smtClean="0">
              <a:solidFill>
                <a:srgbClr val="000066"/>
              </a:solidFill>
            </a:endParaRPr>
          </a:p>
          <a:p>
            <a:pPr algn="ctr" eaLnBrk="1" hangingPunct="1">
              <a:lnSpc>
                <a:spcPct val="80000"/>
              </a:lnSpc>
              <a:spcBef>
                <a:spcPts val="0"/>
              </a:spcBef>
              <a:buFontTx/>
              <a:buNone/>
            </a:pPr>
            <a:r>
              <a:rPr lang="ru-RU" sz="1800" i="1" dirty="0" smtClean="0">
                <a:solidFill>
                  <a:srgbClr val="000066"/>
                </a:solidFill>
              </a:rPr>
              <a:t>Производительность:</a:t>
            </a:r>
          </a:p>
          <a:p>
            <a:pPr algn="ctr" eaLnBrk="1" hangingPunct="1">
              <a:lnSpc>
                <a:spcPct val="80000"/>
              </a:lnSpc>
              <a:spcBef>
                <a:spcPts val="0"/>
              </a:spcBef>
              <a:buFontTx/>
              <a:buNone/>
            </a:pPr>
            <a:r>
              <a:rPr lang="en-US" sz="1800" i="1" dirty="0" smtClean="0">
                <a:solidFill>
                  <a:srgbClr val="FF0000"/>
                </a:solidFill>
              </a:rPr>
              <a:t>Peak: 125</a:t>
            </a:r>
            <a:r>
              <a:rPr lang="ru-RU" sz="1800" i="1" dirty="0" smtClean="0">
                <a:solidFill>
                  <a:srgbClr val="FF0000"/>
                </a:solidFill>
              </a:rPr>
              <a:t>,</a:t>
            </a:r>
            <a:r>
              <a:rPr lang="en-US" sz="1800" i="1" dirty="0" smtClean="0">
                <a:solidFill>
                  <a:srgbClr val="FF0000"/>
                </a:solidFill>
              </a:rPr>
              <a:t>4</a:t>
            </a:r>
            <a:r>
              <a:rPr lang="ru-RU" sz="1800" i="1" dirty="0" smtClean="0">
                <a:solidFill>
                  <a:srgbClr val="FF0000"/>
                </a:solidFill>
              </a:rPr>
              <a:t> </a:t>
            </a:r>
            <a:r>
              <a:rPr lang="en-US" sz="1800" i="1" dirty="0" err="1" smtClean="0">
                <a:solidFill>
                  <a:srgbClr val="FF0000"/>
                </a:solidFill>
              </a:rPr>
              <a:t>Pflop</a:t>
            </a:r>
            <a:r>
              <a:rPr lang="en-US" sz="1800" i="1" dirty="0" smtClean="0">
                <a:solidFill>
                  <a:srgbClr val="FF0000"/>
                </a:solidFill>
              </a:rPr>
              <a:t>/s</a:t>
            </a:r>
            <a:endParaRPr lang="ru-RU" sz="1800" i="1" dirty="0" smtClean="0">
              <a:solidFill>
                <a:srgbClr val="FF0000"/>
              </a:solidFill>
            </a:endParaRPr>
          </a:p>
          <a:p>
            <a:pPr algn="ctr" eaLnBrk="1" hangingPunct="1">
              <a:lnSpc>
                <a:spcPct val="80000"/>
              </a:lnSpc>
              <a:spcBef>
                <a:spcPts val="0"/>
              </a:spcBef>
              <a:buFontTx/>
              <a:buNone/>
            </a:pPr>
            <a:r>
              <a:rPr lang="en-US" sz="1800" i="1" dirty="0" err="1" smtClean="0">
                <a:solidFill>
                  <a:srgbClr val="FF0000"/>
                </a:solidFill>
              </a:rPr>
              <a:t>Linpack</a:t>
            </a:r>
            <a:r>
              <a:rPr lang="en-US" sz="1800" i="1" dirty="0" smtClean="0">
                <a:solidFill>
                  <a:srgbClr val="FF0000"/>
                </a:solidFill>
              </a:rPr>
              <a:t>: 93</a:t>
            </a:r>
            <a:r>
              <a:rPr lang="ru-RU" sz="1800" i="1" dirty="0" smtClean="0">
                <a:solidFill>
                  <a:srgbClr val="FF0000"/>
                </a:solidFill>
              </a:rPr>
              <a:t> </a:t>
            </a:r>
            <a:r>
              <a:rPr lang="en-US" sz="1800" i="1" dirty="0" err="1" smtClean="0">
                <a:solidFill>
                  <a:srgbClr val="FF0000"/>
                </a:solidFill>
              </a:rPr>
              <a:t>Pflop</a:t>
            </a:r>
            <a:r>
              <a:rPr lang="en-US" sz="1800" i="1" dirty="0" smtClean="0">
                <a:solidFill>
                  <a:srgbClr val="FF0000"/>
                </a:solidFill>
              </a:rPr>
              <a:t>/s (74%)</a:t>
            </a:r>
            <a:endParaRPr lang="ru-RU" sz="1800" i="1" dirty="0" smtClean="0">
              <a:solidFill>
                <a:srgbClr val="000066"/>
              </a:solidFill>
            </a:endParaRPr>
          </a:p>
        </p:txBody>
      </p:sp>
      <p:sp>
        <p:nvSpPr>
          <p:cNvPr id="126984" name="Rectangle 8"/>
          <p:cNvSpPr>
            <a:spLocks noChangeArrowheads="1"/>
          </p:cNvSpPr>
          <p:nvPr/>
        </p:nvSpPr>
        <p:spPr bwMode="auto">
          <a:xfrm>
            <a:off x="0" y="0"/>
            <a:ext cx="9144000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ru-RU" sz="2800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Суперкомпьютер</a:t>
            </a:r>
            <a:r>
              <a:rPr lang="en-US" sz="2800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Sunway </a:t>
            </a:r>
            <a:r>
              <a:rPr lang="en-US" sz="2800" i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TaihuLight</a:t>
            </a:r>
            <a:r>
              <a:rPr lang="en-US" sz="2800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System</a:t>
            </a:r>
            <a:r>
              <a:rPr lang="ru-RU" sz="2800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, Китай</a:t>
            </a:r>
            <a:endParaRPr lang="ru-RU" sz="2800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defRPr/>
            </a:pPr>
            <a:r>
              <a:rPr lang="ru-RU" sz="20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(</a:t>
            </a:r>
            <a:r>
              <a:rPr lang="en-US" sz="20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#1 Top500 </a:t>
            </a:r>
            <a:r>
              <a:rPr lang="ru-RU" sz="20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в </a:t>
            </a:r>
            <a:r>
              <a:rPr lang="ru-RU" sz="2000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201</a:t>
            </a:r>
            <a:r>
              <a:rPr lang="en-US" sz="2000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6</a:t>
            </a:r>
            <a:r>
              <a:rPr lang="ru-RU" sz="2000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г.)</a:t>
            </a:r>
            <a:endParaRPr lang="ru-RU" sz="2000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0661" name="AutoShape 5" descr="data:image/jpeg;base64,/9j/4AAQSkZJRgABAQAAAQABAAD/2wCEAAkGBhQSEBUUEhQVFRUUFRkZGRgVFxkYGBcaFBcVFhcVFhgYHCYeGBkkGRgXIC8gIykpLC4sFh4yNTAqNyYrLSkBCQoKDgwOGg8PGiwlHyQvLSwsLC0sLCwsLCwsLCksLCwpLCwsLCwpKSwsLCwsLC8sLCwsKSwsLCwsLCwpLCwsLP/AABEIAKIBOAMBIgACEQEDEQH/xAAcAAEAAwADAQEAAAAAAAAAAAAABQYHAwQIAgH/xABNEAACAQIDBAQKBgUJBwUAAAABAgMAEQQSIQUGMUEHE1FhFCIyUnGBkZKh0hdCY3JzsSMkYoKyMzQ1Q1NUg7PwFUSiwcLD0SUmk+Hi/8QAGgEBAAMBAQEAAAAAAAAAAAAAAAECAwQFBv/EADERAAICAQMCAwYGAgMAAAAAAAABAhEDBBIhMUETUZEiMmFxgaEUM7HB4fAFUiNC0f/aAAwDAQACEQMRAD8A3GlKUApSlAKVWds75rhcZHDKAIpUuJAfIYMykNyy6DXlfXumNj7ZixUXWQtmW5HYQRxBHLkfQRUWjNZItuKfJ3qVX8TvL1W0Vw0mizRK0Z7HzOpQ/eAFu8W51OYbELIiuhDKwBBHAg6g0smM1K0uxyUpSpLilKUApSlAKVVds9JOEgJUMZmHERWIB7C5IX2E1HfSPORmXZ2IK+d43Dt0iIqu5GD1GNOr/f8AQvdKoeB6XIGNpopItbXFnA9NrN8Kuez9pRzoHhdXU81N/Uew9x1qU0+hbHmhk91nZpSlSailKUApSlAKUpQClKUApSlAKUpQClKUApSlAKUpQClKUApSlAfMkgUEkgAcSeA7zX1VJ3+x2JwtpoyHw8g6uWJxcAsCAynioI07LgaG9V7cTpEMWWDFNePQJIeKdgc807+Xo4U3pOmcstVGOTZLgiukrAmLHvxyyASKL6AuAHt2EspJ9VfG4e9gwUzdZcwygBralSPJcDnxIPOx7rVY+lvF4d0hCurTKx0Ug2jZbnMRw1C29dZrWUuJcHk5m8Wdyi/iSu39vSYmUM7lhHdY2tZsoYlS37ViNe6tk3Gw5TZ2HDcTGG9TkuPgwrB0QsQBxJsPSdBXpDCwBEVBwVQo9Ci3/KrY+W2dOguU5Tf9/tHLX4TVY2/v9BhpxCTcgXkI1yC1wgA4yMbaaAA3NUqXfdsdjYkmYRYTP4yE2DKoLfpW+sCQARw158au5pHbk1UIOrt9DWoZldQykEHgRwPeDzHfX3UbsDbAxMXWopWMsQmbQsqnLnt9UEg2HYB22qSq50xdq0KybpE35aV2w0DWiUkSMD/KEcVB8wcO/XlxvO/W2jhsDI6mztZEPYz6XHeFzH1VkO6GzRPjoIyLqXuw7VQFyD6QtvXWU32R52syu1ij3NG3A3FSGNZ51DTMAyhhpEDqAB59uJ5cBzveKUrRKjux44447Ylb3s3KixqE2CTAeLIBx7nt5S/Ecu/JdnbTxGzsS2W6ujZXQ+S1uTDmOwjtuK36su6XtjBXixCjy/0b95UZkPptmH7orOa7o4tZhpeLDho0DYG20xcCzR8G0IPFWHFT3j4gg86kayPom2wUxTQE+LMpIH7cYv8AFM3uitcq8XaOnTZfFxqXc4Mbj44UzyuqKObkAejXn3VCbD33gxeJeGG5yJmDnQPY2bKDrYXXU8bnTTWO3/j8Jkw2BU2M0hkY8SiRqbt67n3bVnO7eMOC2ihfTJKY5PQSY29Q4+qqylTMM2plDIl2vk3mlKVod5WT0kYC5BmII+zk+WuTC9IGCkkSNJSWdgqjq5BcsbAXK2GtVPpkjF8MbD+tH+VUn0QxDwOU21M51t2Rx/8Ak1nue6jgWbI83hcen8l1xmLWKNpHNlRSzGxNgouTYanSq99JWA/tz/8AHJ8td3eveVMHAXPjSN4sac3b1a5Rz9nEioHc7cbKTisYoeeQl8pAtGWNySvDPr6uA7as27pG2TJPeoY6+PwLTsfbcWKjMkDZkDFblSuoAJ0YA8xXfr8AtX7VjoV1yKUpQkUpSgFKUoBSlKAUpSgFfjDTsr9pQGZb9bfxQwr4bEYci7L+nS/VOqsGDAW8VjYaE6a1m1elWUEWOoNVLbvRphZ7tGOoc84x4pPenD2WrKUGzy9To5ze5O/mYvSpXeHdmbByZJl0PkuuqvbsPI9oOv51FVj0PJlFxdMld04A+OwytwMyfA5re0Vt+8W2lwuGkma3ijxR5zHRV9Z+F6wDB4popEkTRkYMPSpBH5VM71b4y45lzgIieSikkXtqxJ4n8h673jKkdmn1CxY5Lv2ISednZncksxJJPEkm5Ptqa3T3Tkx0thdY1I6x+weava5+HE98FV63C3+jwkZgnU5MxZXQXILcQ44kd49FqrGr5MMChKa8R8Gr4XCrGiogsqKFUDkALAVy1Wdj9IGHxMvVxiTNyumrdpAW+VRzLWGtWaulNPofRQnGSuLM86Y5D1EC8jIx9YSw/M1VujEj/aUf3JLe4f8Alerx0r7PMmBDgawyKx+610PxZT6qzPdPaQgxsEhNlEgDHsV7ox9QYn1VjLiR5Go9nUqT+B6ApSlbntCqf0qxg7OJ82WMj1kr+RNXCqJ0u40LhI4+ckoPqRST8SvtqsujOfUusUr8igbjuRtHDW/tLe1WB+BreqxXox2cZdoI1vFhVnPpIKKPa1/3TWn757Z8GwUsgNmK5U+8+gI9Grfu1THwrOXQvZhcn0IndY+FY/FYs6oh8Hi7MqauR6TY/vGqN0nbL6rHswHizKHHp8lvit/3qte70e0sLhkijwcJVbm7SgMSxLEsL8dfhUL0gxY2WJJcTh441iNsySBj+ksLEX4XAqJe6Z5luwU0769H9S/7nbV8IwUMhN2y5W+8nisfWRf11NVmvQ/tXSbDk8CJF9dlf/o9taVWkXaO/T5PExpmadMo/mv+L/2q5+jra0eG2ZLLK1lWdvSTkisqjmT2VwdMv+6/4v8A2qjt09yo8bs6RrZZxKwR7m3iqhCsL2sSTra+tZ87nRwSclqpOC5r9kWHdDC+HzHaE5U2YrDGDcRBTxP7Wt/Xm5ra91hu6e8cmzsUVkDBC2SZOYym2YDzlN/SLjsrboJ1dVdCGVgCCNQQdQRV4O0dOjyRnD49zkpSlXO0UpSgFKUoBSlKAUpSgFKUoBVf21vV4HOoxCkQSaLKoJyMOKSL8QRyvpoTVgqA3w3ZOMgKJIyNyFyUaxuA6+n6w1HfwqHdcGeXdtuHUreC6XY85WeIgAkdZEcymxsGytYgHjxNXTZO3IMSuaCRXA420I+8p1X1isA2hs+SCRo5VKOp1B+BB5g8iK/MFjpIXDxOyOODKbH0d47jpWKyNdTyceuyQdTV/qb9vDsyKfDSJNbJlJufqFQSHB5Eca88irJtbf8AxeIg6mRlCnyii5WcdjG9rdwAvVcqJyT6GWrzxyyTihSlKzOIVO7J3HxeIUPHFZDwZyEB7xfUjvAtV03H6OFCpPihmYgMsRHirfUFx9Zu7gOdzwuO0N4IoZ4oGYB5SbAkDKqqxzNfgCVyjtJ7jWqh3Z6WHRWt2V0Rm4u7jYSErJFGsh8qRHLl+y91GUDsFxzqz1X13zhkxKYfD/pnJ8ZlP6NFXVmLfWPIAX1I1FWCtlXY9XFsUdsOiOLF4VZI2jcXV1KsO0MLEVgu8+7b4KcxvcqblH5Ovb6RwI7e4it/rqbT2TFiIzHMgdTyPI9oI1U94qso7jLU6dZl8UVXo73yXERLBK1p4xYX/rFXgw7WA4juv22utZttToiIbNhZ8tjcLJe4PdImo9l++uxhottxDL+hlA0DOVJ9t1J9d6hNrhozxZMmNbckW/iuS/SyhVLMQABckmwAHEkngKxLfLbrbQxoEILKv6OJQNWudWt+0fgBfnVqxe6O08bYYvERpHfyE1HuqAG9bGrPu1uXBghdAWkIsZH1bvC8lHcPXejuXBGWOTUezVR+PX0PjcjdYYLD2axlks0hHbyQdy6+kknnULvRN4XtTC4MapEetlHK4GYA/ugD/Fqz7eixbBRhHhQ65jKGPZly2HHjx7qp2ztxtoQYhsQmIgaV82YuHIbMQTfxe0DhbhUvyRbLFpLHCLri/kaNUdvDszwjCzRc3Qgfe4qfUwBrm2WswiXwgoZdcxjBCcTawOvk2ri22mIMY8FaJXzC5lDFctje2Xne3xq3Y6pcx5RiW6G1vBsbFIdFzZX+6/itf0Xv+7W+1k8vRJiWYs00N2JJ8viTc/Vq47ubN2hCUSeaGSFQQbBussFIUBiADY21Otqzha4ZwaNZMVxlF0VrplP81/xf+1Up0RH9Rf8AHb+CKupvDuVj8aUM82G/R5soQOPKte/i6nQeyu3urutjsEQiy4cwtIGcWfNayhspsLGwHHspzusRjP8AEPJtdfwdLpR3TzL4XEPGUWlA5qNBJ6RwPdbsqM6Nd8uqYYWZv0bn9Gx+oxPkH9lj7Ce/TS9sRStA6wGMSEADrQSliRmzAcfFvWYjofxP9tD/AMfy0kmnaIzYpwzLJiXzNbpVZ3d2ftCJkXETQyxKCDYN1hsLL4xAB1tqdas1aJnoQluVtUKUpUlxSlKAUpSgFKUoBSlKAV8u4AuSABzPCvqultbY8WJjMcyB1PbxB7VPEHvFCHdcGY9J+8GGxDIkNnkjJzSr5OU/1YP19bG/Acr3NUSr/tnokmWT9WdXjP8AaHKy9xIFm9It6K60fRHizxeAfvufySueUZN9Dwc2HNkm24lJpV7HQ/if7aH/AI/lqM2x0cYzDqWyrKo1JiJYgdpUgN7AartZk9NlircWVepfdDZwnx0EbaqXuw7QgLkesLb11EVyYfEMjBkZlZeDKSCPQRqKhGMGlJNm2b377x4JCos85Hip2X4NJbgO7ifiMW2hj3mkaSVizubkn/WgA0A5WrhdyxJYkkm5JNySeZJ4mpTd7dmbGPlhXQeU7aInpPM9w1qzk5M6c2aeolSXyRpHR/syDBxAyyRjEz2uhZc6g6rGFve/M9/oFXmqhgth4XZGHedvHkA1kIGZi2gRB9W5/wDsm1c+x9/sPJDE0sqLLJp1a3ZgxYqFsATfh7a2XHDPXxSjjioSpPyJDeLeiLBKhlDkOSBkUNwF9dRUH9LOD+29wfNV0rA99YQu0MSFAA6y9h+0qsfiTUTbRnq8uTCt0Wq+RpS9KmEPBZzbsj//AFSLpXwRNj1q95S4Hukn4V2ujVANmQ2HEyE9/wClcXrtbz7nw4yNrqqy28WQCzA8sxHlL2g+qxqfaqyy8eUFOLXS6r+SS2ZtiHELmgkWQc8p1Hcw4qfTXcrztgNoTYSfPGSkiEgjkbGzIw5rccK3vYm1BicPHMugkUG3YeDL6iCPVSMrGm1PjWmqaO9SobaW+OEw8pimmVHABIIb6wuNQtuFdf6QcB/eF9j/AC1a0dDywXDkvUsNKjNlbyYfEh2gkDiO2YgMLXBI4gdh4dlR69ImAPDEL7r/AC0tB5YJXuXqWOlVxukPAD/eF91/lr9TpCwBNvCF9auPzWm5EeNj/wBl6osVK6eA2xDP/IyxyfcYEj0gG4ruVJomnyhSlKEilRG1d7MLhjaaZFYfVF2YelVBI9dRB6UcF50lu3q2tUbkZSzY4unJFupURsrezC4k2hmVmP1TdW9SsAT6qk4sQrZsrBsrZWsQcrCxKm3A2I076my8ZRlymclKhtpb4YTDyGKaYI4ANiG4HhqBaut9IOA/vC+x/lqLRV5YJ05L1LFSq4ekPAf3lPY/y0+kPAf3hfdk+Wm5EeNj/wBl6osdK/Fa+or9qTUUpSgFKUoBSlUDfXdbEENLHjXC8THNL1a+hWFl9TD11DdGeWbhG0rLFs7fbCTGwmVGBIKyHI1wbW8bQ+ompxWBFxqD2V5taFuw/n8edckWOkRSiyOqniquyg+lQbGslk8zzI/5GS96JM7+zQtj5Dh7ZdMxXyS/1ytu+1+0gmq/SlZN2ebOW6Tl5khu9s5Z8VFE7ZFkcAkceZsO8nQd5rdL4fA4f6sUMY/13sxPpJNeewalhLjMcQl5sRk4DVgvK5PAHvNXjKjq02oWJNKNt9Dvb575PjpLC6QofETmTwzv+1blyB9JP30eCBcX1uIlSNYVzLnIGZzoLX42Fz6bV39ndE2KexlaOIdhOdvYun/FVv2B0Y4fDsHkJnccM4AQHtCa3PpJqVGTds0x4M88iySXqW3Dzq6hkN1YXB7QeBFYVv1/SWJ/EH8CVvNYNv1/SWJ/EH8CVbJ0On/Iflr5/sap0c/0ZB6H/wA2SrI7gAkmwGpJ5d9Zzujv7hsNgYo5etzJmvaMkHM7MLNw4Go/eLpAfHfq2FXq0k0LSOqM4P1bk5UB9JJ4dxlSSRpHU44Yo826XBS9r4sS4iWReDyuw9DOWHwNbduPg2i2fh1YWOTNbs6xmcD2NVU3Y6KcriTFsrZTcRJqCf22Nrj9ke3lWkVEItcspo8E4Nzn3Oti8BG6sHRWuLG6g3HZrXn/AGHGGxUCsAQZogQdQQXUEH1V6IbhXnvd7+eYf8eL/MWmTqimvXtQ/vkegYsOq+SqrfsAH5VRuljAoMEjKigiZRcKAbFJLi45Xt7KvtUvpZ/mA/GT8nq8uh2alLwpfIrnRBhVaedmUEqiZSQDbMzXt2cBWl43Y8My5ZYo3H7Sg+w8R6qzrob/AJTE/cj/ADkrUaiHumWiinhV/H9TKd9dwPBQcThCwVDdluc0f7aNxyjnzHG9uEluB0gNK4w+JN3OkcnAsR9R/wBrsPPgdeOgzRBlKsLqwIIPAgixB9Veedo4ZsNiZEUkNDKwU87o3it8AapL2XaOfOvw01OHR9UeiazLpC3+YO2GwzZcukkgOt+aIeVuZ4300sb3fF7Zy4BsSOPg/Wgd5TMB7SKxTdjBdfjoEfxg8oLX+sBd2v6QD7atN9ka6zM/ZhD/ALGh7h7gIkaz4lA8r+MquLhAdQSDxc8deHpvV8MYtawt2cvZX1SrpUdeLFHHHbEoO/HR+jRtPhUySp4xRNA4GpKgeS44i3H02NffRFMWwk1zc9eTc6k5kjNyeetXuojd/dtMIZurYlZpTJlsAEv9Ve6q7ebRl4CjlU4/U+t48Cj4WfMik9U+pAJ0Q2N+41je4i32jhgfPPH7jmtt2uP1eX8J/wCE1ie4H9I4b7x/y3qs+qOXVr/mx/P90bi2AjPGND6VH/iqRvt0cpIhlwiBJF1Ma6LIOeUcFf0aH41bdt7bjw0DyOyjKpIFxdmt4qgcyTpXV3L2lJiMDFLKQztmuQAOEjqNBpwAq7p8HZkjjyPw31qz53I2h12AhY+Uq5GvxzRHIb9+gPrqdr8Ar9qUbQW2KTFKUqSwpSlAK/LV+0oBXXxeAjlXLIiODydQw+NdilCGrKLtrongku2HZoW7PLT2E5h6j6qzLbew5cJKYpls3EEaqw5Mp5ivQ9V/fbdoYzCsoH6VAWjPPNbyfQ3D2HlWcoLscGo0cZRcoKmUjcXo7E6LiMTfq21SMaZx5zkahTyA48eHHUcLg0iQJGioo4KoAA9Qro7r41ZcHAyaDq1FvNKDKy+ogj1VKVaKSXB0afFDHBbfUUpSrHQKwbfr+ksT+IP4EreawTfc/wDqOJ/E/wClayydDzf8j+WvmaruJCsmy4FdQysjAhhcEZ3FiDWZ79bq+BYjxQepkuYzxt50ZPaLj1Ed9ad0dH/0yD0P8JHrt727vjGYV4tM/lRk8nXh6jqD3E1LjcS+TB4uCNdUlXoVzox3s66PwaVryRjxCTq6Dl3lfyt2Gr5XnLCYqTDzK63SSJufIqbFSPaCPTW87t7fTGYdZU0J0ZeaMOKn8weYIpCV8EaLPvjsl1RJtwrz3u7/ADzD/jxf5i16Dfga89bvn9bw/wCPF/mLUZOqKa/3of3yPQ9UvpZP6gPxk/J6ulUnpbP6ivfOn8Ehq8ujOvU/lS+RB9DZ/S4n7kf5vWpVlnQ2f02I+4n8T1qdRD3TPRfkr6/qK8+b04kPjcQw1Bme3eAxF/hWw77b0Lg8OxBHWuCI1534ZyPNXj6bDnWX7i7sNjMSCwPVRkNITwNtQneW591+6qz5dHPrX4ko4o9TTcfgT/sZoreMuDtbvWIae0VlW5GIybRwxPDrMvvhkHxYVvLLcWOoNYLvNsN8BiyouAGzxN2qDdfWpsD3jvFJqqY1sHBwmuxvdfjHSo3dzbqYvDpKhFyLMvNHHlKf+XaCDUnWp6cZKStFG2l0jy4fL1+BljzcLyLY24i4WvrZHSLJiTaHBSOAVDESLZcx4m6+k27q6fTH/I4f8Vv4K+ehv+SxH30/hNZW91HneJk8fwt3HyXl8i9bX/m8v4T/AMJrCtz8Ck2NgjlGZHYhhci/iMeIN+IFbrtf+by/hP8AwmsP3FNto4b8T81ak+qK63nLjv8AvKNI2r0XYRom6lDHJlOUh2IvbQEMSLXrv9HkTLs6FXVkZS9wwKn+UcjQ9xqyV8u4AJJAAFyToABxJq+1J2d0cMIT3xVcUfVKrm7e9fhmInEajqIgoV9czsS1zbhlsNOfDtsLHUp2aQmpq4ilKVJYUpSgFKUoBSlKAUpSgKrJN/s/FEtphcU978oZzxv2JJxvyYHhVqBrhxmDSWNo5FDI4sQeBH+udVIYbHbP0hXwzDDyUY2mjHmg/XA5aH0Cq9DC3j7cfp/Bc6VX92d8FxjyIIpYnjALCQAcSRbje+nMCo7EdKmDR2U9aSrFTZBa6mxtdgancifHxpKTfBMbxpjCE8CaIG5z9bfhYZbWB76z7G9F+OlkeSSSAu5LMczC5PcI9Ksv0t4L7X3B81PpbwX2vuD5qo9r6s5cr0+V+1P7nV2Hu/tXCxrFHJhjGGvZixIDG7AHIO8+ur/VK+lvBfa+4Pmp9LeC+19wfNUpxXc0x5cONUp/c6e+vRw+In67DFFL/wAorkqLjg4sDqRxHaL8zXS2JuNtLCMWgmgXN5QLMVa3C4Mfp1461M/S3gvtfcHzU+lvBfa+4Pmqvs3dmLjpnLepU/gztTJtYxhR4GCUIZj1lwxZtVAFrZcvEcb1TsN0V42N1dXgzIwYeM/FSCP6vXUVZ/pbwX2vuD5qfS3gvtfcHzUe19yZ/h51un0+JO7IbG2k8JGHvYdX1WexPjXz5uXk8O+qxvFu7tPGxrHKcIqq2ayGQXNiNSVPImu19LeC+19wfNT6W8F9r7g+apbi+5eU8Mo7XP7kJsTcLaOEl6yGTDhrWILMVYGxsRk7QKsUy7YcWBwUf7S9YT6gwI+FcH0t4L7X3B81PpbwX2vuD5qLau5SPgQVRnx8zo4foteWTrcbiWkY8Ql7nuztwHcFHdar1s7ZscEYjhQIi8APiSeJPedaqf0t4L7X3B81PpbwX2vuD5qlOKNMc9Pj5i0XWo7bmwIcXH1cy3HEEaMp7VPI/A86rf0t4L7X3B81PpbwX2vuD5qndE0eowyVOSIuLcDG4KUyYHEKwPFX8XMOxhYq3p07rVLLtPbFreCYe/bnFvTbrK+fpbwX2vuD5qfS3gvtfcHzVX2V0Zzp4I+7Ovr/AOkdtDcrH491bGTRRqt7LGC2W9r2GgvoNSxq27s7qxYGMrEWJcgszG5JAIGg0A1PD41B/S3gvtfcHzU+lvBfa+4Pmotq5Lwlp4S3brfm2SW34doSGRMP4MImTKGkL9Z4y2bhdeZtpVHwvRbjonV0kgDIwZTnfQqbjjHrVm+lvBfa+4Pmp9LeC+19wfNR7X3KZPw+R3Kf3O7GdrAWIwJPbeYfAVEbe2DtbFIUeTDLGeKxs6hu5iUJI7r2rtfS3gvtfcHzU+lvBfa+4PmpcfMtKWGSp5PuSm4+7ZwWF6t8pkZ2ZyuoubAAEgXsoHrvVhqlfS3gvtfcHzVYd3t4osZGZIc2VWynMLG4APo4EVZNdEb4smKlCDJSlKVY6BSlKAUpSgFKUoBSlKAUpSgPxjYE/lr8KgsLvLg5Z+pBtMb+LJE6NcC5HjqNba241PVQN5t1jipsTJCSuIhaJkINi1owct+RuAQe0dhqsr7GGaUopOKv4Ft2pi4MOmeVLIOJWJnC25tkU5R3nSuXAmKWNZEQZW1GaMqSO2zAG1VXA70jG7MxSyeLPHh5VkW1uEbDOByBPEcjcdl7FPtZMOkKEFpJAFjjW2Zyqgm2YhQAOJJAomRHIpe0ulHf8ETzF90U8ETzF90VFbJ3oWcTgRSrJhzleMhS19bBcrENfKefKo7dffF8SZC2HlydayqVVSsaoimznNmL3ubAHygBS0W8WHHxJzZ+Jw84JhMUgVspK5SARy0rteCJ5i+6Kgd1Np4QrP4NH1KROesLLkF7EsSCbgADna1uFfjb8xiMTmKbwYtl67KuXjlzZM3WZL6Xy0tELJHanJon/BE8xfdFPBE8xfdFRW2t7oMN1WfO3XEZCilgQSPGzcDob2FyeQNfOF3tRsSMNJFNDI6lk6wLZwLk2KsbGwOh7Km0W8SF1ZL+CJ5i+6Kjts7XwmFW87RpcEhbAs1vNUC5rr7T3xjiEpWOSZcOQJWjyWjJ5HOwLEc8oNudQnSVOs2y0lXyXeN1JGoDg+w2NQ3xwUyZUoyceqLouFQjyF90VCy7y4NZupKt1utk8HkLG19VATUWBNx2VPJwHoqi7QX/ANxQfgH+DEUfBOWTilXdpepdVwqEXyLr2qB8LV++CJ5i+6K5qgNpb4RxdaVjkmGHIErR5LRk8jnYFiOeUG3OpdI0lKMVbOxtja2FwoBnMaX4LlBZvuqBc+nhUj4InmL7oqldJGKWbZ0Eq+S8sTLca2dHPDtseFTSb5IMQkMsM0JlNo2lVQrnsBVjY3I0PaL2vUXyYrKt7TquK+pN+CJ5i+6KeCJ5i+6KjcXvIqzmCKOSeVVzOseUBAeGZnZRc30HGvnB73QSYd5xnCxXEilCZEK8QyLc+vhx10NptGu+F1ZKeCJ5i+6KeCJ5i+6Kgdmb7xztH1cM+Rw5MpS0ceTNcO17XsOV7Zh32PvzEDC3Vy9TO+SOayZGJNh4ubOBfmVHCotFfFx1dk94InmL7op4InmL7oqubyb2PBiYII4ZG6x7kgA5lUXZIgSLtqLk2t+Uhit50QRAxy9dPfJBZes0vct42VVA1uWqbRPiQtryJPwRPMX3RTwRPMX3RUbszeaOWWSEq8U0Qu0bgZraeMpQkONRwPMVHR9IMTlhDDiJSkgQhIjcX0zsD5IvcWaxuDppS0HkxruWPwRPMX3RXIiACwAA7tKhcNvWj4w4TqpVlUFjmyZcoFwwIckg3HAX11tY27eyNs+EZ7RSII3KEvksWQkMFyu17EWvw9hpaJU4t8EjSlKk0FKUoBSlKAUpSgFKUoBSlKAVWdhbTV8dirCQCQx5C0Uiq2SOz2LKBodNfVVmpUFJRbafkZ/v/uo6lsXhAQ5RlmRR5aupVmA5m3Ec7A8RrKb37QeHwXKnlPlaYRdY8KkKG6sZTZmF+R8k6GrZSo2mTwL2nF1ZRNymMWOxiMkw610dDIj3KgSHM7MNL3HHW5tbiB+9H2M6hJ4ZUkWQTyOQYnIy5V1zBSLeKeeulr3q9Uoo0I4dtU+l/cznYmCaZNpwgOjYiSRoy6OoZSWsbsoFjcDt1pJjC2yBgxFL4TlWLqura4KuLuWtly5RfNe2taNSo2lVp6VX2a+jM83owDRYXZ8Fnd4JImfIjsAqAhmuoOgPrrubcnvtfCSBXKRo2dhHIVUyK2UEhedx6L61d6VO0l4PJ+X2M429PJK+PgEUiWF40hiIE7EXaWV1XxtALAkA3t4xrh23iut2LBCkcxkURDL1Ulz1SgOR4vAHS/srTaVG0q9O3fPXg4cHiVkQMt7HtBU6acGAI1HZVCxuKvtyOcJKYkiKM/Uy2DBZhbyLnVhqO2tDpVmrNsmNzS56O/QruP3nzNFFhlkLySKpYxSBY0uC7EugF8oIA7TVb27iJJZMfAIpEAW8aQxEdexHjSyyKPG5aEgG9vGOlaNSoasrPFKfVmZ7ZZpdi4VY45WaN4lK9W9yY42zZRa5A4XGmlTG3gNoS4RYAxEcwlkkKMoRVschLAeOT9Uai2tqulKbSvgdm/L7FJ2f+pbRxbThhHicrxyBWZfFLXjJUGzeNoD5veK4NgYJ448fiZUeNcUzdWhVs9iZMpKAEgkuBw5Gr7Sm0lYK79Lr6lR6Pjl2asTI2eMPmjdGUnM8hA8YWNx6eNVPF4uSbD4eVo5QYcUpaJIWSGCNWNlRQtmPDXU8RpwOtUqNvFFZae4qN9FRR96sQfDNn4nJJ1Kl8x6tiVzhQMygZgediL6GvvbCMm0cNjsshg6oxsQjZo79ZZmS2YKc45aWN+VXWlTtLPDbbvun9UUnBYdp9rNjFVlgihyByrL1psb5QRdlFzrb6otTceW2LxuZXXrpy8ZaN1DLeQ3BZQOBHHtq7UptCw0077t+pSt9sLJFi8JisOoaTMYCDwPWBsl+4Evf1Va9mYAQwpGuoRbXPFjxZj3kkk95qMwUGIlxBfEokccLP1QVsxctdRI3ZZMwA+0OgsKnaJdyccPacvP+/cUpSrG4pSlAKUpQClKUApSlAKUpQClKUApSlAKUpQClKUApSlAKUpQClKUApSlAKUpQClKUApSlAKUpQClKUApSlAKUpQH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0663" name="AutoShape 7" descr="data:image/jpeg;base64,/9j/4AAQSkZJRgABAQAAAQABAAD/2wCEAAkGBhQSEBUUEhQVFRUUFRkZGRgVFxkYGBcaFBcVFhcVFhgYHCYeGBkkGRgXIC8gIykpLC4sFh4yNTAqNyYrLSkBCQoKDgwOGg8PGiwlHyQvLSwsLC0sLCwsLCwsLCksLCwpLCwsLCwpKSwsLCwsLC8sLCwsKSwsLCwsLCwpLCwsLP/AABEIAKIBOAMBIgACEQEDEQH/xAAcAAEAAwADAQEAAAAAAAAAAAAABQYHAwQIAgH/xABNEAACAQIDBAQKBgUJBwUAAAABAgMAEQQSIQUGMUEHE1FhFCIyUnGBkZKh0hdCY3JzsSMkYoKyMzQ1Q1NUg7PwFUSiwcLD0SUmk+Hi/8QAGgEBAAMBAQEAAAAAAAAAAAAAAAECAwQFBv/EADERAAICAQMCAwYGAgMAAAAAAAABAhEDBBIhMUETUZEiMmFxgaEUM7HB4fAFUiNC0f/aAAwDAQACEQMRAD8A3GlKUApSlAKVWds75rhcZHDKAIpUuJAfIYMykNyy6DXlfXumNj7ZixUXWQtmW5HYQRxBHLkfQRUWjNZItuKfJ3qVX8TvL1W0Vw0mizRK0Z7HzOpQ/eAFu8W51OYbELIiuhDKwBBHAg6g0smM1K0uxyUpSpLilKUApSlAKVVds9JOEgJUMZmHERWIB7C5IX2E1HfSPORmXZ2IK+d43Dt0iIqu5GD1GNOr/f8AQvdKoeB6XIGNpopItbXFnA9NrN8Kuez9pRzoHhdXU81N/Uew9x1qU0+hbHmhk91nZpSlSailKUApSlAKUpQClKUApSlAKUpQClKUApSlAKUpQClKUApSlAfMkgUEkgAcSeA7zX1VJ3+x2JwtpoyHw8g6uWJxcAsCAynioI07LgaG9V7cTpEMWWDFNePQJIeKdgc807+Xo4U3pOmcstVGOTZLgiukrAmLHvxyyASKL6AuAHt2EspJ9VfG4e9gwUzdZcwygBralSPJcDnxIPOx7rVY+lvF4d0hCurTKx0Ug2jZbnMRw1C29dZrWUuJcHk5m8Wdyi/iSu39vSYmUM7lhHdY2tZsoYlS37ViNe6tk3Gw5TZ2HDcTGG9TkuPgwrB0QsQBxJsPSdBXpDCwBEVBwVQo9Ci3/KrY+W2dOguU5Tf9/tHLX4TVY2/v9BhpxCTcgXkI1yC1wgA4yMbaaAA3NUqXfdsdjYkmYRYTP4yE2DKoLfpW+sCQARw158au5pHbk1UIOrt9DWoZldQykEHgRwPeDzHfX3UbsDbAxMXWopWMsQmbQsqnLnt9UEg2HYB22qSq50xdq0KybpE35aV2w0DWiUkSMD/KEcVB8wcO/XlxvO/W2jhsDI6mztZEPYz6XHeFzH1VkO6GzRPjoIyLqXuw7VQFyD6QtvXWU32R52syu1ij3NG3A3FSGNZ51DTMAyhhpEDqAB59uJ5cBzveKUrRKjux44447Ylb3s3KixqE2CTAeLIBx7nt5S/Ecu/JdnbTxGzsS2W6ujZXQ+S1uTDmOwjtuK36su6XtjBXixCjy/0b95UZkPptmH7orOa7o4tZhpeLDho0DYG20xcCzR8G0IPFWHFT3j4gg86kayPom2wUxTQE+LMpIH7cYv8AFM3uitcq8XaOnTZfFxqXc4Mbj44UzyuqKObkAejXn3VCbD33gxeJeGG5yJmDnQPY2bKDrYXXU8bnTTWO3/j8Jkw2BU2M0hkY8SiRqbt67n3bVnO7eMOC2ihfTJKY5PQSY29Q4+qqylTMM2plDIl2vk3mlKVod5WT0kYC5BmII+zk+WuTC9IGCkkSNJSWdgqjq5BcsbAXK2GtVPpkjF8MbD+tH+VUn0QxDwOU21M51t2Rx/8Ak1nue6jgWbI83hcen8l1xmLWKNpHNlRSzGxNgouTYanSq99JWA/tz/8AHJ8td3eveVMHAXPjSN4sac3b1a5Rz9nEioHc7cbKTisYoeeQl8pAtGWNySvDPr6uA7as27pG2TJPeoY6+PwLTsfbcWKjMkDZkDFblSuoAJ0YA8xXfr8AtX7VjoV1yKUpQkUpSgFKUoBSlKAUpSgFfjDTsr9pQGZb9bfxQwr4bEYci7L+nS/VOqsGDAW8VjYaE6a1m1elWUEWOoNVLbvRphZ7tGOoc84x4pPenD2WrKUGzy9To5ze5O/mYvSpXeHdmbByZJl0PkuuqvbsPI9oOv51FVj0PJlFxdMld04A+OwytwMyfA5re0Vt+8W2lwuGkma3ijxR5zHRV9Z+F6wDB4popEkTRkYMPSpBH5VM71b4y45lzgIieSikkXtqxJ4n8h673jKkdmn1CxY5Lv2ISednZncksxJJPEkm5Ptqa3T3Tkx0thdY1I6x+weava5+HE98FV63C3+jwkZgnU5MxZXQXILcQ44kd49FqrGr5MMChKa8R8Gr4XCrGiogsqKFUDkALAVy1Wdj9IGHxMvVxiTNyumrdpAW+VRzLWGtWaulNPofRQnGSuLM86Y5D1EC8jIx9YSw/M1VujEj/aUf3JLe4f8Alerx0r7PMmBDgawyKx+610PxZT6qzPdPaQgxsEhNlEgDHsV7ox9QYn1VjLiR5Go9nUqT+B6ApSlbntCqf0qxg7OJ82WMj1kr+RNXCqJ0u40LhI4+ckoPqRST8SvtqsujOfUusUr8igbjuRtHDW/tLe1WB+BreqxXox2cZdoI1vFhVnPpIKKPa1/3TWn757Z8GwUsgNmK5U+8+gI9Grfu1THwrOXQvZhcn0IndY+FY/FYs6oh8Hi7MqauR6TY/vGqN0nbL6rHswHizKHHp8lvit/3qte70e0sLhkijwcJVbm7SgMSxLEsL8dfhUL0gxY2WJJcTh441iNsySBj+ksLEX4XAqJe6Z5luwU0769H9S/7nbV8IwUMhN2y5W+8nisfWRf11NVmvQ/tXSbDk8CJF9dlf/o9taVWkXaO/T5PExpmadMo/mv+L/2q5+jra0eG2ZLLK1lWdvSTkisqjmT2VwdMv+6/4v8A2qjt09yo8bs6RrZZxKwR7m3iqhCsL2sSTra+tZ87nRwSclqpOC5r9kWHdDC+HzHaE5U2YrDGDcRBTxP7Wt/Xm5ra91hu6e8cmzsUVkDBC2SZOYym2YDzlN/SLjsrboJ1dVdCGVgCCNQQdQRV4O0dOjyRnD49zkpSlXO0UpSgFKUoBSlKAUpSgFKUoBVf21vV4HOoxCkQSaLKoJyMOKSL8QRyvpoTVgqA3w3ZOMgKJIyNyFyUaxuA6+n6w1HfwqHdcGeXdtuHUreC6XY85WeIgAkdZEcymxsGytYgHjxNXTZO3IMSuaCRXA420I+8p1X1isA2hs+SCRo5VKOp1B+BB5g8iK/MFjpIXDxOyOODKbH0d47jpWKyNdTyceuyQdTV/qb9vDsyKfDSJNbJlJufqFQSHB5Eca88irJtbf8AxeIg6mRlCnyii5WcdjG9rdwAvVcqJyT6GWrzxyyTihSlKzOIVO7J3HxeIUPHFZDwZyEB7xfUjvAtV03H6OFCpPihmYgMsRHirfUFx9Zu7gOdzwuO0N4IoZ4oGYB5SbAkDKqqxzNfgCVyjtJ7jWqh3Z6WHRWt2V0Rm4u7jYSErJFGsh8qRHLl+y91GUDsFxzqz1X13zhkxKYfD/pnJ8ZlP6NFXVmLfWPIAX1I1FWCtlXY9XFsUdsOiOLF4VZI2jcXV1KsO0MLEVgu8+7b4KcxvcqblH5Ovb6RwI7e4it/rqbT2TFiIzHMgdTyPI9oI1U94qso7jLU6dZl8UVXo73yXERLBK1p4xYX/rFXgw7WA4juv22utZttToiIbNhZ8tjcLJe4PdImo9l++uxhottxDL+hlA0DOVJ9t1J9d6hNrhozxZMmNbckW/iuS/SyhVLMQABckmwAHEkngKxLfLbrbQxoEILKv6OJQNWudWt+0fgBfnVqxe6O08bYYvERpHfyE1HuqAG9bGrPu1uXBghdAWkIsZH1bvC8lHcPXejuXBGWOTUezVR+PX0PjcjdYYLD2axlks0hHbyQdy6+kknnULvRN4XtTC4MapEetlHK4GYA/ugD/Fqz7eixbBRhHhQ65jKGPZly2HHjx7qp2ztxtoQYhsQmIgaV82YuHIbMQTfxe0DhbhUvyRbLFpLHCLri/kaNUdvDszwjCzRc3Qgfe4qfUwBrm2WswiXwgoZdcxjBCcTawOvk2ri22mIMY8FaJXzC5lDFctje2Xne3xq3Y6pcx5RiW6G1vBsbFIdFzZX+6/itf0Xv+7W+1k8vRJiWYs00N2JJ8viTc/Vq47ubN2hCUSeaGSFQQbBussFIUBiADY21Otqzha4ZwaNZMVxlF0VrplP81/xf+1Up0RH9Rf8AHb+CKupvDuVj8aUM82G/R5soQOPKte/i6nQeyu3urutjsEQiy4cwtIGcWfNayhspsLGwHHspzusRjP8AEPJtdfwdLpR3TzL4XEPGUWlA5qNBJ6RwPdbsqM6Nd8uqYYWZv0bn9Gx+oxPkH9lj7Ce/TS9sRStA6wGMSEADrQSliRmzAcfFvWYjofxP9tD/AMfy0kmnaIzYpwzLJiXzNbpVZ3d2ftCJkXETQyxKCDYN1hsLL4xAB1tqdas1aJnoQluVtUKUpUlxSlKAUpSgFKUoBSlKAV8u4AuSABzPCvqultbY8WJjMcyB1PbxB7VPEHvFCHdcGY9J+8GGxDIkNnkjJzSr5OU/1YP19bG/Acr3NUSr/tnokmWT9WdXjP8AaHKy9xIFm9It6K60fRHizxeAfvufySueUZN9Dwc2HNkm24lJpV7HQ/if7aH/AI/lqM2x0cYzDqWyrKo1JiJYgdpUgN7AartZk9NlircWVepfdDZwnx0EbaqXuw7QgLkesLb11EVyYfEMjBkZlZeDKSCPQRqKhGMGlJNm2b377x4JCos85Hip2X4NJbgO7ifiMW2hj3mkaSVizubkn/WgA0A5WrhdyxJYkkm5JNySeZJ4mpTd7dmbGPlhXQeU7aInpPM9w1qzk5M6c2aeolSXyRpHR/syDBxAyyRjEz2uhZc6g6rGFve/M9/oFXmqhgth4XZGHedvHkA1kIGZi2gRB9W5/wDsm1c+x9/sPJDE0sqLLJp1a3ZgxYqFsATfh7a2XHDPXxSjjioSpPyJDeLeiLBKhlDkOSBkUNwF9dRUH9LOD+29wfNV0rA99YQu0MSFAA6y9h+0qsfiTUTbRnq8uTCt0Wq+RpS9KmEPBZzbsj//AFSLpXwRNj1q95S4Hukn4V2ujVANmQ2HEyE9/wClcXrtbz7nw4yNrqqy28WQCzA8sxHlL2g+qxqfaqyy8eUFOLXS6r+SS2ZtiHELmgkWQc8p1Hcw4qfTXcrztgNoTYSfPGSkiEgjkbGzIw5rccK3vYm1BicPHMugkUG3YeDL6iCPVSMrGm1PjWmqaO9SobaW+OEw8pimmVHABIIb6wuNQtuFdf6QcB/eF9j/AC1a0dDywXDkvUsNKjNlbyYfEh2gkDiO2YgMLXBI4gdh4dlR69ImAPDEL7r/AC0tB5YJXuXqWOlVxukPAD/eF91/lr9TpCwBNvCF9auPzWm5EeNj/wBl6osVK6eA2xDP/IyxyfcYEj0gG4ruVJomnyhSlKEilRG1d7MLhjaaZFYfVF2YelVBI9dRB6UcF50lu3q2tUbkZSzY4unJFupURsrezC4k2hmVmP1TdW9SsAT6qk4sQrZsrBsrZWsQcrCxKm3A2I076my8ZRlymclKhtpb4YTDyGKaYI4ANiG4HhqBaut9IOA/vC+x/lqLRV5YJ05L1LFSq4ekPAf3lPY/y0+kPAf3hfdk+Wm5EeNj/wBl6osdK/Fa+or9qTUUpSgFKUoBSlUDfXdbEENLHjXC8THNL1a+hWFl9TD11DdGeWbhG0rLFs7fbCTGwmVGBIKyHI1wbW8bQ+ompxWBFxqD2V5taFuw/n8edckWOkRSiyOqniquyg+lQbGslk8zzI/5GS96JM7+zQtj5Dh7ZdMxXyS/1ytu+1+0gmq/SlZN2ebOW6Tl5khu9s5Z8VFE7ZFkcAkceZsO8nQd5rdL4fA4f6sUMY/13sxPpJNeewalhLjMcQl5sRk4DVgvK5PAHvNXjKjq02oWJNKNt9Dvb575PjpLC6QofETmTwzv+1blyB9JP30eCBcX1uIlSNYVzLnIGZzoLX42Fz6bV39ndE2KexlaOIdhOdvYun/FVv2B0Y4fDsHkJnccM4AQHtCa3PpJqVGTds0x4M88iySXqW3Dzq6hkN1YXB7QeBFYVv1/SWJ/EH8CVvNYNv1/SWJ/EH8CVbJ0On/Iflr5/sap0c/0ZB6H/wA2SrI7gAkmwGpJ5d9Zzujv7hsNgYo5etzJmvaMkHM7MLNw4Go/eLpAfHfq2FXq0k0LSOqM4P1bk5UB9JJ4dxlSSRpHU44Yo826XBS9r4sS4iWReDyuw9DOWHwNbduPg2i2fh1YWOTNbs6xmcD2NVU3Y6KcriTFsrZTcRJqCf22Nrj9ke3lWkVEItcspo8E4Nzn3Oti8BG6sHRWuLG6g3HZrXn/AGHGGxUCsAQZogQdQQXUEH1V6IbhXnvd7+eYf8eL/MWmTqimvXtQ/vkegYsOq+SqrfsAH5VRuljAoMEjKigiZRcKAbFJLi45Xt7KvtUvpZ/mA/GT8nq8uh2alLwpfIrnRBhVaedmUEqiZSQDbMzXt2cBWl43Y8My5ZYo3H7Sg+w8R6qzrob/AJTE/cj/ADkrUaiHumWiinhV/H9TKd9dwPBQcThCwVDdluc0f7aNxyjnzHG9uEluB0gNK4w+JN3OkcnAsR9R/wBrsPPgdeOgzRBlKsLqwIIPAgixB9Veedo4ZsNiZEUkNDKwU87o3it8AapL2XaOfOvw01OHR9UeiazLpC3+YO2GwzZcukkgOt+aIeVuZ4300sb3fF7Zy4BsSOPg/Wgd5TMB7SKxTdjBdfjoEfxg8oLX+sBd2v6QD7atN9ka6zM/ZhD/ALGh7h7gIkaz4lA8r+MquLhAdQSDxc8deHpvV8MYtawt2cvZX1SrpUdeLFHHHbEoO/HR+jRtPhUySp4xRNA4GpKgeS44i3H02NffRFMWwk1zc9eTc6k5kjNyeetXuojd/dtMIZurYlZpTJlsAEv9Ve6q7ebRl4CjlU4/U+t48Cj4WfMik9U+pAJ0Q2N+41je4i32jhgfPPH7jmtt2uP1eX8J/wCE1ie4H9I4b7x/y3qs+qOXVr/mx/P90bi2AjPGND6VH/iqRvt0cpIhlwiBJF1Ma6LIOeUcFf0aH41bdt7bjw0DyOyjKpIFxdmt4qgcyTpXV3L2lJiMDFLKQztmuQAOEjqNBpwAq7p8HZkjjyPw31qz53I2h12AhY+Uq5GvxzRHIb9+gPrqdr8Ar9qUbQW2KTFKUqSwpSlAK/LV+0oBXXxeAjlXLIiODydQw+NdilCGrKLtrongku2HZoW7PLT2E5h6j6qzLbew5cJKYpls3EEaqw5Mp5ivQ9V/fbdoYzCsoH6VAWjPPNbyfQ3D2HlWcoLscGo0cZRcoKmUjcXo7E6LiMTfq21SMaZx5zkahTyA48eHHUcLg0iQJGioo4KoAA9Qro7r41ZcHAyaDq1FvNKDKy+ogj1VKVaKSXB0afFDHBbfUUpSrHQKwbfr+ksT+IP4EreawTfc/wDqOJ/E/wClayydDzf8j+WvmaruJCsmy4FdQysjAhhcEZ3FiDWZ79bq+BYjxQepkuYzxt50ZPaLj1Ed9ad0dH/0yD0P8JHrt727vjGYV4tM/lRk8nXh6jqD3E1LjcS+TB4uCNdUlXoVzox3s66PwaVryRjxCTq6Dl3lfyt2Gr5XnLCYqTDzK63SSJufIqbFSPaCPTW87t7fTGYdZU0J0ZeaMOKn8weYIpCV8EaLPvjsl1RJtwrz3u7/ADzD/jxf5i16Dfga89bvn9bw/wCPF/mLUZOqKa/3of3yPQ9UvpZP6gPxk/J6ulUnpbP6ivfOn8Ehq8ujOvU/lS+RB9DZ/S4n7kf5vWpVlnQ2f02I+4n8T1qdRD3TPRfkr6/qK8+b04kPjcQw1Bme3eAxF/hWw77b0Lg8OxBHWuCI1534ZyPNXj6bDnWX7i7sNjMSCwPVRkNITwNtQneW591+6qz5dHPrX4ko4o9TTcfgT/sZoreMuDtbvWIae0VlW5GIybRwxPDrMvvhkHxYVvLLcWOoNYLvNsN8BiyouAGzxN2qDdfWpsD3jvFJqqY1sHBwmuxvdfjHSo3dzbqYvDpKhFyLMvNHHlKf+XaCDUnWp6cZKStFG2l0jy4fL1+BljzcLyLY24i4WvrZHSLJiTaHBSOAVDESLZcx4m6+k27q6fTH/I4f8Vv4K+ehv+SxH30/hNZW91HneJk8fwt3HyXl8i9bX/m8v4T/AMJrCtz8Ck2NgjlGZHYhhci/iMeIN+IFbrtf+by/hP8AwmsP3FNto4b8T81ak+qK63nLjv8AvKNI2r0XYRom6lDHJlOUh2IvbQEMSLXrv9HkTLs6FXVkZS9wwKn+UcjQ9xqyV8u4AJJAAFyToABxJq+1J2d0cMIT3xVcUfVKrm7e9fhmInEajqIgoV9czsS1zbhlsNOfDtsLHUp2aQmpq4ilKVJYUpSgFKUoBSlKAUpSgKrJN/s/FEtphcU978oZzxv2JJxvyYHhVqBrhxmDSWNo5FDI4sQeBH+udVIYbHbP0hXwzDDyUY2mjHmg/XA5aH0Cq9DC3j7cfp/Bc6VX92d8FxjyIIpYnjALCQAcSRbje+nMCo7EdKmDR2U9aSrFTZBa6mxtdgancifHxpKTfBMbxpjCE8CaIG5z9bfhYZbWB76z7G9F+OlkeSSSAu5LMczC5PcI9Ksv0t4L7X3B81PpbwX2vuD5qo9r6s5cr0+V+1P7nV2Hu/tXCxrFHJhjGGvZixIDG7AHIO8+ur/VK+lvBfa+4Pmp9LeC+19wfNUpxXc0x5cONUp/c6e+vRw+In67DFFL/wAorkqLjg4sDqRxHaL8zXS2JuNtLCMWgmgXN5QLMVa3C4Mfp1461M/S3gvtfcHzU+lvBfa+4Pmqvs3dmLjpnLepU/gztTJtYxhR4GCUIZj1lwxZtVAFrZcvEcb1TsN0V42N1dXgzIwYeM/FSCP6vXUVZ/pbwX2vuD5qfS3gvtfcHzUe19yZ/h51un0+JO7IbG2k8JGHvYdX1WexPjXz5uXk8O+qxvFu7tPGxrHKcIqq2ayGQXNiNSVPImu19LeC+19wfNT6W8F9r7g+apbi+5eU8Mo7XP7kJsTcLaOEl6yGTDhrWILMVYGxsRk7QKsUy7YcWBwUf7S9YT6gwI+FcH0t4L7X3B81PpbwX2vuD5qLau5SPgQVRnx8zo4foteWTrcbiWkY8Ql7nuztwHcFHdar1s7ZscEYjhQIi8APiSeJPedaqf0t4L7X3B81PpbwX2vuD5qlOKNMc9Pj5i0XWo7bmwIcXH1cy3HEEaMp7VPI/A86rf0t4L7X3B81PpbwX2vuD5qndE0eowyVOSIuLcDG4KUyYHEKwPFX8XMOxhYq3p07rVLLtPbFreCYe/bnFvTbrK+fpbwX2vuD5qfS3gvtfcHzVX2V0Zzp4I+7Ovr/AOkdtDcrH491bGTRRqt7LGC2W9r2GgvoNSxq27s7qxYGMrEWJcgszG5JAIGg0A1PD41B/S3gvtfcHzU+lvBfa+4Pmotq5Lwlp4S3brfm2SW34doSGRMP4MImTKGkL9Z4y2bhdeZtpVHwvRbjonV0kgDIwZTnfQqbjjHrVm+lvBfa+4Pmp9LeC+19wfNR7X3KZPw+R3Kf3O7GdrAWIwJPbeYfAVEbe2DtbFIUeTDLGeKxs6hu5iUJI7r2rtfS3gvtfcHzU+lvBfa+4PmpcfMtKWGSp5PuSm4+7ZwWF6t8pkZ2ZyuoubAAEgXsoHrvVhqlfS3gvtfcHzVYd3t4osZGZIc2VWynMLG4APo4EVZNdEb4smKlCDJSlKVY6BSlKAUpSgFKUoBSlKAUpSgPxjYE/lr8KgsLvLg5Z+pBtMb+LJE6NcC5HjqNba241PVQN5t1jipsTJCSuIhaJkINi1owct+RuAQe0dhqsr7GGaUopOKv4Ft2pi4MOmeVLIOJWJnC25tkU5R3nSuXAmKWNZEQZW1GaMqSO2zAG1VXA70jG7MxSyeLPHh5VkW1uEbDOByBPEcjcdl7FPtZMOkKEFpJAFjjW2Zyqgm2YhQAOJJAomRHIpe0ulHf8ETzF90U8ETzF90VFbJ3oWcTgRSrJhzleMhS19bBcrENfKefKo7dffF8SZC2HlydayqVVSsaoimznNmL3ubAHygBS0W8WHHxJzZ+Jw84JhMUgVspK5SARy0rteCJ5i+6Kgd1Np4QrP4NH1KROesLLkF7EsSCbgADna1uFfjb8xiMTmKbwYtl67KuXjlzZM3WZL6Xy0tELJHanJon/BE8xfdFPBE8xfdFRW2t7oMN1WfO3XEZCilgQSPGzcDob2FyeQNfOF3tRsSMNJFNDI6lk6wLZwLk2KsbGwOh7Km0W8SF1ZL+CJ5i+6Kjts7XwmFW87RpcEhbAs1vNUC5rr7T3xjiEpWOSZcOQJWjyWjJ5HOwLEc8oNudQnSVOs2y0lXyXeN1JGoDg+w2NQ3xwUyZUoyceqLouFQjyF90VCy7y4NZupKt1utk8HkLG19VATUWBNx2VPJwHoqi7QX/ANxQfgH+DEUfBOWTilXdpepdVwqEXyLr2qB8LV++CJ5i+6K5qgNpb4RxdaVjkmGHIErR5LRk8jnYFiOeUG3OpdI0lKMVbOxtja2FwoBnMaX4LlBZvuqBc+nhUj4InmL7oqldJGKWbZ0Eq+S8sTLca2dHPDtseFTSb5IMQkMsM0JlNo2lVQrnsBVjY3I0PaL2vUXyYrKt7TquK+pN+CJ5i+6KeCJ5i+6KjcXvIqzmCKOSeVVzOseUBAeGZnZRc30HGvnB73QSYd5xnCxXEilCZEK8QyLc+vhx10NptGu+F1ZKeCJ5i+6KeCJ5i+6Kgdmb7xztH1cM+Rw5MpS0ceTNcO17XsOV7Zh32PvzEDC3Vy9TO+SOayZGJNh4ubOBfmVHCotFfFx1dk94InmL7op4InmL7oqubyb2PBiYII4ZG6x7kgA5lUXZIgSLtqLk2t+Uhit50QRAxy9dPfJBZes0vct42VVA1uWqbRPiQtryJPwRPMX3RTwRPMX3RUbszeaOWWSEq8U0Qu0bgZraeMpQkONRwPMVHR9IMTlhDDiJSkgQhIjcX0zsD5IvcWaxuDppS0HkxruWPwRPMX3RXIiACwAA7tKhcNvWj4w4TqpVlUFjmyZcoFwwIckg3HAX11tY27eyNs+EZ7RSII3KEvksWQkMFyu17EWvw9hpaJU4t8EjSlKk0FKUoBSlKAUpSgFKUoBSlKAVWdhbTV8dirCQCQx5C0Uiq2SOz2LKBodNfVVmpUFJRbafkZ/v/uo6lsXhAQ5RlmRR5aupVmA5m3Ec7A8RrKb37QeHwXKnlPlaYRdY8KkKG6sZTZmF+R8k6GrZSo2mTwL2nF1ZRNymMWOxiMkw610dDIj3KgSHM7MNL3HHW5tbiB+9H2M6hJ4ZUkWQTyOQYnIy5V1zBSLeKeeulr3q9Uoo0I4dtU+l/cznYmCaZNpwgOjYiSRoy6OoZSWsbsoFjcDt1pJjC2yBgxFL4TlWLqura4KuLuWtly5RfNe2taNSo2lVp6VX2a+jM83owDRYXZ8Fnd4JImfIjsAqAhmuoOgPrrubcnvtfCSBXKRo2dhHIVUyK2UEhedx6L61d6VO0l4PJ+X2M429PJK+PgEUiWF40hiIE7EXaWV1XxtALAkA3t4xrh23iut2LBCkcxkURDL1Ulz1SgOR4vAHS/srTaVG0q9O3fPXg4cHiVkQMt7HtBU6acGAI1HZVCxuKvtyOcJKYkiKM/Uy2DBZhbyLnVhqO2tDpVmrNsmNzS56O/QruP3nzNFFhlkLySKpYxSBY0uC7EugF8oIA7TVb27iJJZMfAIpEAW8aQxEdexHjSyyKPG5aEgG9vGOlaNSoasrPFKfVmZ7ZZpdi4VY45WaN4lK9W9yY42zZRa5A4XGmlTG3gNoS4RYAxEcwlkkKMoRVschLAeOT9Uai2tqulKbSvgdm/L7FJ2f+pbRxbThhHicrxyBWZfFLXjJUGzeNoD5veK4NgYJ448fiZUeNcUzdWhVs9iZMpKAEgkuBw5Gr7Sm0lYK79Lr6lR6Pjl2asTI2eMPmjdGUnM8hA8YWNx6eNVPF4uSbD4eVo5QYcUpaJIWSGCNWNlRQtmPDXU8RpwOtUqNvFFZae4qN9FRR96sQfDNn4nJJ1Kl8x6tiVzhQMygZgediL6GvvbCMm0cNjsshg6oxsQjZo79ZZmS2YKc45aWN+VXWlTtLPDbbvun9UUnBYdp9rNjFVlgihyByrL1psb5QRdlFzrb6otTceW2LxuZXXrpy8ZaN1DLeQ3BZQOBHHtq7UptCw0077t+pSt9sLJFi8JisOoaTMYCDwPWBsl+4Evf1Va9mYAQwpGuoRbXPFjxZj3kkk95qMwUGIlxBfEokccLP1QVsxctdRI3ZZMwA+0OgsKnaJdyccPacvP+/cUpSrG4pSlAKUpQClKUApSlAKUpQClKUApSlAKUpQClKUApSlAKUpQClKUApSlAKUpQClKUApSlAKUpQClKUApSlAKUpQH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691755"/>
            <a:ext cx="4349398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3" y="1691755"/>
            <a:ext cx="3960439" cy="1953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 l="34547" t="5473" r="33755" b="5139"/>
          <a:stretch>
            <a:fillRect/>
          </a:stretch>
        </p:blipFill>
        <p:spPr bwMode="auto">
          <a:xfrm>
            <a:off x="395536" y="3861048"/>
            <a:ext cx="2808312" cy="2752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Рисунок 5" descr="lomonosov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423988"/>
            <a:ext cx="9144000" cy="457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 dirty="0">
              <a:solidFill>
                <a:srgbClr val="FFFFFF"/>
              </a:solidFill>
            </a:endParaRPr>
          </a:p>
        </p:txBody>
      </p:sp>
      <p:pic>
        <p:nvPicPr>
          <p:cNvPr id="11" name="Рисунок 10" descr="4ilx4jl-3d-lpf1.png"/>
          <p:cNvPicPr>
            <a:picLocks noChangeAspect="1"/>
          </p:cNvPicPr>
          <p:nvPr/>
        </p:nvPicPr>
        <p:blipFill>
          <a:blip r:embed="rId3" cstate="screen"/>
          <a:srcRect r="26775"/>
          <a:stretch>
            <a:fillRect/>
          </a:stretch>
        </p:blipFill>
        <p:spPr>
          <a:xfrm>
            <a:off x="179512" y="1700808"/>
            <a:ext cx="2849246" cy="2038755"/>
          </a:xfrm>
          <a:prstGeom prst="rect">
            <a:avLst/>
          </a:prstGeom>
        </p:spPr>
      </p:pic>
      <p:pic>
        <p:nvPicPr>
          <p:cNvPr id="12" name="Рисунок 11" descr="4ilx4jl-3d-lpf2.png"/>
          <p:cNvPicPr>
            <a:picLocks noChangeAspect="1"/>
          </p:cNvPicPr>
          <p:nvPr/>
        </p:nvPicPr>
        <p:blipFill>
          <a:blip r:embed="rId4" cstate="screen"/>
          <a:srcRect r="25998"/>
          <a:stretch>
            <a:fillRect/>
          </a:stretch>
        </p:blipFill>
        <p:spPr>
          <a:xfrm>
            <a:off x="3116982" y="1710333"/>
            <a:ext cx="2879455" cy="2038755"/>
          </a:xfrm>
          <a:prstGeom prst="rect">
            <a:avLst/>
          </a:prstGeom>
        </p:spPr>
      </p:pic>
      <p:pic>
        <p:nvPicPr>
          <p:cNvPr id="13" name="Рисунок 12" descr="4ilx4jl-3d-lpf3.png"/>
          <p:cNvPicPr>
            <a:picLocks noChangeAspect="1"/>
          </p:cNvPicPr>
          <p:nvPr/>
        </p:nvPicPr>
        <p:blipFill>
          <a:blip r:embed="rId5" cstate="screen"/>
          <a:srcRect r="25998"/>
          <a:stretch>
            <a:fillRect/>
          </a:stretch>
        </p:blipFill>
        <p:spPr>
          <a:xfrm>
            <a:off x="6074643" y="1710333"/>
            <a:ext cx="2879455" cy="2038755"/>
          </a:xfrm>
          <a:prstGeom prst="rect">
            <a:avLst/>
          </a:prstGeom>
        </p:spPr>
      </p:pic>
      <p:pic>
        <p:nvPicPr>
          <p:cNvPr id="15" name="Рисунок 14" descr="4ilx4jl-3d-lpf4.png"/>
          <p:cNvPicPr>
            <a:picLocks noChangeAspect="1"/>
          </p:cNvPicPr>
          <p:nvPr/>
        </p:nvPicPr>
        <p:blipFill>
          <a:blip r:embed="rId6" cstate="screen"/>
          <a:srcRect r="25998"/>
          <a:stretch>
            <a:fillRect/>
          </a:stretch>
        </p:blipFill>
        <p:spPr>
          <a:xfrm>
            <a:off x="1619672" y="3982533"/>
            <a:ext cx="2879455" cy="2038755"/>
          </a:xfrm>
          <a:prstGeom prst="rect">
            <a:avLst/>
          </a:prstGeom>
        </p:spPr>
      </p:pic>
      <p:pic>
        <p:nvPicPr>
          <p:cNvPr id="16" name="Рисунок 15" descr="4ilx4jl-3d-lpf5.png"/>
          <p:cNvPicPr>
            <a:picLocks noChangeAspect="1"/>
          </p:cNvPicPr>
          <p:nvPr/>
        </p:nvPicPr>
        <p:blipFill>
          <a:blip r:embed="rId7" cstate="screen"/>
          <a:srcRect r="25976"/>
          <a:stretch>
            <a:fillRect/>
          </a:stretch>
        </p:blipFill>
        <p:spPr>
          <a:xfrm>
            <a:off x="4572000" y="3982533"/>
            <a:ext cx="2880320" cy="203875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187624" y="3645024"/>
            <a:ext cx="6206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Calibri" pitchFamily="34" charset="0"/>
              </a:rPr>
              <a:t>Шаг</a:t>
            </a:r>
            <a:r>
              <a:rPr lang="en-US" sz="1400" dirty="0" smtClean="0">
                <a:latin typeface="Calibri" pitchFamily="34" charset="0"/>
              </a:rPr>
              <a:t> 1</a:t>
            </a:r>
            <a:endParaRPr lang="ru-RU" sz="1400" dirty="0">
              <a:latin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18831" y="3645024"/>
            <a:ext cx="6206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Calibri" pitchFamily="34" charset="0"/>
              </a:rPr>
              <a:t>Шаг</a:t>
            </a:r>
            <a:r>
              <a:rPr lang="en-US" sz="1400" dirty="0" smtClean="0">
                <a:latin typeface="Calibri" pitchFamily="34" charset="0"/>
              </a:rPr>
              <a:t> 2</a:t>
            </a:r>
            <a:endParaRPr lang="ru-RU" sz="1400" dirty="0">
              <a:latin typeface="Calibri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171159" y="3645024"/>
            <a:ext cx="6206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Calibri" pitchFamily="34" charset="0"/>
              </a:rPr>
              <a:t>Шаг</a:t>
            </a:r>
            <a:r>
              <a:rPr lang="en-US" sz="1400" dirty="0" smtClean="0">
                <a:latin typeface="Calibri" pitchFamily="34" charset="0"/>
              </a:rPr>
              <a:t> 3</a:t>
            </a:r>
            <a:endParaRPr lang="ru-RU" sz="1400" dirty="0">
              <a:latin typeface="Calibri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50679" y="5920010"/>
            <a:ext cx="6206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Calibri" pitchFamily="34" charset="0"/>
              </a:rPr>
              <a:t>Шаг</a:t>
            </a:r>
            <a:r>
              <a:rPr lang="en-US" sz="1400" dirty="0" smtClean="0">
                <a:latin typeface="Calibri" pitchFamily="34" charset="0"/>
              </a:rPr>
              <a:t> 4</a:t>
            </a:r>
            <a:endParaRPr lang="ru-RU" sz="1400" dirty="0">
              <a:latin typeface="Calibri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730999" y="5920010"/>
            <a:ext cx="6206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Calibri" pitchFamily="34" charset="0"/>
              </a:rPr>
              <a:t>Шаг</a:t>
            </a:r>
            <a:r>
              <a:rPr lang="en-US" sz="1400" dirty="0" smtClean="0">
                <a:latin typeface="Calibri" pitchFamily="34" charset="0"/>
              </a:rPr>
              <a:t> 5</a:t>
            </a:r>
            <a:endParaRPr lang="ru-RU" sz="1400" dirty="0">
              <a:latin typeface="Calibri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67544" y="6155779"/>
            <a:ext cx="671837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Calibri" pitchFamily="34" charset="0"/>
              </a:rPr>
              <a:t>Цвета в </a:t>
            </a:r>
            <a:r>
              <a:rPr lang="ru-RU" sz="1400" dirty="0" smtClean="0">
                <a:solidFill>
                  <a:srgbClr val="FF0000"/>
                </a:solidFill>
                <a:latin typeface="Calibri" pitchFamily="34" charset="0"/>
              </a:rPr>
              <a:t>ярусно-параллельной форме</a:t>
            </a:r>
            <a:r>
              <a:rPr lang="ru-RU" sz="1400" dirty="0" smtClean="0">
                <a:latin typeface="Calibri" pitchFamily="34" charset="0"/>
              </a:rPr>
              <a:t>:</a:t>
            </a:r>
            <a:endParaRPr lang="en-US" sz="1400" dirty="0" smtClean="0">
              <a:latin typeface="Calibri" pitchFamily="34" charset="0"/>
            </a:endParaRPr>
          </a:p>
          <a:p>
            <a:r>
              <a:rPr lang="ru-RU" sz="1400" b="1" dirty="0" smtClean="0">
                <a:latin typeface="Calibri" pitchFamily="34" charset="0"/>
              </a:rPr>
              <a:t>Красный</a:t>
            </a:r>
            <a:r>
              <a:rPr lang="en-US" sz="1400" dirty="0" smtClean="0">
                <a:latin typeface="Calibri" pitchFamily="34" charset="0"/>
              </a:rPr>
              <a:t> – </a:t>
            </a:r>
            <a:r>
              <a:rPr lang="ru-RU" sz="1400" dirty="0" smtClean="0">
                <a:latin typeface="Calibri" pitchFamily="34" charset="0"/>
              </a:rPr>
              <a:t>слой выполняющихся операций</a:t>
            </a:r>
            <a:r>
              <a:rPr lang="en-US" sz="1400" dirty="0" smtClean="0">
                <a:latin typeface="Calibri" pitchFamily="34" charset="0"/>
              </a:rPr>
              <a:t>; </a:t>
            </a:r>
            <a:r>
              <a:rPr lang="ru-RU" sz="1400" b="1" dirty="0" smtClean="0">
                <a:latin typeface="Calibri" pitchFamily="34" charset="0"/>
              </a:rPr>
              <a:t>Зеленый</a:t>
            </a:r>
            <a:r>
              <a:rPr lang="en-US" sz="1400" dirty="0" smtClean="0">
                <a:latin typeface="Calibri" pitchFamily="34" charset="0"/>
              </a:rPr>
              <a:t> – </a:t>
            </a:r>
            <a:r>
              <a:rPr lang="ru-RU" sz="1400" dirty="0" smtClean="0">
                <a:latin typeface="Calibri" pitchFamily="34" charset="0"/>
              </a:rPr>
              <a:t>уже выполненные операции</a:t>
            </a:r>
            <a:r>
              <a:rPr lang="en-US" sz="1400" dirty="0" smtClean="0">
                <a:latin typeface="Calibri" pitchFamily="34" charset="0"/>
              </a:rPr>
              <a:t>; </a:t>
            </a:r>
            <a:endParaRPr lang="ru-RU" sz="1400" dirty="0" smtClean="0">
              <a:latin typeface="Calibri" pitchFamily="34" charset="0"/>
            </a:endParaRPr>
          </a:p>
          <a:p>
            <a:r>
              <a:rPr lang="ru-RU" sz="1400" b="1" dirty="0" smtClean="0">
                <a:latin typeface="Calibri" pitchFamily="34" charset="0"/>
              </a:rPr>
              <a:t>Белый</a:t>
            </a:r>
            <a:r>
              <a:rPr lang="en-US" sz="1400" dirty="0" smtClean="0">
                <a:latin typeface="Calibri" pitchFamily="34" charset="0"/>
              </a:rPr>
              <a:t> – </a:t>
            </a:r>
            <a:r>
              <a:rPr lang="ru-RU" sz="1400" dirty="0" smtClean="0">
                <a:latin typeface="Calibri" pitchFamily="34" charset="0"/>
              </a:rPr>
              <a:t>операции должны выполниться позже</a:t>
            </a:r>
            <a:r>
              <a:rPr lang="en-US" sz="1400" dirty="0" smtClean="0">
                <a:latin typeface="Calibri" pitchFamily="34" charset="0"/>
              </a:rPr>
              <a:t>.</a:t>
            </a:r>
            <a:endParaRPr lang="ru-RU" sz="1400" dirty="0">
              <a:latin typeface="Calibri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3183" y="620688"/>
            <a:ext cx="9144000" cy="102797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Информационная структура</a:t>
            </a:r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: </a:t>
            </a: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как получать</a:t>
            </a:r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, </a:t>
            </a: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описывать</a:t>
            </a:r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, </a:t>
            </a: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показывать</a:t>
            </a:r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… ? </a:t>
            </a:r>
            <a:endParaRPr lang="ru-RU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>
              <a:lnSpc>
                <a:spcPct val="80000"/>
              </a:lnSpc>
              <a:defRPr/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(сложности описания алгоритмов)</a:t>
            </a:r>
            <a:endParaRPr lang="en-US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Рисунок 5" descr="lomonosov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423988"/>
            <a:ext cx="9144000" cy="457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 dirty="0">
              <a:solidFill>
                <a:srgbClr val="FFFFFF"/>
              </a:solidFill>
            </a:endParaRPr>
          </a:p>
        </p:txBody>
      </p:sp>
      <p:grpSp>
        <p:nvGrpSpPr>
          <p:cNvPr id="2" name="Группа 227"/>
          <p:cNvGrpSpPr/>
          <p:nvPr/>
        </p:nvGrpSpPr>
        <p:grpSpPr>
          <a:xfrm>
            <a:off x="4499992" y="2924944"/>
            <a:ext cx="3960440" cy="3096344"/>
            <a:chOff x="2483768" y="1340768"/>
            <a:chExt cx="3960440" cy="3096344"/>
          </a:xfrm>
        </p:grpSpPr>
        <p:sp>
          <p:nvSpPr>
            <p:cNvPr id="74" name="Прямоугольник 73"/>
            <p:cNvSpPr/>
            <p:nvPr/>
          </p:nvSpPr>
          <p:spPr>
            <a:xfrm>
              <a:off x="3995936" y="1340768"/>
              <a:ext cx="1008112" cy="230915"/>
            </a:xfrm>
            <a:prstGeom prst="rect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init process</a:t>
              </a:r>
              <a:endPara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 flipH="1">
              <a:off x="4860032" y="1988840"/>
              <a:ext cx="410589" cy="4194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…</a:t>
              </a:r>
              <a:endPara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76" name="Прямоугольник 75"/>
            <p:cNvSpPr/>
            <p:nvPr/>
          </p:nvSpPr>
          <p:spPr>
            <a:xfrm>
              <a:off x="2483768" y="2132856"/>
              <a:ext cx="1008112" cy="230915"/>
            </a:xfrm>
            <a:prstGeom prst="rect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compute MST</a:t>
              </a:r>
              <a:endPara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Прямоугольник 76"/>
            <p:cNvSpPr/>
            <p:nvPr/>
          </p:nvSpPr>
          <p:spPr>
            <a:xfrm>
              <a:off x="3923928" y="3558125"/>
              <a:ext cx="1008112" cy="230915"/>
            </a:xfrm>
            <a:prstGeom prst="rect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solve results</a:t>
              </a:r>
              <a:endPara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" name="Прямоугольник 77"/>
            <p:cNvSpPr/>
            <p:nvPr/>
          </p:nvSpPr>
          <p:spPr>
            <a:xfrm>
              <a:off x="3923928" y="4206197"/>
              <a:ext cx="1008112" cy="230915"/>
            </a:xfrm>
            <a:prstGeom prst="rect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exit</a:t>
              </a:r>
              <a:endPara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79" name="Прямая со стрелкой 78"/>
            <p:cNvCxnSpPr>
              <a:stCxn id="74" idx="2"/>
              <a:endCxn id="76" idx="0"/>
            </p:cNvCxnSpPr>
            <p:nvPr/>
          </p:nvCxnSpPr>
          <p:spPr>
            <a:xfrm flipH="1">
              <a:off x="2987824" y="1571683"/>
              <a:ext cx="1512168" cy="561173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  <p:sp>
          <p:nvSpPr>
            <p:cNvPr id="80" name="Прямоугольник 79"/>
            <p:cNvSpPr/>
            <p:nvPr/>
          </p:nvSpPr>
          <p:spPr>
            <a:xfrm>
              <a:off x="3707904" y="2132856"/>
              <a:ext cx="1008112" cy="230915"/>
            </a:xfrm>
            <a:prstGeom prst="rect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compute MST</a:t>
              </a:r>
              <a:endPara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" name="Прямоугольник 80"/>
            <p:cNvSpPr/>
            <p:nvPr/>
          </p:nvSpPr>
          <p:spPr>
            <a:xfrm>
              <a:off x="5436096" y="2132856"/>
              <a:ext cx="1008112" cy="230915"/>
            </a:xfrm>
            <a:prstGeom prst="rect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compute MST</a:t>
              </a:r>
              <a:endPara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82" name="Прямая со стрелкой 81"/>
            <p:cNvCxnSpPr>
              <a:stCxn id="74" idx="2"/>
              <a:endCxn id="80" idx="0"/>
            </p:cNvCxnSpPr>
            <p:nvPr/>
          </p:nvCxnSpPr>
          <p:spPr>
            <a:xfrm flipH="1">
              <a:off x="4211960" y="1571683"/>
              <a:ext cx="288032" cy="561173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  <p:cxnSp>
          <p:nvCxnSpPr>
            <p:cNvPr id="83" name="Прямая со стрелкой 82"/>
            <p:cNvCxnSpPr>
              <a:stCxn id="74" idx="2"/>
              <a:endCxn id="81" idx="0"/>
            </p:cNvCxnSpPr>
            <p:nvPr/>
          </p:nvCxnSpPr>
          <p:spPr>
            <a:xfrm>
              <a:off x="4499992" y="1571683"/>
              <a:ext cx="1440160" cy="561173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  <p:cxnSp>
          <p:nvCxnSpPr>
            <p:cNvPr id="84" name="Прямая со стрелкой 83"/>
            <p:cNvCxnSpPr>
              <a:stCxn id="80" idx="2"/>
              <a:endCxn id="85" idx="0"/>
            </p:cNvCxnSpPr>
            <p:nvPr/>
          </p:nvCxnSpPr>
          <p:spPr>
            <a:xfrm>
              <a:off x="4211960" y="2363771"/>
              <a:ext cx="216024" cy="561173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  <p:sp>
          <p:nvSpPr>
            <p:cNvPr id="85" name="Прямоугольник 84"/>
            <p:cNvSpPr/>
            <p:nvPr/>
          </p:nvSpPr>
          <p:spPr>
            <a:xfrm>
              <a:off x="3923928" y="2924944"/>
              <a:ext cx="1008112" cy="230915"/>
            </a:xfrm>
            <a:prstGeom prst="rect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compute MST</a:t>
              </a:r>
              <a:endPara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86" name="Прямая со стрелкой 85"/>
            <p:cNvCxnSpPr>
              <a:stCxn id="76" idx="2"/>
              <a:endCxn id="85" idx="0"/>
            </p:cNvCxnSpPr>
            <p:nvPr/>
          </p:nvCxnSpPr>
          <p:spPr>
            <a:xfrm>
              <a:off x="2987824" y="2363771"/>
              <a:ext cx="1440160" cy="561173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  <p:cxnSp>
          <p:nvCxnSpPr>
            <p:cNvPr id="87" name="Прямая со стрелкой 86"/>
            <p:cNvCxnSpPr>
              <a:stCxn id="81" idx="2"/>
              <a:endCxn id="85" idx="0"/>
            </p:cNvCxnSpPr>
            <p:nvPr/>
          </p:nvCxnSpPr>
          <p:spPr>
            <a:xfrm flipH="1">
              <a:off x="4427984" y="2363771"/>
              <a:ext cx="1512168" cy="561173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  <p:cxnSp>
          <p:nvCxnSpPr>
            <p:cNvPr id="88" name="Прямая со стрелкой 87"/>
            <p:cNvCxnSpPr>
              <a:stCxn id="85" idx="2"/>
              <a:endCxn id="77" idx="0"/>
            </p:cNvCxnSpPr>
            <p:nvPr/>
          </p:nvCxnSpPr>
          <p:spPr>
            <a:xfrm>
              <a:off x="4427984" y="3155859"/>
              <a:ext cx="0" cy="402266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  <p:cxnSp>
          <p:nvCxnSpPr>
            <p:cNvPr id="89" name="Прямая со стрелкой 88"/>
            <p:cNvCxnSpPr>
              <a:stCxn id="77" idx="2"/>
              <a:endCxn id="78" idx="0"/>
            </p:cNvCxnSpPr>
            <p:nvPr/>
          </p:nvCxnSpPr>
          <p:spPr>
            <a:xfrm>
              <a:off x="4427984" y="3789040"/>
              <a:ext cx="0" cy="417157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</p:grpSp>
      <p:cxnSp>
        <p:nvCxnSpPr>
          <p:cNvPr id="92" name="Прямая со стрелкой 91"/>
          <p:cNvCxnSpPr/>
          <p:nvPr/>
        </p:nvCxnSpPr>
        <p:spPr>
          <a:xfrm>
            <a:off x="3923928" y="3817615"/>
            <a:ext cx="360040" cy="0"/>
          </a:xfrm>
          <a:prstGeom prst="straightConnector1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  <a:tailEnd type="stealth" w="sm" len="lg"/>
          </a:ln>
          <a:effectLst/>
        </p:spPr>
      </p:cxnSp>
      <p:sp>
        <p:nvSpPr>
          <p:cNvPr id="93" name="TextBox 92"/>
          <p:cNvSpPr txBox="1"/>
          <p:nvPr/>
        </p:nvSpPr>
        <p:spPr>
          <a:xfrm>
            <a:off x="35496" y="5949280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dirty="0" smtClean="0">
                <a:latin typeface="Calibri"/>
              </a:rPr>
              <a:t>Минимальное </a:t>
            </a:r>
            <a:r>
              <a:rPr lang="ru-RU" sz="2000" dirty="0" err="1" smtClean="0">
                <a:latin typeface="Calibri"/>
              </a:rPr>
              <a:t>остовное</a:t>
            </a:r>
            <a:r>
              <a:rPr lang="ru-RU" sz="2000" dirty="0" smtClean="0">
                <a:latin typeface="Calibri"/>
              </a:rPr>
              <a:t> дерево (</a:t>
            </a:r>
            <a:r>
              <a:rPr lang="en-US" sz="2000" dirty="0" smtClean="0">
                <a:latin typeface="Calibri"/>
              </a:rPr>
              <a:t>MST</a:t>
            </a:r>
            <a:r>
              <a:rPr lang="ru-RU" sz="2000" dirty="0" smtClean="0">
                <a:latin typeface="Calibri"/>
              </a:rPr>
              <a:t>)</a:t>
            </a:r>
            <a:endParaRPr lang="en-US" sz="2000" dirty="0" smtClean="0">
              <a:latin typeface="Calibri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latin typeface="Calibri"/>
              </a:rPr>
              <a:t>(</a:t>
            </a:r>
            <a:r>
              <a:rPr lang="ru-RU" sz="1600" dirty="0" smtClean="0">
                <a:latin typeface="Calibri"/>
              </a:rPr>
              <a:t>ресурс</a:t>
            </a:r>
            <a:r>
              <a:rPr lang="en-US" sz="1600" dirty="0" smtClean="0">
                <a:latin typeface="Calibri"/>
              </a:rPr>
              <a:t> “</a:t>
            </a:r>
            <a:r>
              <a:rPr lang="ru-RU" sz="1600" dirty="0" smtClean="0">
                <a:latin typeface="Calibri"/>
              </a:rPr>
              <a:t>математического</a:t>
            </a:r>
            <a:r>
              <a:rPr lang="en-US" sz="1600" dirty="0" smtClean="0">
                <a:latin typeface="Calibri"/>
              </a:rPr>
              <a:t>”</a:t>
            </a:r>
            <a:r>
              <a:rPr lang="ru-RU" sz="1600" dirty="0" smtClean="0">
                <a:latin typeface="Calibri"/>
              </a:rPr>
              <a:t> параллелизма</a:t>
            </a:r>
            <a:r>
              <a:rPr lang="en-US" sz="1600" dirty="0" smtClean="0">
                <a:latin typeface="Calibri"/>
              </a:rPr>
              <a:t>)</a:t>
            </a:r>
            <a:endParaRPr lang="ru-RU" sz="1600" dirty="0">
              <a:latin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3183" y="620688"/>
            <a:ext cx="9144000" cy="102797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Потенциальный параллелизм</a:t>
            </a:r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: </a:t>
            </a: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как находить</a:t>
            </a:r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, </a:t>
            </a: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описывать</a:t>
            </a:r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, </a:t>
            </a: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показывать</a:t>
            </a:r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… ? </a:t>
            </a:r>
            <a:endParaRPr lang="ru-RU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>
              <a:lnSpc>
                <a:spcPct val="80000"/>
              </a:lnSpc>
              <a:defRPr/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(сложности описания алгоритмов)</a:t>
            </a:r>
            <a:endParaRPr lang="en-US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99592" y="3121223"/>
            <a:ext cx="16610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alibri" pitchFamily="34" charset="0"/>
              </a:rPr>
              <a:t>E</a:t>
            </a:r>
            <a:r>
              <a:rPr lang="ru-RU" sz="1400" dirty="0" smtClean="0">
                <a:latin typeface="Calibri" pitchFamily="34" charset="0"/>
              </a:rPr>
              <a:t> = </a:t>
            </a:r>
            <a:r>
              <a:rPr lang="en-US" sz="1400" dirty="0" smtClean="0">
                <a:latin typeface="Calibri" pitchFamily="34" charset="0"/>
              </a:rPr>
              <a:t>E</a:t>
            </a:r>
            <a:r>
              <a:rPr lang="ru-RU" sz="1400" baseline="-25000" dirty="0" smtClean="0">
                <a:latin typeface="Calibri" pitchFamily="34" charset="0"/>
              </a:rPr>
              <a:t>1</a:t>
            </a:r>
            <a:r>
              <a:rPr lang="ru-RU" sz="1400" dirty="0" smtClean="0">
                <a:latin typeface="Calibri" pitchFamily="34" charset="0"/>
              </a:rPr>
              <a:t> </a:t>
            </a:r>
            <a:r>
              <a:rPr lang="ru-RU" sz="1400" dirty="0" smtClean="0">
                <a:latin typeface="Calibri" pitchFamily="34" charset="0"/>
                <a:sym typeface="Symbol"/>
              </a:rPr>
              <a:t></a:t>
            </a:r>
            <a:r>
              <a:rPr lang="ru-RU" sz="1400" dirty="0" smtClean="0">
                <a:latin typeface="Calibri" pitchFamily="34" charset="0"/>
              </a:rPr>
              <a:t> </a:t>
            </a:r>
            <a:r>
              <a:rPr lang="en-US" sz="1400" dirty="0" smtClean="0">
                <a:latin typeface="Calibri" pitchFamily="34" charset="0"/>
              </a:rPr>
              <a:t>E</a:t>
            </a:r>
            <a:r>
              <a:rPr lang="ru-RU" sz="1400" baseline="-25000" dirty="0" smtClean="0">
                <a:latin typeface="Calibri" pitchFamily="34" charset="0"/>
              </a:rPr>
              <a:t>2</a:t>
            </a:r>
            <a:r>
              <a:rPr lang="ru-RU" sz="1400" dirty="0" smtClean="0">
                <a:latin typeface="Calibri" pitchFamily="34" charset="0"/>
              </a:rPr>
              <a:t> </a:t>
            </a:r>
            <a:r>
              <a:rPr lang="ru-RU" sz="1400" dirty="0" smtClean="0">
                <a:latin typeface="Calibri" pitchFamily="34" charset="0"/>
                <a:sym typeface="Symbol"/>
              </a:rPr>
              <a:t></a:t>
            </a:r>
            <a:r>
              <a:rPr lang="ru-RU" sz="1400" dirty="0" smtClean="0">
                <a:latin typeface="Calibri" pitchFamily="34" charset="0"/>
              </a:rPr>
              <a:t> … </a:t>
            </a:r>
            <a:r>
              <a:rPr lang="ru-RU" sz="1400" dirty="0" smtClean="0">
                <a:latin typeface="Calibri" pitchFamily="34" charset="0"/>
                <a:sym typeface="Symbol"/>
              </a:rPr>
              <a:t></a:t>
            </a:r>
            <a:r>
              <a:rPr lang="ru-RU" sz="1400" dirty="0" smtClean="0">
                <a:latin typeface="Calibri" pitchFamily="34" charset="0"/>
              </a:rPr>
              <a:t> </a:t>
            </a:r>
            <a:r>
              <a:rPr lang="en-US" sz="1400" dirty="0" err="1" smtClean="0">
                <a:latin typeface="Calibri" pitchFamily="34" charset="0"/>
              </a:rPr>
              <a:t>E</a:t>
            </a:r>
            <a:r>
              <a:rPr lang="en-US" sz="1400" baseline="-25000" dirty="0" err="1" smtClean="0">
                <a:latin typeface="Calibri" pitchFamily="34" charset="0"/>
              </a:rPr>
              <a:t>k</a:t>
            </a:r>
            <a:endParaRPr lang="ru-RU" sz="1400" dirty="0">
              <a:latin typeface="Calibri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20115" y="3520753"/>
            <a:ext cx="361983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alibri" pitchFamily="34" charset="0"/>
              </a:rPr>
              <a:t>MST(E) = MST(E</a:t>
            </a:r>
            <a:r>
              <a:rPr lang="en-US" sz="1400" baseline="-25000" dirty="0" smtClean="0">
                <a:latin typeface="Calibri" pitchFamily="34" charset="0"/>
              </a:rPr>
              <a:t>1</a:t>
            </a:r>
            <a:r>
              <a:rPr lang="en-US" sz="1400" dirty="0" smtClean="0">
                <a:latin typeface="Calibri" pitchFamily="34" charset="0"/>
              </a:rPr>
              <a:t> </a:t>
            </a:r>
            <a:r>
              <a:rPr lang="ru-RU" sz="1400" dirty="0" smtClean="0">
                <a:latin typeface="Calibri" pitchFamily="34" charset="0"/>
                <a:sym typeface="Symbol"/>
              </a:rPr>
              <a:t></a:t>
            </a:r>
            <a:r>
              <a:rPr lang="ru-RU" sz="1400" dirty="0" smtClean="0">
                <a:latin typeface="Calibri" pitchFamily="34" charset="0"/>
              </a:rPr>
              <a:t> </a:t>
            </a:r>
            <a:r>
              <a:rPr lang="en-US" sz="1400" dirty="0" smtClean="0">
                <a:latin typeface="Calibri" pitchFamily="34" charset="0"/>
              </a:rPr>
              <a:t>E</a:t>
            </a:r>
            <a:r>
              <a:rPr lang="en-US" sz="1400" baseline="-25000" dirty="0" smtClean="0">
                <a:latin typeface="Calibri" pitchFamily="34" charset="0"/>
              </a:rPr>
              <a:t>2</a:t>
            </a:r>
            <a:r>
              <a:rPr lang="en-US" sz="1400" dirty="0" smtClean="0">
                <a:latin typeface="Calibri" pitchFamily="34" charset="0"/>
              </a:rPr>
              <a:t> </a:t>
            </a:r>
            <a:r>
              <a:rPr lang="ru-RU" sz="1400" dirty="0" smtClean="0">
                <a:latin typeface="Calibri" pitchFamily="34" charset="0"/>
                <a:sym typeface="Symbol"/>
              </a:rPr>
              <a:t></a:t>
            </a:r>
            <a:r>
              <a:rPr lang="en-US" sz="1400" dirty="0" smtClean="0">
                <a:latin typeface="Calibri" pitchFamily="34" charset="0"/>
              </a:rPr>
              <a:t> … </a:t>
            </a:r>
            <a:r>
              <a:rPr lang="ru-RU" sz="1400" dirty="0" smtClean="0">
                <a:latin typeface="Calibri" pitchFamily="34" charset="0"/>
                <a:sym typeface="Symbol"/>
              </a:rPr>
              <a:t></a:t>
            </a:r>
            <a:r>
              <a:rPr lang="ru-RU" sz="1400" dirty="0" smtClean="0">
                <a:latin typeface="Calibri" pitchFamily="34" charset="0"/>
              </a:rPr>
              <a:t> </a:t>
            </a:r>
            <a:r>
              <a:rPr lang="en-US" sz="1400" dirty="0" err="1" smtClean="0">
                <a:latin typeface="Calibri" pitchFamily="34" charset="0"/>
              </a:rPr>
              <a:t>E</a:t>
            </a:r>
            <a:r>
              <a:rPr lang="en-US" sz="1400" baseline="-25000" dirty="0" err="1" smtClean="0">
                <a:latin typeface="Calibri" pitchFamily="34" charset="0"/>
              </a:rPr>
              <a:t>k</a:t>
            </a:r>
            <a:r>
              <a:rPr lang="en-US" sz="1400" dirty="0" smtClean="0">
                <a:latin typeface="Calibri" pitchFamily="34" charset="0"/>
              </a:rPr>
              <a:t>) =</a:t>
            </a:r>
            <a:endParaRPr lang="ru-RU" sz="1400" dirty="0" smtClean="0">
              <a:latin typeface="Calibri" pitchFamily="34" charset="0"/>
            </a:endParaRPr>
          </a:p>
          <a:p>
            <a:r>
              <a:rPr lang="en-US" sz="1400" dirty="0" smtClean="0">
                <a:latin typeface="Calibri" pitchFamily="34" charset="0"/>
              </a:rPr>
              <a:t> </a:t>
            </a:r>
          </a:p>
          <a:p>
            <a:r>
              <a:rPr lang="en-US" sz="1400" dirty="0" smtClean="0">
                <a:latin typeface="Calibri" pitchFamily="34" charset="0"/>
              </a:rPr>
              <a:t>      = MST( MST(E</a:t>
            </a:r>
            <a:r>
              <a:rPr lang="en-US" sz="1400" baseline="-25000" dirty="0" smtClean="0">
                <a:latin typeface="Calibri" pitchFamily="34" charset="0"/>
              </a:rPr>
              <a:t>1</a:t>
            </a:r>
            <a:r>
              <a:rPr lang="en-US" sz="1400" dirty="0" smtClean="0">
                <a:latin typeface="Calibri" pitchFamily="34" charset="0"/>
              </a:rPr>
              <a:t>) </a:t>
            </a:r>
            <a:r>
              <a:rPr lang="ru-RU" sz="1400" dirty="0" smtClean="0">
                <a:latin typeface="Calibri" pitchFamily="34" charset="0"/>
                <a:sym typeface="Symbol"/>
              </a:rPr>
              <a:t></a:t>
            </a:r>
            <a:r>
              <a:rPr lang="en-US" sz="1400" dirty="0" smtClean="0">
                <a:latin typeface="Calibri" pitchFamily="34" charset="0"/>
              </a:rPr>
              <a:t> MST(E</a:t>
            </a:r>
            <a:r>
              <a:rPr lang="en-US" sz="1400" baseline="-25000" dirty="0" smtClean="0">
                <a:latin typeface="Calibri" pitchFamily="34" charset="0"/>
              </a:rPr>
              <a:t>2</a:t>
            </a:r>
            <a:r>
              <a:rPr lang="en-US" sz="1400" dirty="0" smtClean="0">
                <a:latin typeface="Calibri" pitchFamily="34" charset="0"/>
              </a:rPr>
              <a:t>) </a:t>
            </a:r>
            <a:r>
              <a:rPr lang="ru-RU" sz="1400" dirty="0" smtClean="0">
                <a:latin typeface="Calibri" pitchFamily="34" charset="0"/>
                <a:sym typeface="Symbol"/>
              </a:rPr>
              <a:t></a:t>
            </a:r>
            <a:r>
              <a:rPr lang="en-US" sz="1400" dirty="0" smtClean="0">
                <a:latin typeface="Calibri" pitchFamily="34" charset="0"/>
              </a:rPr>
              <a:t> …  </a:t>
            </a:r>
            <a:r>
              <a:rPr lang="ru-RU" sz="1400" dirty="0" smtClean="0">
                <a:latin typeface="Calibri" pitchFamily="34" charset="0"/>
                <a:sym typeface="Symbol"/>
              </a:rPr>
              <a:t></a:t>
            </a:r>
            <a:r>
              <a:rPr lang="ru-RU" sz="1400" dirty="0" smtClean="0">
                <a:latin typeface="Calibri" pitchFamily="34" charset="0"/>
              </a:rPr>
              <a:t>  </a:t>
            </a:r>
            <a:r>
              <a:rPr lang="en-US" sz="1400" dirty="0" smtClean="0">
                <a:latin typeface="Calibri" pitchFamily="34" charset="0"/>
              </a:rPr>
              <a:t>MST</a:t>
            </a:r>
            <a:r>
              <a:rPr lang="ru-RU" sz="1400" dirty="0" smtClean="0">
                <a:latin typeface="Calibri" pitchFamily="34" charset="0"/>
              </a:rPr>
              <a:t>(</a:t>
            </a:r>
            <a:r>
              <a:rPr lang="en-US" sz="1400" dirty="0" err="1" smtClean="0">
                <a:latin typeface="Calibri" pitchFamily="34" charset="0"/>
              </a:rPr>
              <a:t>E</a:t>
            </a:r>
            <a:r>
              <a:rPr lang="en-US" sz="1400" baseline="-25000" dirty="0" err="1" smtClean="0">
                <a:latin typeface="Calibri" pitchFamily="34" charset="0"/>
              </a:rPr>
              <a:t>k</a:t>
            </a:r>
            <a:r>
              <a:rPr lang="ru-RU" sz="1400" dirty="0" smtClean="0">
                <a:latin typeface="Calibri" pitchFamily="34" charset="0"/>
              </a:rPr>
              <a:t>))</a:t>
            </a:r>
            <a:endParaRPr lang="ru-RU" sz="1400" dirty="0"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Рисунок 5" descr="lomonosov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423988"/>
            <a:ext cx="9144000" cy="457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 dirty="0">
              <a:solidFill>
                <a:srgbClr val="FFFFFF"/>
              </a:solidFill>
            </a:endParaRPr>
          </a:p>
        </p:txBody>
      </p:sp>
      <p:grpSp>
        <p:nvGrpSpPr>
          <p:cNvPr id="2" name="Группа 569"/>
          <p:cNvGrpSpPr/>
          <p:nvPr/>
        </p:nvGrpSpPr>
        <p:grpSpPr>
          <a:xfrm>
            <a:off x="2627783" y="1484784"/>
            <a:ext cx="6046616" cy="5184576"/>
            <a:chOff x="467544" y="-60101"/>
            <a:chExt cx="7434040" cy="6874924"/>
          </a:xfrm>
        </p:grpSpPr>
        <p:grpSp>
          <p:nvGrpSpPr>
            <p:cNvPr id="3" name="Группа 546"/>
            <p:cNvGrpSpPr/>
            <p:nvPr/>
          </p:nvGrpSpPr>
          <p:grpSpPr>
            <a:xfrm>
              <a:off x="467544" y="-60101"/>
              <a:ext cx="6912768" cy="6874924"/>
              <a:chOff x="683568" y="96242"/>
              <a:chExt cx="8136904" cy="7627946"/>
            </a:xfrm>
          </p:grpSpPr>
          <p:sp>
            <p:nvSpPr>
              <p:cNvPr id="225" name="Прямоугольник 224"/>
              <p:cNvSpPr/>
              <p:nvPr/>
            </p:nvSpPr>
            <p:spPr>
              <a:xfrm>
                <a:off x="1984357" y="836712"/>
                <a:ext cx="393721" cy="256208"/>
              </a:xfrm>
              <a:prstGeom prst="rect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2</a:t>
                </a:r>
                <a:endParaRPr kumimoji="0" lang="ru-RU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6" name="Прямоугольник 225"/>
              <p:cNvSpPr/>
              <p:nvPr/>
            </p:nvSpPr>
            <p:spPr>
              <a:xfrm>
                <a:off x="2771800" y="836712"/>
                <a:ext cx="393721" cy="256208"/>
              </a:xfrm>
              <a:prstGeom prst="rect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2</a:t>
                </a:r>
                <a:endParaRPr kumimoji="0" lang="ru-RU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7" name="Прямоугольник 226"/>
              <p:cNvSpPr/>
              <p:nvPr/>
            </p:nvSpPr>
            <p:spPr>
              <a:xfrm>
                <a:off x="3559242" y="836712"/>
                <a:ext cx="393721" cy="256208"/>
              </a:xfrm>
              <a:prstGeom prst="rect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2</a:t>
                </a:r>
                <a:endParaRPr kumimoji="0" lang="ru-RU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8" name="Прямоугольник 227"/>
              <p:cNvSpPr/>
              <p:nvPr/>
            </p:nvSpPr>
            <p:spPr>
              <a:xfrm>
                <a:off x="5265367" y="836712"/>
                <a:ext cx="393721" cy="256208"/>
              </a:xfrm>
              <a:prstGeom prst="rect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2</a:t>
                </a:r>
                <a:endParaRPr kumimoji="0" lang="ru-RU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9" name="TextBox 228"/>
              <p:cNvSpPr txBox="1"/>
              <p:nvPr/>
            </p:nvSpPr>
            <p:spPr>
              <a:xfrm flipH="1">
                <a:off x="4346685" y="662119"/>
                <a:ext cx="483297" cy="3622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…</a:t>
                </a:r>
                <a:endParaRPr kumimoji="0" lang="ru-RU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30" name="TextBox 229"/>
              <p:cNvSpPr txBox="1"/>
              <p:nvPr/>
            </p:nvSpPr>
            <p:spPr>
              <a:xfrm flipH="1">
                <a:off x="5790329" y="772660"/>
                <a:ext cx="853062" cy="3622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} |V|</a:t>
                </a:r>
                <a:endParaRPr kumimoji="0" lang="ru-RU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31" name="Прямоугольник 230"/>
              <p:cNvSpPr/>
              <p:nvPr/>
            </p:nvSpPr>
            <p:spPr>
              <a:xfrm>
                <a:off x="683568" y="1516608"/>
                <a:ext cx="393721" cy="256208"/>
              </a:xfrm>
              <a:prstGeom prst="rect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3</a:t>
                </a:r>
                <a:endParaRPr kumimoji="0" lang="ru-RU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2" name="Прямоугольник 231"/>
              <p:cNvSpPr/>
              <p:nvPr/>
            </p:nvSpPr>
            <p:spPr>
              <a:xfrm>
                <a:off x="1339770" y="1516608"/>
                <a:ext cx="393721" cy="256208"/>
              </a:xfrm>
              <a:prstGeom prst="rect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3</a:t>
                </a:r>
                <a:endParaRPr kumimoji="0" lang="ru-RU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3" name="Прямоугольник 232"/>
              <p:cNvSpPr/>
              <p:nvPr/>
            </p:nvSpPr>
            <p:spPr>
              <a:xfrm>
                <a:off x="1995972" y="1516608"/>
                <a:ext cx="393721" cy="256208"/>
              </a:xfrm>
              <a:prstGeom prst="rect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3</a:t>
                </a:r>
                <a:endParaRPr kumimoji="0" lang="ru-RU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4" name="Прямоугольник 233"/>
              <p:cNvSpPr/>
              <p:nvPr/>
            </p:nvSpPr>
            <p:spPr>
              <a:xfrm>
                <a:off x="2652174" y="1516608"/>
                <a:ext cx="393721" cy="256208"/>
              </a:xfrm>
              <a:prstGeom prst="rect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3</a:t>
                </a:r>
                <a:endParaRPr kumimoji="0" lang="ru-RU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5" name="TextBox 234"/>
              <p:cNvSpPr txBox="1"/>
              <p:nvPr/>
            </p:nvSpPr>
            <p:spPr>
              <a:xfrm flipH="1">
                <a:off x="3862954" y="1444291"/>
                <a:ext cx="853062" cy="3622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} |E|</a:t>
                </a:r>
                <a:endParaRPr kumimoji="0" lang="ru-RU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cxnSp>
            <p:nvCxnSpPr>
              <p:cNvPr id="236" name="Прямая со стрелкой 235"/>
              <p:cNvCxnSpPr>
                <a:stCxn id="225" idx="2"/>
                <a:endCxn id="231" idx="0"/>
              </p:cNvCxnSpPr>
              <p:nvPr/>
            </p:nvCxnSpPr>
            <p:spPr>
              <a:xfrm flipH="1">
                <a:off x="880429" y="1092920"/>
                <a:ext cx="1300789" cy="423688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237" name="Прямая со стрелкой 236"/>
              <p:cNvCxnSpPr>
                <a:stCxn id="228" idx="2"/>
              </p:cNvCxnSpPr>
              <p:nvPr/>
            </p:nvCxnSpPr>
            <p:spPr>
              <a:xfrm>
                <a:off x="5462227" y="1092920"/>
                <a:ext cx="131240" cy="448364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238" name="Прямая со стрелкой 237"/>
              <p:cNvCxnSpPr>
                <a:stCxn id="228" idx="2"/>
              </p:cNvCxnSpPr>
              <p:nvPr/>
            </p:nvCxnSpPr>
            <p:spPr>
              <a:xfrm>
                <a:off x="5462227" y="1092920"/>
                <a:ext cx="787442" cy="448364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triangle"/>
              </a:ln>
              <a:effectLst/>
            </p:spPr>
          </p:cxnSp>
          <p:sp>
            <p:nvSpPr>
              <p:cNvPr id="239" name="Прямоугольник 238"/>
              <p:cNvSpPr/>
              <p:nvPr/>
            </p:nvSpPr>
            <p:spPr>
              <a:xfrm>
                <a:off x="1989003" y="260648"/>
                <a:ext cx="393721" cy="256208"/>
              </a:xfrm>
              <a:prstGeom prst="rect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1</a:t>
                </a:r>
                <a:endParaRPr kumimoji="0" lang="ru-RU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0" name="Прямоугольник 239"/>
              <p:cNvSpPr/>
              <p:nvPr/>
            </p:nvSpPr>
            <p:spPr>
              <a:xfrm>
                <a:off x="2776446" y="260648"/>
                <a:ext cx="393721" cy="256208"/>
              </a:xfrm>
              <a:prstGeom prst="rect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1</a:t>
                </a:r>
                <a:endParaRPr kumimoji="0" lang="ru-RU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1" name="Прямоугольник 240"/>
              <p:cNvSpPr/>
              <p:nvPr/>
            </p:nvSpPr>
            <p:spPr>
              <a:xfrm>
                <a:off x="3563888" y="260648"/>
                <a:ext cx="393721" cy="256208"/>
              </a:xfrm>
              <a:prstGeom prst="rect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1</a:t>
                </a:r>
                <a:endParaRPr kumimoji="0" lang="ru-RU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2" name="Прямоугольник 241"/>
              <p:cNvSpPr/>
              <p:nvPr/>
            </p:nvSpPr>
            <p:spPr>
              <a:xfrm>
                <a:off x="5270013" y="260648"/>
                <a:ext cx="393721" cy="256208"/>
              </a:xfrm>
              <a:prstGeom prst="rect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1</a:t>
                </a:r>
                <a:endParaRPr kumimoji="0" lang="ru-RU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3" name="TextBox 242"/>
              <p:cNvSpPr txBox="1"/>
              <p:nvPr/>
            </p:nvSpPr>
            <p:spPr>
              <a:xfrm flipH="1">
                <a:off x="4351330" y="96242"/>
                <a:ext cx="483297" cy="3622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…</a:t>
                </a:r>
                <a:endParaRPr kumimoji="0" lang="ru-RU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44" name="TextBox 243"/>
              <p:cNvSpPr txBox="1"/>
              <p:nvPr/>
            </p:nvSpPr>
            <p:spPr>
              <a:xfrm flipH="1">
                <a:off x="5794974" y="196596"/>
                <a:ext cx="853062" cy="3622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} |V|</a:t>
                </a:r>
                <a:endParaRPr kumimoji="0" lang="ru-RU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cxnSp>
            <p:nvCxnSpPr>
              <p:cNvPr id="245" name="Прямая со стрелкой 244"/>
              <p:cNvCxnSpPr>
                <a:stCxn id="239" idx="2"/>
                <a:endCxn id="225" idx="0"/>
              </p:cNvCxnSpPr>
              <p:nvPr/>
            </p:nvCxnSpPr>
            <p:spPr>
              <a:xfrm flipH="1">
                <a:off x="2181218" y="516856"/>
                <a:ext cx="4646" cy="319856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246" name="Прямая со стрелкой 245"/>
              <p:cNvCxnSpPr>
                <a:stCxn id="240" idx="2"/>
                <a:endCxn id="226" idx="0"/>
              </p:cNvCxnSpPr>
              <p:nvPr/>
            </p:nvCxnSpPr>
            <p:spPr>
              <a:xfrm flipH="1">
                <a:off x="2968661" y="516856"/>
                <a:ext cx="4646" cy="319856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247" name="Прямая со стрелкой 246"/>
              <p:cNvCxnSpPr>
                <a:stCxn id="241" idx="2"/>
                <a:endCxn id="227" idx="0"/>
              </p:cNvCxnSpPr>
              <p:nvPr/>
            </p:nvCxnSpPr>
            <p:spPr>
              <a:xfrm flipH="1">
                <a:off x="3756103" y="516856"/>
                <a:ext cx="4646" cy="319856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248" name="Прямая со стрелкой 247"/>
              <p:cNvCxnSpPr>
                <a:stCxn id="242" idx="2"/>
                <a:endCxn id="228" idx="0"/>
              </p:cNvCxnSpPr>
              <p:nvPr/>
            </p:nvCxnSpPr>
            <p:spPr>
              <a:xfrm flipH="1">
                <a:off x="5462228" y="516856"/>
                <a:ext cx="4646" cy="319856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triangle"/>
              </a:ln>
              <a:effectLst/>
            </p:spPr>
          </p:cxnSp>
          <p:sp>
            <p:nvSpPr>
              <p:cNvPr id="249" name="TextBox 248"/>
              <p:cNvSpPr txBox="1"/>
              <p:nvPr/>
            </p:nvSpPr>
            <p:spPr>
              <a:xfrm flipH="1">
                <a:off x="3029672" y="1368217"/>
                <a:ext cx="483297" cy="3622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…</a:t>
                </a:r>
                <a:endParaRPr kumimoji="0" lang="ru-RU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50" name="Прямоугольник 249"/>
              <p:cNvSpPr/>
              <p:nvPr/>
            </p:nvSpPr>
            <p:spPr>
              <a:xfrm>
                <a:off x="3491880" y="1516608"/>
                <a:ext cx="393721" cy="256208"/>
              </a:xfrm>
              <a:prstGeom prst="rect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3</a:t>
                </a:r>
                <a:endParaRPr kumimoji="0" lang="ru-RU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1" name="Прямоугольник 250"/>
              <p:cNvSpPr/>
              <p:nvPr/>
            </p:nvSpPr>
            <p:spPr>
              <a:xfrm>
                <a:off x="4788024" y="1516608"/>
                <a:ext cx="393721" cy="256208"/>
              </a:xfrm>
              <a:prstGeom prst="rect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3</a:t>
                </a:r>
                <a:endParaRPr kumimoji="0" lang="ru-RU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2" name="Прямоугольник 251"/>
              <p:cNvSpPr/>
              <p:nvPr/>
            </p:nvSpPr>
            <p:spPr>
              <a:xfrm>
                <a:off x="5444226" y="1516608"/>
                <a:ext cx="393721" cy="256208"/>
              </a:xfrm>
              <a:prstGeom prst="rect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3</a:t>
                </a:r>
                <a:endParaRPr kumimoji="0" lang="ru-RU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3" name="Прямоугольник 252"/>
              <p:cNvSpPr/>
              <p:nvPr/>
            </p:nvSpPr>
            <p:spPr>
              <a:xfrm>
                <a:off x="6100428" y="1516608"/>
                <a:ext cx="393721" cy="256208"/>
              </a:xfrm>
              <a:prstGeom prst="rect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3</a:t>
                </a:r>
                <a:endParaRPr kumimoji="0" lang="ru-RU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4" name="Прямоугольник 253"/>
              <p:cNvSpPr/>
              <p:nvPr/>
            </p:nvSpPr>
            <p:spPr>
              <a:xfrm>
                <a:off x="6756630" y="1516608"/>
                <a:ext cx="393721" cy="256208"/>
              </a:xfrm>
              <a:prstGeom prst="rect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3</a:t>
                </a:r>
                <a:endParaRPr kumimoji="0" lang="ru-RU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5" name="TextBox 254"/>
              <p:cNvSpPr txBox="1"/>
              <p:nvPr/>
            </p:nvSpPr>
            <p:spPr>
              <a:xfrm flipH="1">
                <a:off x="7967410" y="1444291"/>
                <a:ext cx="853062" cy="3622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} |E|</a:t>
                </a:r>
                <a:endParaRPr kumimoji="0" lang="ru-RU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56" name="TextBox 255"/>
              <p:cNvSpPr txBox="1"/>
              <p:nvPr/>
            </p:nvSpPr>
            <p:spPr>
              <a:xfrm flipH="1">
                <a:off x="7138139" y="1368217"/>
                <a:ext cx="483297" cy="3622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…</a:t>
                </a:r>
                <a:endParaRPr kumimoji="0" lang="ru-RU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57" name="Прямоугольник 256"/>
              <p:cNvSpPr/>
              <p:nvPr/>
            </p:nvSpPr>
            <p:spPr>
              <a:xfrm>
                <a:off x="7596336" y="1516608"/>
                <a:ext cx="393721" cy="256208"/>
              </a:xfrm>
              <a:prstGeom prst="rect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3</a:t>
                </a:r>
                <a:endParaRPr kumimoji="0" lang="ru-RU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258" name="Прямая со стрелкой 257"/>
              <p:cNvCxnSpPr>
                <a:stCxn id="225" idx="2"/>
                <a:endCxn id="234" idx="0"/>
              </p:cNvCxnSpPr>
              <p:nvPr/>
            </p:nvCxnSpPr>
            <p:spPr>
              <a:xfrm>
                <a:off x="2181218" y="1092920"/>
                <a:ext cx="667817" cy="423688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259" name="Прямая со стрелкой 258"/>
              <p:cNvCxnSpPr>
                <a:stCxn id="226" idx="2"/>
                <a:endCxn id="232" idx="0"/>
              </p:cNvCxnSpPr>
              <p:nvPr/>
            </p:nvCxnSpPr>
            <p:spPr>
              <a:xfrm flipH="1">
                <a:off x="1536631" y="1092920"/>
                <a:ext cx="1432030" cy="423688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260" name="Прямая со стрелкой 259"/>
              <p:cNvCxnSpPr>
                <a:stCxn id="226" idx="2"/>
                <a:endCxn id="250" idx="0"/>
              </p:cNvCxnSpPr>
              <p:nvPr/>
            </p:nvCxnSpPr>
            <p:spPr>
              <a:xfrm>
                <a:off x="2968661" y="1092920"/>
                <a:ext cx="720080" cy="423688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261" name="Прямая со стрелкой 260"/>
              <p:cNvCxnSpPr>
                <a:stCxn id="225" idx="2"/>
                <a:endCxn id="233" idx="0"/>
              </p:cNvCxnSpPr>
              <p:nvPr/>
            </p:nvCxnSpPr>
            <p:spPr>
              <a:xfrm>
                <a:off x="2181218" y="1092920"/>
                <a:ext cx="11615" cy="423688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262" name="Прямая со стрелкой 261"/>
              <p:cNvCxnSpPr>
                <a:stCxn id="227" idx="2"/>
                <a:endCxn id="250" idx="0"/>
              </p:cNvCxnSpPr>
              <p:nvPr/>
            </p:nvCxnSpPr>
            <p:spPr>
              <a:xfrm flipH="1">
                <a:off x="3688741" y="1092920"/>
                <a:ext cx="67362" cy="423688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263" name="Прямая со стрелкой 262"/>
              <p:cNvCxnSpPr>
                <a:stCxn id="227" idx="2"/>
                <a:endCxn id="251" idx="0"/>
              </p:cNvCxnSpPr>
              <p:nvPr/>
            </p:nvCxnSpPr>
            <p:spPr>
              <a:xfrm>
                <a:off x="3756103" y="1092920"/>
                <a:ext cx="1228782" cy="423688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264" name="Прямая со стрелкой 263"/>
              <p:cNvCxnSpPr>
                <a:stCxn id="227" idx="2"/>
                <a:endCxn id="257" idx="0"/>
              </p:cNvCxnSpPr>
              <p:nvPr/>
            </p:nvCxnSpPr>
            <p:spPr>
              <a:xfrm>
                <a:off x="3756103" y="1092920"/>
                <a:ext cx="4037094" cy="423688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265" name="Прямая со стрелкой 264"/>
              <p:cNvCxnSpPr>
                <a:stCxn id="228" idx="2"/>
                <a:endCxn id="254" idx="0"/>
              </p:cNvCxnSpPr>
              <p:nvPr/>
            </p:nvCxnSpPr>
            <p:spPr>
              <a:xfrm>
                <a:off x="5462228" y="1092920"/>
                <a:ext cx="1491263" cy="423688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triangle"/>
              </a:ln>
              <a:effectLst/>
            </p:spPr>
          </p:cxnSp>
          <p:sp>
            <p:nvSpPr>
              <p:cNvPr id="266" name="Прямоугольник 265"/>
              <p:cNvSpPr/>
              <p:nvPr/>
            </p:nvSpPr>
            <p:spPr>
              <a:xfrm>
                <a:off x="4788024" y="2198042"/>
                <a:ext cx="393721" cy="256208"/>
              </a:xfrm>
              <a:prstGeom prst="rect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4</a:t>
                </a:r>
                <a:endParaRPr kumimoji="0" lang="ru-RU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7" name="Прямоугольник 266"/>
              <p:cNvSpPr/>
              <p:nvPr/>
            </p:nvSpPr>
            <p:spPr>
              <a:xfrm>
                <a:off x="5444226" y="2198042"/>
                <a:ext cx="393721" cy="256208"/>
              </a:xfrm>
              <a:prstGeom prst="rect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4</a:t>
                </a:r>
                <a:endParaRPr kumimoji="0" lang="ru-RU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8" name="Прямоугольник 267"/>
              <p:cNvSpPr/>
              <p:nvPr/>
            </p:nvSpPr>
            <p:spPr>
              <a:xfrm>
                <a:off x="6100428" y="2198042"/>
                <a:ext cx="393721" cy="256208"/>
              </a:xfrm>
              <a:prstGeom prst="rect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4</a:t>
                </a:r>
                <a:endParaRPr kumimoji="0" lang="ru-RU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9" name="Прямоугольник 268"/>
              <p:cNvSpPr/>
              <p:nvPr/>
            </p:nvSpPr>
            <p:spPr>
              <a:xfrm>
                <a:off x="6756630" y="2198042"/>
                <a:ext cx="393721" cy="256208"/>
              </a:xfrm>
              <a:prstGeom prst="rect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4</a:t>
                </a:r>
                <a:endParaRPr kumimoji="0" lang="ru-RU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0" name="TextBox 269"/>
              <p:cNvSpPr txBox="1"/>
              <p:nvPr/>
            </p:nvSpPr>
            <p:spPr>
              <a:xfrm flipH="1">
                <a:off x="7967410" y="2125726"/>
                <a:ext cx="853062" cy="3622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} |E|</a:t>
                </a:r>
                <a:endParaRPr kumimoji="0" lang="ru-RU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71" name="TextBox 270"/>
              <p:cNvSpPr txBox="1"/>
              <p:nvPr/>
            </p:nvSpPr>
            <p:spPr>
              <a:xfrm flipH="1">
                <a:off x="7138139" y="2060847"/>
                <a:ext cx="483297" cy="3622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…</a:t>
                </a:r>
                <a:endParaRPr kumimoji="0" lang="ru-RU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72" name="Прямоугольник 271"/>
              <p:cNvSpPr/>
              <p:nvPr/>
            </p:nvSpPr>
            <p:spPr>
              <a:xfrm>
                <a:off x="7596336" y="2198042"/>
                <a:ext cx="393721" cy="256208"/>
              </a:xfrm>
              <a:prstGeom prst="rect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4</a:t>
                </a:r>
                <a:endParaRPr kumimoji="0" lang="ru-RU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273" name="Прямая со стрелкой 272"/>
              <p:cNvCxnSpPr>
                <a:stCxn id="231" idx="2"/>
                <a:endCxn id="266" idx="0"/>
              </p:cNvCxnSpPr>
              <p:nvPr/>
            </p:nvCxnSpPr>
            <p:spPr>
              <a:xfrm>
                <a:off x="880429" y="1772816"/>
                <a:ext cx="4104456" cy="425226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274" name="Прямая со стрелкой 273"/>
              <p:cNvCxnSpPr>
                <a:stCxn id="232" idx="2"/>
                <a:endCxn id="267" idx="0"/>
              </p:cNvCxnSpPr>
              <p:nvPr/>
            </p:nvCxnSpPr>
            <p:spPr>
              <a:xfrm>
                <a:off x="1536631" y="1772816"/>
                <a:ext cx="4104456" cy="425226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275" name="Прямая со стрелкой 274"/>
              <p:cNvCxnSpPr>
                <a:stCxn id="233" idx="2"/>
                <a:endCxn id="268" idx="0"/>
              </p:cNvCxnSpPr>
              <p:nvPr/>
            </p:nvCxnSpPr>
            <p:spPr>
              <a:xfrm>
                <a:off x="2192833" y="1772816"/>
                <a:ext cx="4104456" cy="425226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276" name="Прямая со стрелкой 275"/>
              <p:cNvCxnSpPr>
                <a:stCxn id="234" idx="2"/>
                <a:endCxn id="269" idx="0"/>
              </p:cNvCxnSpPr>
              <p:nvPr/>
            </p:nvCxnSpPr>
            <p:spPr>
              <a:xfrm>
                <a:off x="2849035" y="1772816"/>
                <a:ext cx="4104456" cy="425226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277" name="Прямая со стрелкой 276"/>
              <p:cNvCxnSpPr>
                <a:stCxn id="250" idx="2"/>
                <a:endCxn id="272" idx="0"/>
              </p:cNvCxnSpPr>
              <p:nvPr/>
            </p:nvCxnSpPr>
            <p:spPr>
              <a:xfrm>
                <a:off x="3688741" y="1772816"/>
                <a:ext cx="4104456" cy="425226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278" name="Прямая со стрелкой 277"/>
              <p:cNvCxnSpPr>
                <a:stCxn id="251" idx="2"/>
                <a:endCxn id="266" idx="0"/>
              </p:cNvCxnSpPr>
              <p:nvPr/>
            </p:nvCxnSpPr>
            <p:spPr>
              <a:xfrm>
                <a:off x="4984885" y="1772816"/>
                <a:ext cx="0" cy="425226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279" name="Прямая со стрелкой 278"/>
              <p:cNvCxnSpPr>
                <a:stCxn id="252" idx="2"/>
                <a:endCxn id="267" idx="0"/>
              </p:cNvCxnSpPr>
              <p:nvPr/>
            </p:nvCxnSpPr>
            <p:spPr>
              <a:xfrm>
                <a:off x="5641087" y="1772816"/>
                <a:ext cx="0" cy="425226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280" name="Прямая со стрелкой 279"/>
              <p:cNvCxnSpPr>
                <a:stCxn id="253" idx="2"/>
                <a:endCxn id="268" idx="0"/>
              </p:cNvCxnSpPr>
              <p:nvPr/>
            </p:nvCxnSpPr>
            <p:spPr>
              <a:xfrm>
                <a:off x="6297289" y="1772816"/>
                <a:ext cx="0" cy="425226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281" name="Прямая со стрелкой 280"/>
              <p:cNvCxnSpPr>
                <a:stCxn id="254" idx="2"/>
                <a:endCxn id="269" idx="0"/>
              </p:cNvCxnSpPr>
              <p:nvPr/>
            </p:nvCxnSpPr>
            <p:spPr>
              <a:xfrm>
                <a:off x="6953491" y="1772816"/>
                <a:ext cx="0" cy="425226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282" name="Прямая со стрелкой 281"/>
              <p:cNvCxnSpPr>
                <a:stCxn id="257" idx="2"/>
                <a:endCxn id="272" idx="0"/>
              </p:cNvCxnSpPr>
              <p:nvPr/>
            </p:nvCxnSpPr>
            <p:spPr>
              <a:xfrm>
                <a:off x="7793197" y="1772816"/>
                <a:ext cx="0" cy="425226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triangle"/>
              </a:ln>
              <a:effectLst/>
            </p:spPr>
          </p:cxnSp>
          <p:sp>
            <p:nvSpPr>
              <p:cNvPr id="283" name="Прямоугольник 282"/>
              <p:cNvSpPr/>
              <p:nvPr/>
            </p:nvSpPr>
            <p:spPr>
              <a:xfrm>
                <a:off x="683568" y="2846114"/>
                <a:ext cx="393721" cy="256208"/>
              </a:xfrm>
              <a:prstGeom prst="rect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5</a:t>
                </a:r>
                <a:endParaRPr kumimoji="0" lang="ru-RU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4" name="Прямоугольник 283"/>
              <p:cNvSpPr/>
              <p:nvPr/>
            </p:nvSpPr>
            <p:spPr>
              <a:xfrm>
                <a:off x="1339770" y="2846114"/>
                <a:ext cx="393721" cy="256208"/>
              </a:xfrm>
              <a:prstGeom prst="rect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5</a:t>
                </a:r>
                <a:endParaRPr kumimoji="0" lang="ru-RU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5" name="Прямоугольник 284"/>
              <p:cNvSpPr/>
              <p:nvPr/>
            </p:nvSpPr>
            <p:spPr>
              <a:xfrm>
                <a:off x="1995972" y="2846114"/>
                <a:ext cx="393721" cy="256208"/>
              </a:xfrm>
              <a:prstGeom prst="rect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5</a:t>
                </a:r>
                <a:endParaRPr kumimoji="0" lang="ru-RU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6" name="Прямоугольник 285"/>
              <p:cNvSpPr/>
              <p:nvPr/>
            </p:nvSpPr>
            <p:spPr>
              <a:xfrm>
                <a:off x="2652174" y="2846114"/>
                <a:ext cx="393721" cy="256208"/>
              </a:xfrm>
              <a:prstGeom prst="rect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5</a:t>
                </a:r>
                <a:endParaRPr kumimoji="0" lang="ru-RU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7" name="TextBox 286"/>
              <p:cNvSpPr txBox="1"/>
              <p:nvPr/>
            </p:nvSpPr>
            <p:spPr>
              <a:xfrm flipH="1">
                <a:off x="3862954" y="2773797"/>
                <a:ext cx="853062" cy="3622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} |E|</a:t>
                </a:r>
                <a:endParaRPr kumimoji="0" lang="ru-RU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88" name="TextBox 287"/>
              <p:cNvSpPr txBox="1"/>
              <p:nvPr/>
            </p:nvSpPr>
            <p:spPr>
              <a:xfrm flipH="1">
                <a:off x="3029672" y="2708919"/>
                <a:ext cx="483297" cy="3622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…</a:t>
                </a:r>
                <a:endParaRPr kumimoji="0" lang="ru-RU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89" name="Прямоугольник 288"/>
              <p:cNvSpPr/>
              <p:nvPr/>
            </p:nvSpPr>
            <p:spPr>
              <a:xfrm>
                <a:off x="3491880" y="2846114"/>
                <a:ext cx="393721" cy="256208"/>
              </a:xfrm>
              <a:prstGeom prst="rect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5</a:t>
                </a:r>
                <a:endParaRPr kumimoji="0" lang="ru-RU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0" name="Прямоугольник 289"/>
              <p:cNvSpPr/>
              <p:nvPr/>
            </p:nvSpPr>
            <p:spPr>
              <a:xfrm>
                <a:off x="4788024" y="2846114"/>
                <a:ext cx="393721" cy="256208"/>
              </a:xfrm>
              <a:prstGeom prst="rect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5</a:t>
                </a:r>
                <a:endParaRPr kumimoji="0" lang="ru-RU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1" name="Прямоугольник 290"/>
              <p:cNvSpPr/>
              <p:nvPr/>
            </p:nvSpPr>
            <p:spPr>
              <a:xfrm>
                <a:off x="5444226" y="2846114"/>
                <a:ext cx="393721" cy="256208"/>
              </a:xfrm>
              <a:prstGeom prst="rect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5</a:t>
                </a:r>
                <a:endParaRPr kumimoji="0" lang="ru-RU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2" name="Прямоугольник 291"/>
              <p:cNvSpPr/>
              <p:nvPr/>
            </p:nvSpPr>
            <p:spPr>
              <a:xfrm>
                <a:off x="6100428" y="2846114"/>
                <a:ext cx="393721" cy="256208"/>
              </a:xfrm>
              <a:prstGeom prst="rect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5</a:t>
                </a:r>
                <a:endParaRPr kumimoji="0" lang="ru-RU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3" name="Прямоугольник 292"/>
              <p:cNvSpPr/>
              <p:nvPr/>
            </p:nvSpPr>
            <p:spPr>
              <a:xfrm>
                <a:off x="6756630" y="2846114"/>
                <a:ext cx="393721" cy="256208"/>
              </a:xfrm>
              <a:prstGeom prst="rect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5</a:t>
                </a:r>
                <a:endParaRPr kumimoji="0" lang="ru-RU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4" name="TextBox 293"/>
              <p:cNvSpPr txBox="1"/>
              <p:nvPr/>
            </p:nvSpPr>
            <p:spPr>
              <a:xfrm flipH="1">
                <a:off x="7138139" y="2692150"/>
                <a:ext cx="483297" cy="3622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…</a:t>
                </a:r>
                <a:endParaRPr kumimoji="0" lang="ru-RU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95" name="Прямоугольник 294"/>
              <p:cNvSpPr/>
              <p:nvPr/>
            </p:nvSpPr>
            <p:spPr>
              <a:xfrm>
                <a:off x="7596336" y="2846114"/>
                <a:ext cx="393721" cy="256208"/>
              </a:xfrm>
              <a:prstGeom prst="rect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5</a:t>
                </a:r>
                <a:endParaRPr kumimoji="0" lang="ru-RU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296" name="Прямая со стрелкой 295"/>
              <p:cNvCxnSpPr>
                <a:stCxn id="266" idx="2"/>
                <a:endCxn id="290" idx="0"/>
              </p:cNvCxnSpPr>
              <p:nvPr/>
            </p:nvCxnSpPr>
            <p:spPr>
              <a:xfrm>
                <a:off x="4984885" y="2454250"/>
                <a:ext cx="0" cy="391864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297" name="Прямая со стрелкой 296"/>
              <p:cNvCxnSpPr>
                <a:stCxn id="267" idx="2"/>
                <a:endCxn id="291" idx="0"/>
              </p:cNvCxnSpPr>
              <p:nvPr/>
            </p:nvCxnSpPr>
            <p:spPr>
              <a:xfrm>
                <a:off x="5641087" y="2454250"/>
                <a:ext cx="0" cy="391864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298" name="Прямая со стрелкой 297"/>
              <p:cNvCxnSpPr>
                <a:stCxn id="268" idx="2"/>
                <a:endCxn id="292" idx="0"/>
              </p:cNvCxnSpPr>
              <p:nvPr/>
            </p:nvCxnSpPr>
            <p:spPr>
              <a:xfrm>
                <a:off x="6297289" y="2454250"/>
                <a:ext cx="0" cy="391864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299" name="Прямая со стрелкой 298"/>
              <p:cNvCxnSpPr>
                <a:stCxn id="269" idx="2"/>
                <a:endCxn id="293" idx="0"/>
              </p:cNvCxnSpPr>
              <p:nvPr/>
            </p:nvCxnSpPr>
            <p:spPr>
              <a:xfrm>
                <a:off x="6953491" y="2454250"/>
                <a:ext cx="0" cy="391864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300" name="Прямая со стрелкой 299"/>
              <p:cNvCxnSpPr>
                <a:stCxn id="272" idx="2"/>
                <a:endCxn id="295" idx="0"/>
              </p:cNvCxnSpPr>
              <p:nvPr/>
            </p:nvCxnSpPr>
            <p:spPr>
              <a:xfrm>
                <a:off x="7793197" y="2454250"/>
                <a:ext cx="0" cy="391864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301" name="Прямая со стрелкой 300"/>
              <p:cNvCxnSpPr>
                <a:stCxn id="266" idx="2"/>
                <a:endCxn id="283" idx="0"/>
              </p:cNvCxnSpPr>
              <p:nvPr/>
            </p:nvCxnSpPr>
            <p:spPr>
              <a:xfrm flipH="1">
                <a:off x="880429" y="2454250"/>
                <a:ext cx="4104456" cy="391864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302" name="Прямая со стрелкой 301"/>
              <p:cNvCxnSpPr>
                <a:stCxn id="267" idx="2"/>
                <a:endCxn id="284" idx="0"/>
              </p:cNvCxnSpPr>
              <p:nvPr/>
            </p:nvCxnSpPr>
            <p:spPr>
              <a:xfrm flipH="1">
                <a:off x="1536631" y="2454250"/>
                <a:ext cx="4104456" cy="391864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303" name="Прямая со стрелкой 302"/>
              <p:cNvCxnSpPr>
                <a:stCxn id="268" idx="2"/>
                <a:endCxn id="285" idx="0"/>
              </p:cNvCxnSpPr>
              <p:nvPr/>
            </p:nvCxnSpPr>
            <p:spPr>
              <a:xfrm flipH="1">
                <a:off x="2192833" y="2454250"/>
                <a:ext cx="4104456" cy="391864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304" name="Прямая со стрелкой 303"/>
              <p:cNvCxnSpPr>
                <a:stCxn id="269" idx="2"/>
                <a:endCxn id="286" idx="0"/>
              </p:cNvCxnSpPr>
              <p:nvPr/>
            </p:nvCxnSpPr>
            <p:spPr>
              <a:xfrm flipH="1">
                <a:off x="2849035" y="2454250"/>
                <a:ext cx="4104456" cy="391864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305" name="Прямая со стрелкой 304"/>
              <p:cNvCxnSpPr>
                <a:stCxn id="272" idx="2"/>
                <a:endCxn id="289" idx="0"/>
              </p:cNvCxnSpPr>
              <p:nvPr/>
            </p:nvCxnSpPr>
            <p:spPr>
              <a:xfrm flipH="1">
                <a:off x="3688741" y="2454250"/>
                <a:ext cx="4104456" cy="391864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triangle"/>
              </a:ln>
              <a:effectLst/>
            </p:spPr>
          </p:cxnSp>
          <p:sp>
            <p:nvSpPr>
              <p:cNvPr id="306" name="TextBox 305"/>
              <p:cNvSpPr txBox="1"/>
              <p:nvPr/>
            </p:nvSpPr>
            <p:spPr>
              <a:xfrm flipH="1">
                <a:off x="7967410" y="2780928"/>
                <a:ext cx="853062" cy="3622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} |E|</a:t>
                </a:r>
                <a:endParaRPr kumimoji="0" lang="ru-RU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cxnSp>
            <p:nvCxnSpPr>
              <p:cNvPr id="307" name="Прямая со стрелкой 306"/>
              <p:cNvCxnSpPr>
                <a:stCxn id="283" idx="2"/>
                <a:endCxn id="314" idx="0"/>
              </p:cNvCxnSpPr>
              <p:nvPr/>
            </p:nvCxnSpPr>
            <p:spPr>
              <a:xfrm>
                <a:off x="880429" y="3102322"/>
                <a:ext cx="0" cy="574526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308" name="Прямая со стрелкой 307"/>
              <p:cNvCxnSpPr>
                <a:stCxn id="286" idx="2"/>
                <a:endCxn id="315" idx="0"/>
              </p:cNvCxnSpPr>
              <p:nvPr/>
            </p:nvCxnSpPr>
            <p:spPr>
              <a:xfrm flipH="1">
                <a:off x="1536631" y="3102322"/>
                <a:ext cx="1312404" cy="574526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309" name="Прямая со стрелкой 308"/>
              <p:cNvCxnSpPr>
                <a:stCxn id="289" idx="2"/>
                <a:endCxn id="317" idx="0"/>
              </p:cNvCxnSpPr>
              <p:nvPr/>
            </p:nvCxnSpPr>
            <p:spPr>
              <a:xfrm flipH="1">
                <a:off x="2849035" y="3102322"/>
                <a:ext cx="839706" cy="574526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310" name="Прямая со стрелкой 309"/>
              <p:cNvCxnSpPr>
                <a:stCxn id="290" idx="2"/>
                <a:endCxn id="316" idx="0"/>
              </p:cNvCxnSpPr>
              <p:nvPr/>
            </p:nvCxnSpPr>
            <p:spPr>
              <a:xfrm flipH="1">
                <a:off x="2192833" y="3102322"/>
                <a:ext cx="2792052" cy="574526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311" name="Прямая со стрелкой 310"/>
              <p:cNvCxnSpPr>
                <a:stCxn id="291" idx="2"/>
                <a:endCxn id="314" idx="0"/>
              </p:cNvCxnSpPr>
              <p:nvPr/>
            </p:nvCxnSpPr>
            <p:spPr>
              <a:xfrm flipH="1">
                <a:off x="880429" y="3102322"/>
                <a:ext cx="4760658" cy="574526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312" name="Прямая со стрелкой 311"/>
              <p:cNvCxnSpPr>
                <a:stCxn id="293" idx="2"/>
                <a:endCxn id="320" idx="0"/>
              </p:cNvCxnSpPr>
              <p:nvPr/>
            </p:nvCxnSpPr>
            <p:spPr>
              <a:xfrm flipH="1">
                <a:off x="3688741" y="3102322"/>
                <a:ext cx="3264750" cy="574526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313" name="Прямая со стрелкой 312"/>
              <p:cNvCxnSpPr>
                <a:stCxn id="295" idx="2"/>
                <a:endCxn id="317" idx="0"/>
              </p:cNvCxnSpPr>
              <p:nvPr/>
            </p:nvCxnSpPr>
            <p:spPr>
              <a:xfrm flipH="1">
                <a:off x="2849035" y="3102322"/>
                <a:ext cx="4944162" cy="574526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triangle"/>
              </a:ln>
              <a:effectLst/>
            </p:spPr>
          </p:cxnSp>
          <p:sp>
            <p:nvSpPr>
              <p:cNvPr id="314" name="Прямоугольник 313"/>
              <p:cNvSpPr/>
              <p:nvPr/>
            </p:nvSpPr>
            <p:spPr>
              <a:xfrm>
                <a:off x="683568" y="3676848"/>
                <a:ext cx="393721" cy="256208"/>
              </a:xfrm>
              <a:prstGeom prst="rect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6</a:t>
                </a:r>
                <a:endParaRPr kumimoji="0" lang="ru-RU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5" name="Прямоугольник 314"/>
              <p:cNvSpPr/>
              <p:nvPr/>
            </p:nvSpPr>
            <p:spPr>
              <a:xfrm>
                <a:off x="1339770" y="3676848"/>
                <a:ext cx="393721" cy="256208"/>
              </a:xfrm>
              <a:prstGeom prst="rect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6</a:t>
                </a:r>
                <a:endParaRPr kumimoji="0" lang="ru-RU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6" name="Прямоугольник 315"/>
              <p:cNvSpPr/>
              <p:nvPr/>
            </p:nvSpPr>
            <p:spPr>
              <a:xfrm>
                <a:off x="1995972" y="3676848"/>
                <a:ext cx="393721" cy="256208"/>
              </a:xfrm>
              <a:prstGeom prst="rect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6</a:t>
                </a:r>
                <a:endParaRPr kumimoji="0" lang="ru-RU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7" name="Прямоугольник 316"/>
              <p:cNvSpPr/>
              <p:nvPr/>
            </p:nvSpPr>
            <p:spPr>
              <a:xfrm>
                <a:off x="2652174" y="3676848"/>
                <a:ext cx="393721" cy="256208"/>
              </a:xfrm>
              <a:prstGeom prst="rect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6</a:t>
                </a:r>
                <a:endParaRPr kumimoji="0" lang="ru-RU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8" name="TextBox 317"/>
              <p:cNvSpPr txBox="1"/>
              <p:nvPr/>
            </p:nvSpPr>
            <p:spPr>
              <a:xfrm flipH="1">
                <a:off x="3862954" y="3604531"/>
                <a:ext cx="85306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} |V|</a:t>
                </a:r>
                <a:endParaRPr kumimoji="0" lang="ru-RU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19" name="TextBox 318"/>
              <p:cNvSpPr txBox="1"/>
              <p:nvPr/>
            </p:nvSpPr>
            <p:spPr>
              <a:xfrm flipH="1">
                <a:off x="3029672" y="3538469"/>
                <a:ext cx="483297" cy="3622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…</a:t>
                </a:r>
                <a:endParaRPr kumimoji="0" lang="ru-RU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20" name="Прямоугольник 319"/>
              <p:cNvSpPr/>
              <p:nvPr/>
            </p:nvSpPr>
            <p:spPr>
              <a:xfrm>
                <a:off x="3491880" y="3676848"/>
                <a:ext cx="393721" cy="256208"/>
              </a:xfrm>
              <a:prstGeom prst="rect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6</a:t>
                </a:r>
                <a:endParaRPr kumimoji="0" lang="ru-RU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1" name="Прямоугольник 320"/>
              <p:cNvSpPr/>
              <p:nvPr/>
            </p:nvSpPr>
            <p:spPr>
              <a:xfrm>
                <a:off x="683568" y="4356121"/>
                <a:ext cx="393721" cy="256208"/>
              </a:xfrm>
              <a:prstGeom prst="rect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7</a:t>
                </a:r>
                <a:endParaRPr kumimoji="0" lang="ru-RU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" name="Прямоугольник 321"/>
              <p:cNvSpPr/>
              <p:nvPr/>
            </p:nvSpPr>
            <p:spPr>
              <a:xfrm>
                <a:off x="1339770" y="4356121"/>
                <a:ext cx="393721" cy="256208"/>
              </a:xfrm>
              <a:prstGeom prst="rect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7</a:t>
                </a:r>
                <a:endParaRPr kumimoji="0" lang="ru-RU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" name="Прямоугольник 322"/>
              <p:cNvSpPr/>
              <p:nvPr/>
            </p:nvSpPr>
            <p:spPr>
              <a:xfrm>
                <a:off x="1995972" y="4356121"/>
                <a:ext cx="393721" cy="256208"/>
              </a:xfrm>
              <a:prstGeom prst="rect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7</a:t>
                </a:r>
                <a:endParaRPr kumimoji="0" lang="ru-RU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4" name="Прямоугольник 323"/>
              <p:cNvSpPr/>
              <p:nvPr/>
            </p:nvSpPr>
            <p:spPr>
              <a:xfrm>
                <a:off x="2652174" y="4356121"/>
                <a:ext cx="393721" cy="256208"/>
              </a:xfrm>
              <a:prstGeom prst="rect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7</a:t>
                </a:r>
                <a:endParaRPr kumimoji="0" lang="ru-RU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" name="TextBox 324"/>
              <p:cNvSpPr txBox="1"/>
              <p:nvPr/>
            </p:nvSpPr>
            <p:spPr>
              <a:xfrm flipH="1">
                <a:off x="3862954" y="4283804"/>
                <a:ext cx="85306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} |V|</a:t>
                </a:r>
                <a:endParaRPr kumimoji="0" lang="ru-RU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26" name="TextBox 325"/>
              <p:cNvSpPr txBox="1"/>
              <p:nvPr/>
            </p:nvSpPr>
            <p:spPr>
              <a:xfrm flipH="1">
                <a:off x="3029672" y="4187725"/>
                <a:ext cx="483297" cy="3622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…</a:t>
                </a:r>
                <a:endParaRPr kumimoji="0" lang="ru-RU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27" name="Прямоугольник 326"/>
              <p:cNvSpPr/>
              <p:nvPr/>
            </p:nvSpPr>
            <p:spPr>
              <a:xfrm>
                <a:off x="3491880" y="4356121"/>
                <a:ext cx="393721" cy="256208"/>
              </a:xfrm>
              <a:prstGeom prst="rect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7</a:t>
                </a:r>
                <a:endParaRPr kumimoji="0" lang="ru-RU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328" name="Прямая со стрелкой 327"/>
              <p:cNvCxnSpPr>
                <a:stCxn id="314" idx="2"/>
                <a:endCxn id="321" idx="0"/>
              </p:cNvCxnSpPr>
              <p:nvPr/>
            </p:nvCxnSpPr>
            <p:spPr>
              <a:xfrm>
                <a:off x="880429" y="3933056"/>
                <a:ext cx="0" cy="423065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329" name="Прямая со стрелкой 328"/>
              <p:cNvCxnSpPr>
                <a:stCxn id="315" idx="2"/>
                <a:endCxn id="322" idx="0"/>
              </p:cNvCxnSpPr>
              <p:nvPr/>
            </p:nvCxnSpPr>
            <p:spPr>
              <a:xfrm>
                <a:off x="1536631" y="3933056"/>
                <a:ext cx="0" cy="423065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330" name="Прямая со стрелкой 329"/>
              <p:cNvCxnSpPr>
                <a:stCxn id="316" idx="2"/>
                <a:endCxn id="323" idx="0"/>
              </p:cNvCxnSpPr>
              <p:nvPr/>
            </p:nvCxnSpPr>
            <p:spPr>
              <a:xfrm>
                <a:off x="2192833" y="3933056"/>
                <a:ext cx="0" cy="423065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331" name="Прямая со стрелкой 330"/>
              <p:cNvCxnSpPr>
                <a:stCxn id="317" idx="2"/>
                <a:endCxn id="324" idx="0"/>
              </p:cNvCxnSpPr>
              <p:nvPr/>
            </p:nvCxnSpPr>
            <p:spPr>
              <a:xfrm>
                <a:off x="2849035" y="3933056"/>
                <a:ext cx="0" cy="423065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332" name="Прямая со стрелкой 331"/>
              <p:cNvCxnSpPr>
                <a:stCxn id="320" idx="2"/>
                <a:endCxn id="327" idx="0"/>
              </p:cNvCxnSpPr>
              <p:nvPr/>
            </p:nvCxnSpPr>
            <p:spPr>
              <a:xfrm>
                <a:off x="3688741" y="3933056"/>
                <a:ext cx="0" cy="423065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triangle"/>
              </a:ln>
              <a:effectLst/>
            </p:spPr>
          </p:cxnSp>
          <p:sp>
            <p:nvSpPr>
              <p:cNvPr id="333" name="Прямоугольник 332"/>
              <p:cNvSpPr/>
              <p:nvPr/>
            </p:nvSpPr>
            <p:spPr>
              <a:xfrm>
                <a:off x="4788024" y="4356121"/>
                <a:ext cx="393721" cy="256208"/>
              </a:xfrm>
              <a:prstGeom prst="rect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7</a:t>
                </a:r>
                <a:endParaRPr kumimoji="0" lang="ru-RU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4" name="Прямоугольник 333"/>
              <p:cNvSpPr/>
              <p:nvPr/>
            </p:nvSpPr>
            <p:spPr>
              <a:xfrm>
                <a:off x="5444226" y="4356121"/>
                <a:ext cx="393721" cy="256208"/>
              </a:xfrm>
              <a:prstGeom prst="rect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7</a:t>
                </a:r>
                <a:endParaRPr kumimoji="0" lang="ru-RU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5" name="Прямоугольник 334"/>
              <p:cNvSpPr/>
              <p:nvPr/>
            </p:nvSpPr>
            <p:spPr>
              <a:xfrm>
                <a:off x="6100428" y="4356121"/>
                <a:ext cx="393721" cy="256208"/>
              </a:xfrm>
              <a:prstGeom prst="rect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7</a:t>
                </a:r>
                <a:endParaRPr kumimoji="0" lang="ru-RU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6" name="Прямоугольник 335"/>
              <p:cNvSpPr/>
              <p:nvPr/>
            </p:nvSpPr>
            <p:spPr>
              <a:xfrm>
                <a:off x="6756630" y="4356121"/>
                <a:ext cx="393721" cy="256208"/>
              </a:xfrm>
              <a:prstGeom prst="rect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7</a:t>
                </a:r>
                <a:endParaRPr kumimoji="0" lang="ru-RU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7" name="TextBox 336"/>
              <p:cNvSpPr txBox="1"/>
              <p:nvPr/>
            </p:nvSpPr>
            <p:spPr>
              <a:xfrm flipH="1">
                <a:off x="7967410" y="4283804"/>
                <a:ext cx="85306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} |V|</a:t>
                </a:r>
                <a:endParaRPr kumimoji="0" lang="ru-RU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38" name="Прямоугольник 337"/>
              <p:cNvSpPr/>
              <p:nvPr/>
            </p:nvSpPr>
            <p:spPr>
              <a:xfrm>
                <a:off x="7596336" y="4356121"/>
                <a:ext cx="393721" cy="256208"/>
              </a:xfrm>
              <a:prstGeom prst="rect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7</a:t>
                </a:r>
                <a:endParaRPr kumimoji="0" lang="ru-RU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339" name="Прямая со стрелкой 338"/>
              <p:cNvCxnSpPr>
                <a:stCxn id="314" idx="2"/>
                <a:endCxn id="333" idx="0"/>
              </p:cNvCxnSpPr>
              <p:nvPr/>
            </p:nvCxnSpPr>
            <p:spPr>
              <a:xfrm>
                <a:off x="880429" y="3933056"/>
                <a:ext cx="4104456" cy="423065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340" name="Прямая со стрелкой 339"/>
              <p:cNvCxnSpPr>
                <a:stCxn id="315" idx="2"/>
                <a:endCxn id="334" idx="0"/>
              </p:cNvCxnSpPr>
              <p:nvPr/>
            </p:nvCxnSpPr>
            <p:spPr>
              <a:xfrm>
                <a:off x="1536631" y="3933056"/>
                <a:ext cx="4104456" cy="423065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triangle"/>
              </a:ln>
              <a:effectLst/>
            </p:spPr>
          </p:cxnSp>
          <p:sp>
            <p:nvSpPr>
              <p:cNvPr id="341" name="TextBox 340"/>
              <p:cNvSpPr txBox="1"/>
              <p:nvPr/>
            </p:nvSpPr>
            <p:spPr>
              <a:xfrm flipH="1">
                <a:off x="7164288" y="4187726"/>
                <a:ext cx="483298" cy="3622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…</a:t>
                </a:r>
                <a:endParaRPr kumimoji="0" lang="ru-RU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cxnSp>
            <p:nvCxnSpPr>
              <p:cNvPr id="342" name="Прямая со стрелкой 341"/>
              <p:cNvCxnSpPr>
                <a:stCxn id="316" idx="2"/>
                <a:endCxn id="335" idx="0"/>
              </p:cNvCxnSpPr>
              <p:nvPr/>
            </p:nvCxnSpPr>
            <p:spPr>
              <a:xfrm>
                <a:off x="2192833" y="3933056"/>
                <a:ext cx="4104456" cy="423065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343" name="Прямая со стрелкой 342"/>
              <p:cNvCxnSpPr>
                <a:stCxn id="317" idx="2"/>
                <a:endCxn id="336" idx="0"/>
              </p:cNvCxnSpPr>
              <p:nvPr/>
            </p:nvCxnSpPr>
            <p:spPr>
              <a:xfrm>
                <a:off x="2849035" y="3933056"/>
                <a:ext cx="4104456" cy="423065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344" name="Прямая со стрелкой 343"/>
              <p:cNvCxnSpPr>
                <a:stCxn id="320" idx="2"/>
                <a:endCxn id="338" idx="0"/>
              </p:cNvCxnSpPr>
              <p:nvPr/>
            </p:nvCxnSpPr>
            <p:spPr>
              <a:xfrm>
                <a:off x="3688741" y="3933056"/>
                <a:ext cx="4104456" cy="423065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triangle"/>
              </a:ln>
              <a:effectLst/>
            </p:spPr>
          </p:cxnSp>
          <p:sp>
            <p:nvSpPr>
              <p:cNvPr id="345" name="Прямоугольник 344"/>
              <p:cNvSpPr/>
              <p:nvPr/>
            </p:nvSpPr>
            <p:spPr>
              <a:xfrm>
                <a:off x="683568" y="5006354"/>
                <a:ext cx="393721" cy="256208"/>
              </a:xfrm>
              <a:prstGeom prst="rect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8</a:t>
                </a:r>
                <a:endParaRPr kumimoji="0" lang="ru-RU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6" name="Прямоугольник 345"/>
              <p:cNvSpPr/>
              <p:nvPr/>
            </p:nvSpPr>
            <p:spPr>
              <a:xfrm>
                <a:off x="1339770" y="5006354"/>
                <a:ext cx="393721" cy="256208"/>
              </a:xfrm>
              <a:prstGeom prst="rect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8</a:t>
                </a:r>
                <a:endParaRPr kumimoji="0" lang="ru-RU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7" name="Прямоугольник 346"/>
              <p:cNvSpPr/>
              <p:nvPr/>
            </p:nvSpPr>
            <p:spPr>
              <a:xfrm>
                <a:off x="1995972" y="5006354"/>
                <a:ext cx="393721" cy="256208"/>
              </a:xfrm>
              <a:prstGeom prst="rect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8</a:t>
                </a:r>
                <a:endParaRPr kumimoji="0" lang="ru-RU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8" name="Прямоугольник 347"/>
              <p:cNvSpPr/>
              <p:nvPr/>
            </p:nvSpPr>
            <p:spPr>
              <a:xfrm>
                <a:off x="2652174" y="5006354"/>
                <a:ext cx="393721" cy="256208"/>
              </a:xfrm>
              <a:prstGeom prst="rect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8</a:t>
                </a:r>
                <a:endParaRPr kumimoji="0" lang="ru-RU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9" name="TextBox 348"/>
              <p:cNvSpPr txBox="1"/>
              <p:nvPr/>
            </p:nvSpPr>
            <p:spPr>
              <a:xfrm flipH="1">
                <a:off x="3862954" y="4934037"/>
                <a:ext cx="85306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} |V|</a:t>
                </a:r>
                <a:endParaRPr kumimoji="0" lang="ru-RU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50" name="TextBox 349"/>
              <p:cNvSpPr txBox="1"/>
              <p:nvPr/>
            </p:nvSpPr>
            <p:spPr>
              <a:xfrm flipH="1">
                <a:off x="3029672" y="4869160"/>
                <a:ext cx="483297" cy="3622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…</a:t>
                </a:r>
                <a:endParaRPr kumimoji="0" lang="ru-RU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51" name="Прямоугольник 350"/>
              <p:cNvSpPr/>
              <p:nvPr/>
            </p:nvSpPr>
            <p:spPr>
              <a:xfrm>
                <a:off x="3491880" y="5006354"/>
                <a:ext cx="393721" cy="256208"/>
              </a:xfrm>
              <a:prstGeom prst="rect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8</a:t>
                </a:r>
                <a:endParaRPr kumimoji="0" lang="ru-RU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352" name="Прямая со стрелкой 351"/>
              <p:cNvCxnSpPr>
                <a:stCxn id="321" idx="2"/>
                <a:endCxn id="345" idx="0"/>
              </p:cNvCxnSpPr>
              <p:nvPr/>
            </p:nvCxnSpPr>
            <p:spPr>
              <a:xfrm>
                <a:off x="880429" y="4612329"/>
                <a:ext cx="0" cy="394025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353" name="Прямая со стрелкой 352"/>
              <p:cNvCxnSpPr>
                <a:stCxn id="322" idx="2"/>
                <a:endCxn id="346" idx="0"/>
              </p:cNvCxnSpPr>
              <p:nvPr/>
            </p:nvCxnSpPr>
            <p:spPr>
              <a:xfrm>
                <a:off x="1536631" y="4612329"/>
                <a:ext cx="0" cy="394025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354" name="Прямая со стрелкой 353"/>
              <p:cNvCxnSpPr>
                <a:stCxn id="323" idx="2"/>
                <a:endCxn id="347" idx="0"/>
              </p:cNvCxnSpPr>
              <p:nvPr/>
            </p:nvCxnSpPr>
            <p:spPr>
              <a:xfrm>
                <a:off x="2192833" y="4612329"/>
                <a:ext cx="0" cy="394025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355" name="Прямая со стрелкой 354"/>
              <p:cNvCxnSpPr>
                <a:stCxn id="324" idx="2"/>
                <a:endCxn id="348" idx="0"/>
              </p:cNvCxnSpPr>
              <p:nvPr/>
            </p:nvCxnSpPr>
            <p:spPr>
              <a:xfrm>
                <a:off x="2849035" y="4612329"/>
                <a:ext cx="0" cy="394025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356" name="Прямая со стрелкой 355"/>
              <p:cNvCxnSpPr>
                <a:stCxn id="327" idx="2"/>
                <a:endCxn id="351" idx="0"/>
              </p:cNvCxnSpPr>
              <p:nvPr/>
            </p:nvCxnSpPr>
            <p:spPr>
              <a:xfrm>
                <a:off x="3688741" y="4612329"/>
                <a:ext cx="0" cy="394025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357" name="Прямая со стрелкой 356"/>
              <p:cNvCxnSpPr>
                <a:stCxn id="333" idx="2"/>
                <a:endCxn id="345" idx="0"/>
              </p:cNvCxnSpPr>
              <p:nvPr/>
            </p:nvCxnSpPr>
            <p:spPr>
              <a:xfrm flipH="1">
                <a:off x="880429" y="4612329"/>
                <a:ext cx="4104456" cy="394025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358" name="Прямая со стрелкой 357"/>
              <p:cNvCxnSpPr>
                <a:stCxn id="334" idx="2"/>
                <a:endCxn id="346" idx="0"/>
              </p:cNvCxnSpPr>
              <p:nvPr/>
            </p:nvCxnSpPr>
            <p:spPr>
              <a:xfrm flipH="1">
                <a:off x="1536631" y="4612329"/>
                <a:ext cx="4104456" cy="394025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359" name="Прямая со стрелкой 358"/>
              <p:cNvCxnSpPr>
                <a:stCxn id="335" idx="2"/>
                <a:endCxn id="347" idx="0"/>
              </p:cNvCxnSpPr>
              <p:nvPr/>
            </p:nvCxnSpPr>
            <p:spPr>
              <a:xfrm flipH="1">
                <a:off x="2192833" y="4612329"/>
                <a:ext cx="4104456" cy="394025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360" name="Прямая со стрелкой 359"/>
              <p:cNvCxnSpPr>
                <a:stCxn id="336" idx="2"/>
                <a:endCxn id="348" idx="0"/>
              </p:cNvCxnSpPr>
              <p:nvPr/>
            </p:nvCxnSpPr>
            <p:spPr>
              <a:xfrm flipH="1">
                <a:off x="2849035" y="4612329"/>
                <a:ext cx="4104456" cy="394025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361" name="Прямая со стрелкой 360"/>
              <p:cNvCxnSpPr>
                <a:stCxn id="338" idx="2"/>
                <a:endCxn id="351" idx="0"/>
              </p:cNvCxnSpPr>
              <p:nvPr/>
            </p:nvCxnSpPr>
            <p:spPr>
              <a:xfrm flipH="1">
                <a:off x="3688741" y="4612329"/>
                <a:ext cx="4104456" cy="394025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triangle"/>
              </a:ln>
              <a:effectLst/>
            </p:spPr>
          </p:cxnSp>
          <p:sp>
            <p:nvSpPr>
              <p:cNvPr id="362" name="Прямоугольник 361"/>
              <p:cNvSpPr/>
              <p:nvPr/>
            </p:nvSpPr>
            <p:spPr>
              <a:xfrm>
                <a:off x="683568" y="5652265"/>
                <a:ext cx="393721" cy="256208"/>
              </a:xfrm>
              <a:prstGeom prst="rect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9</a:t>
                </a:r>
                <a:endParaRPr kumimoji="0" lang="ru-RU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3" name="Прямоугольник 362"/>
              <p:cNvSpPr/>
              <p:nvPr/>
            </p:nvSpPr>
            <p:spPr>
              <a:xfrm>
                <a:off x="1339770" y="5652265"/>
                <a:ext cx="393721" cy="256208"/>
              </a:xfrm>
              <a:prstGeom prst="rect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9</a:t>
                </a:r>
                <a:endParaRPr kumimoji="0" lang="ru-RU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4" name="Прямоугольник 363"/>
              <p:cNvSpPr/>
              <p:nvPr/>
            </p:nvSpPr>
            <p:spPr>
              <a:xfrm>
                <a:off x="1995972" y="5652265"/>
                <a:ext cx="393721" cy="256208"/>
              </a:xfrm>
              <a:prstGeom prst="rect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9</a:t>
                </a:r>
                <a:endParaRPr kumimoji="0" lang="ru-RU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5" name="Прямоугольник 364"/>
              <p:cNvSpPr/>
              <p:nvPr/>
            </p:nvSpPr>
            <p:spPr>
              <a:xfrm>
                <a:off x="2652174" y="5652265"/>
                <a:ext cx="393721" cy="256208"/>
              </a:xfrm>
              <a:prstGeom prst="rect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9</a:t>
                </a:r>
                <a:endParaRPr kumimoji="0" lang="ru-RU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6" name="TextBox 365"/>
              <p:cNvSpPr txBox="1"/>
              <p:nvPr/>
            </p:nvSpPr>
            <p:spPr>
              <a:xfrm flipH="1">
                <a:off x="3862954" y="5579948"/>
                <a:ext cx="85306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} |V|</a:t>
                </a:r>
                <a:endParaRPr kumimoji="0" lang="ru-RU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67" name="TextBox 366"/>
              <p:cNvSpPr txBox="1"/>
              <p:nvPr/>
            </p:nvSpPr>
            <p:spPr>
              <a:xfrm flipH="1">
                <a:off x="3029672" y="5516542"/>
                <a:ext cx="483297" cy="3622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…</a:t>
                </a:r>
                <a:endParaRPr kumimoji="0" lang="ru-RU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68" name="Прямоугольник 367"/>
              <p:cNvSpPr/>
              <p:nvPr/>
            </p:nvSpPr>
            <p:spPr>
              <a:xfrm>
                <a:off x="3491880" y="5652265"/>
                <a:ext cx="393721" cy="256208"/>
              </a:xfrm>
              <a:prstGeom prst="rect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9</a:t>
                </a:r>
                <a:endParaRPr kumimoji="0" lang="ru-RU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369" name="Прямая со стрелкой 368"/>
              <p:cNvCxnSpPr>
                <a:stCxn id="345" idx="2"/>
                <a:endCxn id="362" idx="0"/>
              </p:cNvCxnSpPr>
              <p:nvPr/>
            </p:nvCxnSpPr>
            <p:spPr>
              <a:xfrm>
                <a:off x="880429" y="5262562"/>
                <a:ext cx="0" cy="389703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370" name="Прямая со стрелкой 369"/>
              <p:cNvCxnSpPr>
                <a:stCxn id="346" idx="2"/>
                <a:endCxn id="363" idx="0"/>
              </p:cNvCxnSpPr>
              <p:nvPr/>
            </p:nvCxnSpPr>
            <p:spPr>
              <a:xfrm>
                <a:off x="1536631" y="5262562"/>
                <a:ext cx="0" cy="389703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371" name="Прямая со стрелкой 370"/>
              <p:cNvCxnSpPr>
                <a:stCxn id="347" idx="2"/>
                <a:endCxn id="364" idx="0"/>
              </p:cNvCxnSpPr>
              <p:nvPr/>
            </p:nvCxnSpPr>
            <p:spPr>
              <a:xfrm>
                <a:off x="2192833" y="5262562"/>
                <a:ext cx="0" cy="389703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372" name="Прямая со стрелкой 371"/>
              <p:cNvCxnSpPr>
                <a:stCxn id="348" idx="2"/>
                <a:endCxn id="365" idx="0"/>
              </p:cNvCxnSpPr>
              <p:nvPr/>
            </p:nvCxnSpPr>
            <p:spPr>
              <a:xfrm>
                <a:off x="2849035" y="5262562"/>
                <a:ext cx="0" cy="389703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373" name="Прямая со стрелкой 372"/>
              <p:cNvCxnSpPr>
                <a:stCxn id="351" idx="2"/>
                <a:endCxn id="368" idx="0"/>
              </p:cNvCxnSpPr>
              <p:nvPr/>
            </p:nvCxnSpPr>
            <p:spPr>
              <a:xfrm>
                <a:off x="3688741" y="5262562"/>
                <a:ext cx="0" cy="389703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triangle"/>
              </a:ln>
              <a:effectLst/>
            </p:spPr>
          </p:cxnSp>
          <p:sp>
            <p:nvSpPr>
              <p:cNvPr id="374" name="Прямоугольник 373"/>
              <p:cNvSpPr/>
              <p:nvPr/>
            </p:nvSpPr>
            <p:spPr>
              <a:xfrm>
                <a:off x="5258399" y="5661248"/>
                <a:ext cx="510734" cy="256207"/>
              </a:xfrm>
              <a:prstGeom prst="rect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10</a:t>
                </a:r>
                <a:endParaRPr kumimoji="0" lang="ru-RU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5" name="Прямоугольник 374"/>
              <p:cNvSpPr/>
              <p:nvPr/>
            </p:nvSpPr>
            <p:spPr>
              <a:xfrm>
                <a:off x="6338519" y="5661248"/>
                <a:ext cx="532487" cy="256207"/>
              </a:xfrm>
              <a:prstGeom prst="rect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11</a:t>
                </a:r>
                <a:endParaRPr kumimoji="0" lang="ru-RU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6" name="Прямоугольник 375"/>
              <p:cNvSpPr/>
              <p:nvPr/>
            </p:nvSpPr>
            <p:spPr>
              <a:xfrm>
                <a:off x="3563889" y="6341144"/>
                <a:ext cx="510056" cy="256207"/>
              </a:xfrm>
              <a:prstGeom prst="rect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12</a:t>
                </a:r>
                <a:endParaRPr kumimoji="0" lang="ru-RU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377" name="Прямая со стрелкой 376"/>
              <p:cNvCxnSpPr>
                <a:stCxn id="362" idx="2"/>
                <a:endCxn id="376" idx="0"/>
              </p:cNvCxnSpPr>
              <p:nvPr/>
            </p:nvCxnSpPr>
            <p:spPr>
              <a:xfrm>
                <a:off x="880429" y="5908473"/>
                <a:ext cx="2938487" cy="432671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378" name="Прямая со стрелкой 377"/>
              <p:cNvCxnSpPr>
                <a:stCxn id="363" idx="2"/>
                <a:endCxn id="376" idx="0"/>
              </p:cNvCxnSpPr>
              <p:nvPr/>
            </p:nvCxnSpPr>
            <p:spPr>
              <a:xfrm>
                <a:off x="1536631" y="5908473"/>
                <a:ext cx="2282286" cy="432671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379" name="Прямая со стрелкой 378"/>
              <p:cNvCxnSpPr>
                <a:stCxn id="364" idx="2"/>
                <a:endCxn id="376" idx="0"/>
              </p:cNvCxnSpPr>
              <p:nvPr/>
            </p:nvCxnSpPr>
            <p:spPr>
              <a:xfrm>
                <a:off x="2192834" y="5908473"/>
                <a:ext cx="1626083" cy="432671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380" name="Прямая со стрелкой 379"/>
              <p:cNvCxnSpPr>
                <a:stCxn id="365" idx="2"/>
                <a:endCxn id="376" idx="0"/>
              </p:cNvCxnSpPr>
              <p:nvPr/>
            </p:nvCxnSpPr>
            <p:spPr>
              <a:xfrm>
                <a:off x="2849035" y="5908473"/>
                <a:ext cx="969881" cy="432671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381" name="Прямая со стрелкой 380"/>
              <p:cNvCxnSpPr>
                <a:stCxn id="368" idx="2"/>
                <a:endCxn id="376" idx="0"/>
              </p:cNvCxnSpPr>
              <p:nvPr/>
            </p:nvCxnSpPr>
            <p:spPr>
              <a:xfrm>
                <a:off x="3688742" y="5908473"/>
                <a:ext cx="130175" cy="432671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382" name="Прямая со стрелкой 381"/>
              <p:cNvCxnSpPr>
                <a:stCxn id="374" idx="2"/>
                <a:endCxn id="376" idx="0"/>
              </p:cNvCxnSpPr>
              <p:nvPr/>
            </p:nvCxnSpPr>
            <p:spPr>
              <a:xfrm flipH="1">
                <a:off x="3818917" y="5917456"/>
                <a:ext cx="1694849" cy="423688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383" name="Прямая со стрелкой 382"/>
              <p:cNvCxnSpPr>
                <a:stCxn id="375" idx="2"/>
                <a:endCxn id="376" idx="0"/>
              </p:cNvCxnSpPr>
              <p:nvPr/>
            </p:nvCxnSpPr>
            <p:spPr>
              <a:xfrm flipH="1">
                <a:off x="3818917" y="5917456"/>
                <a:ext cx="2785846" cy="423688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384" name="Прямая со стрелкой 383"/>
              <p:cNvCxnSpPr>
                <a:stCxn id="376" idx="2"/>
                <a:endCxn id="387" idx="0"/>
              </p:cNvCxnSpPr>
              <p:nvPr/>
            </p:nvCxnSpPr>
            <p:spPr>
              <a:xfrm flipH="1">
                <a:off x="3807971" y="6597351"/>
                <a:ext cx="10946" cy="288033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385" name="Прямая со стрелкой 384"/>
              <p:cNvCxnSpPr>
                <a:stCxn id="387" idx="2"/>
                <a:endCxn id="386" idx="0"/>
              </p:cNvCxnSpPr>
              <p:nvPr/>
            </p:nvCxnSpPr>
            <p:spPr>
              <a:xfrm flipH="1">
                <a:off x="3796872" y="7194470"/>
                <a:ext cx="11100" cy="266979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triangle"/>
              </a:ln>
              <a:effectLst/>
            </p:spPr>
          </p:cxnSp>
          <p:sp>
            <p:nvSpPr>
              <p:cNvPr id="386" name="Прямоугольник 385"/>
              <p:cNvSpPr/>
              <p:nvPr/>
            </p:nvSpPr>
            <p:spPr>
              <a:xfrm>
                <a:off x="3400741" y="7461449"/>
                <a:ext cx="792261" cy="262739"/>
              </a:xfrm>
              <a:prstGeom prst="rect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ru-RU" sz="1000" kern="0" dirty="0" smtClean="0">
                    <a:solidFill>
                      <a:prstClr val="black"/>
                    </a:solidFill>
                    <a:latin typeface="Calibri"/>
                  </a:rPr>
                  <a:t>выход</a:t>
                </a:r>
                <a:endParaRPr kumimoji="0" lang="ru-RU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7" name="Прямоугольник 386"/>
              <p:cNvSpPr/>
              <p:nvPr/>
            </p:nvSpPr>
            <p:spPr>
              <a:xfrm>
                <a:off x="2767726" y="6885384"/>
                <a:ext cx="2080490" cy="309086"/>
              </a:xfrm>
              <a:prstGeom prst="rect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ru-RU" sz="1000" kern="0" dirty="0" smtClean="0">
                    <a:solidFill>
                      <a:prstClr val="black"/>
                    </a:solidFill>
                    <a:latin typeface="Calibri"/>
                  </a:rPr>
                  <a:t>Следующая итерация</a:t>
                </a:r>
                <a:endParaRPr kumimoji="0" lang="ru-RU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223" name="Прямая со стрелкой 222"/>
            <p:cNvCxnSpPr/>
            <p:nvPr/>
          </p:nvCxnSpPr>
          <p:spPr>
            <a:xfrm>
              <a:off x="7884368" y="116632"/>
              <a:ext cx="0" cy="5688632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headEnd type="triangle"/>
              <a:tailEnd type="triangle"/>
            </a:ln>
            <a:effectLst/>
          </p:spPr>
        </p:cxnSp>
        <p:sp>
          <p:nvSpPr>
            <p:cNvPr id="224" name="TextBox 223"/>
            <p:cNvSpPr txBox="1"/>
            <p:nvPr/>
          </p:nvSpPr>
          <p:spPr>
            <a:xfrm rot="16200000" flipH="1">
              <a:off x="6999384" y="2814832"/>
              <a:ext cx="1501681" cy="3027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Одна итерация</a:t>
              </a:r>
            </a:p>
          </p:txBody>
        </p:sp>
      </p:grpSp>
      <p:sp>
        <p:nvSpPr>
          <p:cNvPr id="388" name="TextBox 387"/>
          <p:cNvSpPr txBox="1"/>
          <p:nvPr/>
        </p:nvSpPr>
        <p:spPr>
          <a:xfrm>
            <a:off x="7167193" y="1599183"/>
            <a:ext cx="16898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V – </a:t>
            </a:r>
            <a:r>
              <a:rPr lang="ru-RU" sz="1200" dirty="0" smtClean="0">
                <a:solidFill>
                  <a:prstClr val="black"/>
                </a:solidFill>
                <a:latin typeface="Calibri"/>
              </a:rPr>
              <a:t>множество вершин</a:t>
            </a:r>
            <a:endParaRPr lang="en-US" sz="1200" dirty="0" smtClean="0">
              <a:solidFill>
                <a:prstClr val="black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E – </a:t>
            </a:r>
            <a:r>
              <a:rPr lang="ru-RU" sz="1200" dirty="0" smtClean="0">
                <a:solidFill>
                  <a:prstClr val="black"/>
                </a:solidFill>
                <a:latin typeface="Calibri"/>
              </a:rPr>
              <a:t>множество дуг</a:t>
            </a:r>
            <a:endParaRPr lang="ru-RU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9" name="TextBox 388"/>
          <p:cNvSpPr txBox="1"/>
          <p:nvPr/>
        </p:nvSpPr>
        <p:spPr>
          <a:xfrm>
            <a:off x="248587" y="2060848"/>
            <a:ext cx="24088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200" dirty="0" smtClean="0">
                <a:solidFill>
                  <a:prstClr val="black"/>
                </a:solidFill>
                <a:latin typeface="Calibri"/>
              </a:rPr>
              <a:t>Недетерминизм</a:t>
            </a: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 (</a:t>
            </a:r>
            <a:r>
              <a:rPr lang="ru-RU" sz="1200" dirty="0" smtClean="0">
                <a:solidFill>
                  <a:prstClr val="black"/>
                </a:solidFill>
                <a:latin typeface="Calibri"/>
              </a:rPr>
              <a:t>нерегулярность</a:t>
            </a: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)</a:t>
            </a:r>
            <a:endParaRPr lang="ru-RU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0" name="TextBox 389"/>
          <p:cNvSpPr txBox="1"/>
          <p:nvPr/>
        </p:nvSpPr>
        <p:spPr>
          <a:xfrm>
            <a:off x="251520" y="3501008"/>
            <a:ext cx="24088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200" dirty="0" smtClean="0">
                <a:solidFill>
                  <a:prstClr val="black"/>
                </a:solidFill>
                <a:latin typeface="Calibri"/>
              </a:rPr>
              <a:t>Недетерминизм</a:t>
            </a: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 (</a:t>
            </a:r>
            <a:r>
              <a:rPr lang="ru-RU" sz="1200" dirty="0" smtClean="0">
                <a:solidFill>
                  <a:prstClr val="black"/>
                </a:solidFill>
                <a:latin typeface="Calibri"/>
              </a:rPr>
              <a:t>нерегулярность</a:t>
            </a: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)</a:t>
            </a:r>
            <a:endParaRPr lang="ru-RU" sz="12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391" name="Прямая со стрелкой 390"/>
          <p:cNvCxnSpPr/>
          <p:nvPr/>
        </p:nvCxnSpPr>
        <p:spPr>
          <a:xfrm>
            <a:off x="2235252" y="2276872"/>
            <a:ext cx="360040" cy="0"/>
          </a:xfrm>
          <a:prstGeom prst="straightConnector1">
            <a:avLst/>
          </a:prstGeom>
          <a:noFill/>
          <a:ln w="3175" cap="flat" cmpd="sng" algn="ctr">
            <a:solidFill>
              <a:srgbClr val="FF0000"/>
            </a:solidFill>
            <a:prstDash val="solid"/>
            <a:tailEnd type="stealth" w="sm" len="lg"/>
          </a:ln>
          <a:effectLst/>
        </p:spPr>
      </p:cxnSp>
      <p:cxnSp>
        <p:nvCxnSpPr>
          <p:cNvPr id="392" name="Прямая со стрелкой 391"/>
          <p:cNvCxnSpPr/>
          <p:nvPr/>
        </p:nvCxnSpPr>
        <p:spPr>
          <a:xfrm>
            <a:off x="2244305" y="3726085"/>
            <a:ext cx="360040" cy="0"/>
          </a:xfrm>
          <a:prstGeom prst="straightConnector1">
            <a:avLst/>
          </a:prstGeom>
          <a:noFill/>
          <a:ln w="3175" cap="flat" cmpd="sng" algn="ctr">
            <a:solidFill>
              <a:srgbClr val="FF0000"/>
            </a:solidFill>
            <a:prstDash val="solid"/>
            <a:tailEnd type="stealth" w="sm" len="lg"/>
          </a:ln>
          <a:effectLst/>
        </p:spPr>
      </p:cxnSp>
      <p:sp>
        <p:nvSpPr>
          <p:cNvPr id="393" name="TextBox 392"/>
          <p:cNvSpPr txBox="1"/>
          <p:nvPr/>
        </p:nvSpPr>
        <p:spPr>
          <a:xfrm>
            <a:off x="251520" y="5949280"/>
            <a:ext cx="381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dirty="0" smtClean="0">
                <a:solidFill>
                  <a:srgbClr val="002060"/>
                </a:solidFill>
                <a:latin typeface="Calibri"/>
              </a:rPr>
              <a:t>Минимальное </a:t>
            </a:r>
            <a:r>
              <a:rPr lang="ru-RU" sz="2000" dirty="0" err="1" smtClean="0">
                <a:solidFill>
                  <a:srgbClr val="002060"/>
                </a:solidFill>
                <a:latin typeface="Calibri"/>
              </a:rPr>
              <a:t>остовное</a:t>
            </a:r>
            <a:r>
              <a:rPr lang="ru-RU" sz="2000" dirty="0" smtClean="0">
                <a:solidFill>
                  <a:srgbClr val="002060"/>
                </a:solidFill>
                <a:latin typeface="Calibri"/>
              </a:rPr>
              <a:t> дерево</a:t>
            </a:r>
            <a:endParaRPr lang="en-US" sz="2000" dirty="0" smtClean="0">
              <a:solidFill>
                <a:srgbClr val="002060"/>
              </a:solidFill>
              <a:latin typeface="Calibri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002060"/>
                </a:solidFill>
                <a:latin typeface="Calibri"/>
              </a:rPr>
              <a:t>(</a:t>
            </a:r>
            <a:r>
              <a:rPr lang="ru-RU" sz="1600" dirty="0" smtClean="0">
                <a:solidFill>
                  <a:srgbClr val="002060"/>
                </a:solidFill>
                <a:latin typeface="Calibri"/>
              </a:rPr>
              <a:t>ресурс классического параллелизма</a:t>
            </a:r>
            <a:r>
              <a:rPr lang="en-US" sz="1600" dirty="0" smtClean="0">
                <a:solidFill>
                  <a:srgbClr val="002060"/>
                </a:solidFill>
                <a:latin typeface="Calibri"/>
              </a:rPr>
              <a:t>)</a:t>
            </a:r>
            <a:endParaRPr lang="ru-RU" sz="1600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178" name="TextBox 177"/>
          <p:cNvSpPr txBox="1"/>
          <p:nvPr/>
        </p:nvSpPr>
        <p:spPr>
          <a:xfrm>
            <a:off x="13183" y="404664"/>
            <a:ext cx="9144000" cy="102797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Потенциальный параллелизм</a:t>
            </a:r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: </a:t>
            </a: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как находить</a:t>
            </a:r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, </a:t>
            </a: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описывать</a:t>
            </a:r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, </a:t>
            </a: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показывать</a:t>
            </a:r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… ? </a:t>
            </a:r>
            <a:endParaRPr lang="ru-RU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>
              <a:lnSpc>
                <a:spcPct val="80000"/>
              </a:lnSpc>
              <a:defRPr/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(сложности описания алгоритмов)</a:t>
            </a:r>
            <a:endParaRPr lang="en-US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Рисунок 5" descr="lomonosov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423988"/>
            <a:ext cx="9144000" cy="457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183" y="620688"/>
            <a:ext cx="9144000" cy="102797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Структура алгоритмов</a:t>
            </a:r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: </a:t>
            </a: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возможные варианты для параллельного кода</a:t>
            </a:r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endParaRPr lang="ru-RU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>
              <a:lnSpc>
                <a:spcPct val="80000"/>
              </a:lnSpc>
              <a:defRPr/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(сложности описания алгоритмов)</a:t>
            </a:r>
            <a:endParaRPr lang="en-US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7544" y="2420888"/>
            <a:ext cx="824238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Calibri" pitchFamily="34" charset="0"/>
              </a:rPr>
              <a:t>Предположим, что мы знаем потенциальный параллелизм алгоритма</a:t>
            </a:r>
            <a:r>
              <a:rPr lang="en-US" sz="2000" dirty="0" smtClean="0">
                <a:latin typeface="Calibri" pitchFamily="34" charset="0"/>
              </a:rPr>
              <a:t>... </a:t>
            </a:r>
          </a:p>
          <a:p>
            <a:r>
              <a:rPr lang="ru-RU" sz="2000" dirty="0" smtClean="0">
                <a:latin typeface="Calibri" pitchFamily="34" charset="0"/>
              </a:rPr>
              <a:t>Как выразить </a:t>
            </a:r>
            <a:r>
              <a:rPr lang="en-US" sz="2000" dirty="0" smtClean="0">
                <a:latin typeface="Calibri" pitchFamily="34" charset="0"/>
              </a:rPr>
              <a:t>“</a:t>
            </a:r>
            <a:r>
              <a:rPr lang="ru-RU" sz="2000" dirty="0" smtClean="0">
                <a:latin typeface="Calibri" pitchFamily="34" charset="0"/>
              </a:rPr>
              <a:t>потенциальную свободу</a:t>
            </a:r>
            <a:r>
              <a:rPr lang="en-US" sz="2000" dirty="0" smtClean="0">
                <a:latin typeface="Calibri" pitchFamily="34" charset="0"/>
              </a:rPr>
              <a:t>” </a:t>
            </a:r>
            <a:r>
              <a:rPr lang="ru-RU" sz="2000" dirty="0" smtClean="0">
                <a:latin typeface="Calibri" pitchFamily="34" charset="0"/>
              </a:rPr>
              <a:t>в выборе походящей формы</a:t>
            </a:r>
            <a:r>
              <a:rPr lang="en-US" sz="2000" dirty="0" smtClean="0">
                <a:latin typeface="Calibri" pitchFamily="34" charset="0"/>
              </a:rPr>
              <a:t> </a:t>
            </a:r>
          </a:p>
          <a:p>
            <a:r>
              <a:rPr lang="ru-RU" sz="2000" dirty="0" smtClean="0">
                <a:latin typeface="Calibri" pitchFamily="34" charset="0"/>
              </a:rPr>
              <a:t>для параллельной программы</a:t>
            </a:r>
            <a:r>
              <a:rPr lang="en-US" sz="2000" dirty="0" smtClean="0">
                <a:latin typeface="Calibri" pitchFamily="34" charset="0"/>
              </a:rPr>
              <a:t> ?</a:t>
            </a:r>
            <a:endParaRPr lang="ru-RU" sz="2000" dirty="0"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Рисунок 5" descr="lomonosov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423988"/>
            <a:ext cx="9144000" cy="457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 dirty="0">
              <a:solidFill>
                <a:srgbClr val="FFFF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2344" y="2564904"/>
            <a:ext cx="3788473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Calibri" pitchFamily="34" charset="0"/>
              </a:rPr>
              <a:t>Циклический профиль алгоритма</a:t>
            </a:r>
            <a:r>
              <a:rPr lang="en-US" sz="1400" dirty="0" smtClean="0">
                <a:latin typeface="Calibri" pitchFamily="34" charset="0"/>
              </a:rPr>
              <a:t> / </a:t>
            </a:r>
            <a:r>
              <a:rPr lang="ru-RU" sz="1400" dirty="0" smtClean="0">
                <a:latin typeface="Calibri" pitchFamily="34" charset="0"/>
              </a:rPr>
              <a:t>программы</a:t>
            </a:r>
            <a:endParaRPr lang="ru-RU" sz="1400" dirty="0">
              <a:latin typeface="Calibri" pitchFamily="34" charset="0"/>
            </a:endParaRPr>
          </a:p>
        </p:txBody>
      </p:sp>
      <p:pic>
        <p:nvPicPr>
          <p:cNvPr id="6" name="Рисунок 4" descr="vvv070509_6.jpg"/>
          <p:cNvPicPr>
            <a:picLocks noChangeAspect="1"/>
          </p:cNvPicPr>
          <p:nvPr/>
        </p:nvPicPr>
        <p:blipFill>
          <a:blip r:embed="rId3" cstate="screen"/>
          <a:srcRect b="87500"/>
          <a:stretch>
            <a:fillRect/>
          </a:stretch>
        </p:blipFill>
        <p:spPr bwMode="auto">
          <a:xfrm>
            <a:off x="467544" y="1988840"/>
            <a:ext cx="5400600" cy="576064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67544" y="3297178"/>
            <a:ext cx="84430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Calibri" pitchFamily="34" charset="0"/>
              </a:rPr>
              <a:t>Самый внешний цикл</a:t>
            </a:r>
            <a:r>
              <a:rPr lang="en-US" sz="2000" dirty="0" smtClean="0">
                <a:latin typeface="Calibri" pitchFamily="34" charset="0"/>
              </a:rPr>
              <a:t> (</a:t>
            </a:r>
            <a:r>
              <a:rPr lang="ru-RU" sz="2000" dirty="0" smtClean="0">
                <a:latin typeface="Calibri" pitchFamily="34" charset="0"/>
              </a:rPr>
              <a:t>отмечен</a:t>
            </a:r>
            <a:r>
              <a:rPr lang="en-US" sz="2000" dirty="0" smtClean="0">
                <a:latin typeface="Calibri" pitchFamily="34" charset="0"/>
              </a:rPr>
              <a:t> “1”) </a:t>
            </a:r>
            <a:r>
              <a:rPr lang="ru-RU" sz="2000" dirty="0" smtClean="0">
                <a:latin typeface="Calibri" pitchFamily="34" charset="0"/>
              </a:rPr>
              <a:t>- параллельный</a:t>
            </a:r>
            <a:r>
              <a:rPr lang="en-US" sz="2000" dirty="0" smtClean="0">
                <a:latin typeface="Calibri" pitchFamily="34" charset="0"/>
              </a:rPr>
              <a:t>. </a:t>
            </a:r>
          </a:p>
          <a:p>
            <a:r>
              <a:rPr lang="ru-RU" sz="2000" dirty="0" smtClean="0">
                <a:latin typeface="Calibri" pitchFamily="34" charset="0"/>
              </a:rPr>
              <a:t>Можно ли сделать данный цикл самым внутренним, чтобы векторизовать</a:t>
            </a:r>
            <a:r>
              <a:rPr lang="en-US" sz="2000" dirty="0" smtClean="0">
                <a:latin typeface="Calibri" pitchFamily="34" charset="0"/>
              </a:rPr>
              <a:t>?</a:t>
            </a:r>
            <a:endParaRPr lang="ru-RU" sz="2000" dirty="0">
              <a:latin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183" y="620688"/>
            <a:ext cx="9144000" cy="102797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Структура алгоритмов</a:t>
            </a:r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: </a:t>
            </a: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возможные варианты для параллельного кода</a:t>
            </a:r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endParaRPr lang="ru-RU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>
              <a:lnSpc>
                <a:spcPct val="80000"/>
              </a:lnSpc>
              <a:defRPr/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(сложности описания алгоритмов)</a:t>
            </a:r>
            <a:endParaRPr lang="en-US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Рисунок 5" descr="lomonosov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423988"/>
            <a:ext cx="9144000" cy="457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 dirty="0">
              <a:solidFill>
                <a:srgbClr val="FFFFFF"/>
              </a:solidFill>
            </a:endParaRPr>
          </a:p>
        </p:txBody>
      </p:sp>
      <p:pic>
        <p:nvPicPr>
          <p:cNvPr id="6" name="Рисунок 4" descr="vvv070509_6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67544" y="1988840"/>
            <a:ext cx="5400600" cy="4608512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500821" y="3746406"/>
            <a:ext cx="246366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Calibri" pitchFamily="34" charset="0"/>
              </a:rPr>
              <a:t>Эта последовательность преобразований делает исходный внешний цикл (1) внутренним и позволяет векторизовать программу (алгоритм)</a:t>
            </a:r>
            <a:r>
              <a:rPr lang="en-US" sz="1600" dirty="0" smtClean="0">
                <a:latin typeface="Calibri" pitchFamily="34" charset="0"/>
              </a:rPr>
              <a:t>.</a:t>
            </a:r>
          </a:p>
          <a:p>
            <a:endParaRPr lang="ru-RU" sz="1600" dirty="0" smtClean="0">
              <a:latin typeface="Calibri" pitchFamily="34" charset="0"/>
            </a:endParaRPr>
          </a:p>
          <a:p>
            <a:r>
              <a:rPr lang="ru-RU" sz="1600" dirty="0" smtClean="0">
                <a:latin typeface="Calibri" pitchFamily="34" charset="0"/>
              </a:rPr>
              <a:t>Как показать подобный потенциал преобразований в общем случае?</a:t>
            </a:r>
            <a:endParaRPr lang="ru-RU" sz="1600" dirty="0">
              <a:latin typeface="Calibri" pitchFamily="34" charset="0"/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>
            <a:off x="6156176" y="2348880"/>
            <a:ext cx="0" cy="4032448"/>
          </a:xfrm>
          <a:prstGeom prst="straightConnector1">
            <a:avLst/>
          </a:prstGeom>
          <a:ln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 flipV="1">
            <a:off x="5364088" y="2492896"/>
            <a:ext cx="1656184" cy="1512168"/>
          </a:xfrm>
          <a:prstGeom prst="straightConnector1">
            <a:avLst/>
          </a:prstGeom>
          <a:ln>
            <a:solidFill>
              <a:srgbClr val="000066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>
            <a:off x="5076056" y="4537695"/>
            <a:ext cx="1944216" cy="1656184"/>
          </a:xfrm>
          <a:prstGeom prst="straightConnector1">
            <a:avLst/>
          </a:prstGeom>
          <a:ln>
            <a:solidFill>
              <a:srgbClr val="000066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3183" y="620688"/>
            <a:ext cx="9144000" cy="102797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Структура алгоритмов</a:t>
            </a:r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: </a:t>
            </a: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возможные варианты для параллельного кода</a:t>
            </a:r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endParaRPr lang="ru-RU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>
              <a:lnSpc>
                <a:spcPct val="80000"/>
              </a:lnSpc>
              <a:defRPr/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(сложности описания алгоритмов)</a:t>
            </a:r>
            <a:endParaRPr lang="en-US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Рисунок 5" descr="lomonosov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423988"/>
            <a:ext cx="9144000" cy="457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183" y="620688"/>
            <a:ext cx="9144000" cy="102797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Возможные источники несбалансированности</a:t>
            </a:r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: </a:t>
            </a:r>
            <a:endParaRPr lang="ru-RU" sz="28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>
              <a:lnSpc>
                <a:spcPct val="80000"/>
              </a:lnSpc>
              <a:defRPr/>
            </a:pP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это важно, это нужно отметить</a:t>
            </a:r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endParaRPr lang="ru-RU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>
              <a:lnSpc>
                <a:spcPct val="80000"/>
              </a:lnSpc>
              <a:defRPr/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(сложности описания алгоритмов)</a:t>
            </a:r>
            <a:endParaRPr lang="en-US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9552" y="1855457"/>
            <a:ext cx="79928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Calibri" pitchFamily="34" charset="0"/>
              </a:rPr>
              <a:t>Баланс между арифметическими операциями</a:t>
            </a:r>
            <a:r>
              <a:rPr lang="en-US" sz="2000" dirty="0" smtClean="0">
                <a:latin typeface="Calibri" pitchFamily="34" charset="0"/>
              </a:rPr>
              <a:t> +/- and * ;</a:t>
            </a:r>
          </a:p>
          <a:p>
            <a:endParaRPr lang="en-US" sz="2000" dirty="0" smtClean="0">
              <a:latin typeface="Calibri" pitchFamily="34" charset="0"/>
            </a:endParaRPr>
          </a:p>
          <a:p>
            <a:r>
              <a:rPr lang="ru-RU" sz="2000" dirty="0" smtClean="0">
                <a:latin typeface="Calibri" pitchFamily="34" charset="0"/>
              </a:rPr>
              <a:t>Баланс между арифметическими операциями и </a:t>
            </a:r>
            <a:r>
              <a:rPr lang="en-US" sz="2000" dirty="0" smtClean="0">
                <a:latin typeface="Calibri" pitchFamily="34" charset="0"/>
              </a:rPr>
              <a:t>“</a:t>
            </a:r>
            <a:r>
              <a:rPr lang="ru-RU" sz="2000" dirty="0" smtClean="0">
                <a:latin typeface="Calibri" pitchFamily="34" charset="0"/>
              </a:rPr>
              <a:t>чтениями</a:t>
            </a:r>
            <a:r>
              <a:rPr lang="en-US" sz="2000" dirty="0" smtClean="0">
                <a:latin typeface="Calibri" pitchFamily="34" charset="0"/>
              </a:rPr>
              <a:t>/</a:t>
            </a:r>
            <a:r>
              <a:rPr lang="ru-RU" sz="2000" dirty="0" smtClean="0">
                <a:latin typeface="Calibri" pitchFamily="34" charset="0"/>
              </a:rPr>
              <a:t>записями</a:t>
            </a:r>
            <a:r>
              <a:rPr lang="en-US" sz="2000" dirty="0" smtClean="0">
                <a:latin typeface="Calibri" pitchFamily="34" charset="0"/>
              </a:rPr>
              <a:t>”;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Рисунок 5" descr="lomonosov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423988"/>
            <a:ext cx="9144000" cy="457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183" y="620688"/>
            <a:ext cx="9144000" cy="102797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Возможные источники несбалансированности</a:t>
            </a:r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: </a:t>
            </a:r>
            <a:endParaRPr lang="ru-RU" sz="28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>
              <a:lnSpc>
                <a:spcPct val="80000"/>
              </a:lnSpc>
              <a:defRPr/>
            </a:pP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это важно, это нужно отметить</a:t>
            </a:r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endParaRPr lang="ru-RU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>
              <a:lnSpc>
                <a:spcPct val="80000"/>
              </a:lnSpc>
              <a:defRPr/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(сложности описания алгоритмов)</a:t>
            </a:r>
            <a:endParaRPr lang="en-US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508104" y="3140968"/>
            <a:ext cx="2383779" cy="2389387"/>
          </a:xfrm>
          <a:prstGeom prst="rect">
            <a:avLst/>
          </a:prstGeom>
          <a:solidFill>
            <a:sysClr val="window" lastClr="FFFFFF"/>
          </a:solidFill>
          <a:ln>
            <a:solidFill>
              <a:schemeClr val="bg2"/>
            </a:solidFill>
          </a:ln>
        </p:spPr>
      </p:pic>
      <p:grpSp>
        <p:nvGrpSpPr>
          <p:cNvPr id="2" name="Группа 17"/>
          <p:cNvGrpSpPr/>
          <p:nvPr/>
        </p:nvGrpSpPr>
        <p:grpSpPr>
          <a:xfrm>
            <a:off x="539552" y="1844824"/>
            <a:ext cx="7992888" cy="4418087"/>
            <a:chOff x="539552" y="1844824"/>
            <a:chExt cx="7992888" cy="4418087"/>
          </a:xfrm>
        </p:grpSpPr>
        <p:sp>
          <p:nvSpPr>
            <p:cNvPr id="8" name="TextBox 7"/>
            <p:cNvSpPr txBox="1"/>
            <p:nvPr/>
          </p:nvSpPr>
          <p:spPr>
            <a:xfrm>
              <a:off x="539552" y="1844824"/>
              <a:ext cx="799288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ru-RU" sz="2000" dirty="0" smtClean="0">
                  <a:latin typeface="Calibri" pitchFamily="34" charset="0"/>
                </a:rPr>
                <a:t> Баланс между арифметическими операциями</a:t>
              </a:r>
              <a:r>
                <a:rPr lang="en-US" sz="2000" dirty="0" smtClean="0">
                  <a:latin typeface="Calibri" pitchFamily="34" charset="0"/>
                </a:rPr>
                <a:t> +/- and * ;</a:t>
              </a:r>
            </a:p>
            <a:p>
              <a:endParaRPr lang="en-US" sz="2000" dirty="0" smtClean="0">
                <a:latin typeface="Calibri" pitchFamily="34" charset="0"/>
              </a:endParaRPr>
            </a:p>
            <a:p>
              <a:pPr>
                <a:buFont typeface="Arial" pitchFamily="34" charset="0"/>
                <a:buChar char="•"/>
              </a:pPr>
              <a:r>
                <a:rPr lang="ru-RU" sz="2000" dirty="0" smtClean="0">
                  <a:latin typeface="Calibri" pitchFamily="34" charset="0"/>
                </a:rPr>
                <a:t> Баланс между арифметическими операциями и </a:t>
              </a:r>
              <a:r>
                <a:rPr lang="en-US" sz="2000" dirty="0" smtClean="0">
                  <a:latin typeface="Calibri" pitchFamily="34" charset="0"/>
                </a:rPr>
                <a:t>“</a:t>
              </a:r>
              <a:r>
                <a:rPr lang="ru-RU" sz="2000" dirty="0" smtClean="0">
                  <a:latin typeface="Calibri" pitchFamily="34" charset="0"/>
                </a:rPr>
                <a:t>чтениями</a:t>
              </a:r>
              <a:r>
                <a:rPr lang="en-US" sz="2000" dirty="0" smtClean="0">
                  <a:latin typeface="Calibri" pitchFamily="34" charset="0"/>
                </a:rPr>
                <a:t>/</a:t>
              </a:r>
              <a:r>
                <a:rPr lang="ru-RU" sz="2000" dirty="0" smtClean="0">
                  <a:latin typeface="Calibri" pitchFamily="34" charset="0"/>
                </a:rPr>
                <a:t>записями</a:t>
              </a:r>
              <a:r>
                <a:rPr lang="en-US" sz="2000" dirty="0" smtClean="0">
                  <a:latin typeface="Calibri" pitchFamily="34" charset="0"/>
                </a:rPr>
                <a:t>”;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39552" y="3801234"/>
              <a:ext cx="482453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buFont typeface="Arial" pitchFamily="34" charset="0"/>
                <a:buChar char="•"/>
              </a:pPr>
              <a:r>
                <a:rPr lang="ru-RU" sz="2000" dirty="0" smtClean="0">
                  <a:latin typeface="Calibri" pitchFamily="34" charset="0"/>
                </a:rPr>
                <a:t> Баланс в числе операций, которые </a:t>
              </a:r>
            </a:p>
            <a:p>
              <a:pPr algn="r"/>
              <a:r>
                <a:rPr lang="ru-RU" sz="2000" dirty="0" smtClean="0">
                  <a:latin typeface="Calibri" pitchFamily="34" charset="0"/>
                </a:rPr>
                <a:t>могут выполняться параллельно</a:t>
              </a:r>
              <a:r>
                <a:rPr lang="en-US" sz="2000" dirty="0" smtClean="0">
                  <a:latin typeface="Calibri" pitchFamily="34" charset="0"/>
                </a:rPr>
                <a:t>;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39552" y="5862801"/>
              <a:ext cx="72728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ru-RU" sz="2000" dirty="0" smtClean="0">
                  <a:latin typeface="Calibri" pitchFamily="34" charset="0"/>
                </a:rPr>
                <a:t> Баланс между вычислительной и коммуникационной частями</a:t>
              </a:r>
              <a:r>
                <a:rPr lang="en-US" sz="2000" dirty="0" smtClean="0">
                  <a:latin typeface="Calibri" pitchFamily="34" charset="0"/>
                </a:rPr>
                <a:t>…</a:t>
              </a:r>
            </a:p>
          </p:txBody>
        </p:sp>
      </p:grpSp>
      <p:cxnSp>
        <p:nvCxnSpPr>
          <p:cNvPr id="10" name="Прямая соединительная линия 9"/>
          <p:cNvCxnSpPr/>
          <p:nvPr/>
        </p:nvCxnSpPr>
        <p:spPr>
          <a:xfrm>
            <a:off x="5816600" y="3416300"/>
            <a:ext cx="1779736" cy="1812900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5835650" y="3816350"/>
            <a:ext cx="1392882" cy="1412850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5842000" y="4229100"/>
            <a:ext cx="986978" cy="985490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5848350" y="4622800"/>
            <a:ext cx="587424" cy="583778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5854700" y="5010150"/>
            <a:ext cx="209078" cy="207714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6223000" y="3435350"/>
            <a:ext cx="1373336" cy="1406500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7399958" y="3441700"/>
            <a:ext cx="209078" cy="207714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Рисунок 5" descr="lomonosov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423988"/>
            <a:ext cx="9144000" cy="457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183" y="620688"/>
            <a:ext cx="9144000" cy="102797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Возможные источники недетерминизма</a:t>
            </a:r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: </a:t>
            </a:r>
            <a:endParaRPr lang="ru-RU" sz="28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>
              <a:lnSpc>
                <a:spcPct val="80000"/>
              </a:lnSpc>
              <a:defRPr/>
            </a:pP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это важно, это нужно отметить</a:t>
            </a:r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endParaRPr lang="ru-RU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>
              <a:lnSpc>
                <a:spcPct val="80000"/>
              </a:lnSpc>
              <a:defRPr/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(сложности описания алгоритмов)</a:t>
            </a:r>
            <a:endParaRPr lang="en-US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pSp>
        <p:nvGrpSpPr>
          <p:cNvPr id="2" name="Группа 9"/>
          <p:cNvGrpSpPr/>
          <p:nvPr/>
        </p:nvGrpSpPr>
        <p:grpSpPr>
          <a:xfrm>
            <a:off x="539552" y="1844824"/>
            <a:ext cx="7992888" cy="2699171"/>
            <a:chOff x="539552" y="1844824"/>
            <a:chExt cx="7992888" cy="2699171"/>
          </a:xfrm>
        </p:grpSpPr>
        <p:sp>
          <p:nvSpPr>
            <p:cNvPr id="8" name="TextBox 7"/>
            <p:cNvSpPr txBox="1"/>
            <p:nvPr/>
          </p:nvSpPr>
          <p:spPr>
            <a:xfrm>
              <a:off x="539552" y="1844824"/>
              <a:ext cx="7992888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 smtClean="0">
                  <a:latin typeface="Calibri" pitchFamily="34" charset="0"/>
                </a:rPr>
                <a:t>Структура входных данных</a:t>
              </a:r>
              <a:r>
                <a:rPr lang="en-US" sz="2000" dirty="0" smtClean="0">
                  <a:latin typeface="Calibri" pitchFamily="34" charset="0"/>
                </a:rPr>
                <a:t> (</a:t>
              </a:r>
              <a:r>
                <a:rPr lang="ru-RU" sz="2000" dirty="0" smtClean="0">
                  <a:latin typeface="Calibri" pitchFamily="34" charset="0"/>
                </a:rPr>
                <a:t>разреженные матрицы</a:t>
              </a:r>
              <a:r>
                <a:rPr lang="en-US" sz="2000" dirty="0" smtClean="0">
                  <a:latin typeface="Calibri" pitchFamily="34" charset="0"/>
                </a:rPr>
                <a:t>, </a:t>
              </a:r>
              <a:r>
                <a:rPr lang="ru-RU" sz="2000" dirty="0" smtClean="0">
                  <a:latin typeface="Calibri" pitchFamily="34" charset="0"/>
                </a:rPr>
                <a:t>графы произвольной структуры</a:t>
              </a:r>
              <a:r>
                <a:rPr lang="en-US" sz="2000" dirty="0" smtClean="0">
                  <a:latin typeface="Calibri" pitchFamily="34" charset="0"/>
                </a:rPr>
                <a:t>…);</a:t>
              </a:r>
            </a:p>
            <a:p>
              <a:endParaRPr lang="en-US" sz="2000" dirty="0" smtClean="0">
                <a:latin typeface="Calibri" pitchFamily="34" charset="0"/>
              </a:endParaRPr>
            </a:p>
            <a:p>
              <a:r>
                <a:rPr lang="ru-RU" sz="2000" dirty="0" smtClean="0">
                  <a:latin typeface="Calibri" pitchFamily="34" charset="0"/>
                </a:rPr>
                <a:t>Итерационная природа алгоритмов</a:t>
              </a:r>
              <a:r>
                <a:rPr lang="en-US" sz="2000" dirty="0" smtClean="0">
                  <a:latin typeface="Calibri" pitchFamily="34" charset="0"/>
                </a:rPr>
                <a:t>;</a:t>
              </a:r>
            </a:p>
            <a:p>
              <a:endParaRPr lang="en-US" sz="2000" dirty="0" smtClean="0">
                <a:latin typeface="Calibri" pitchFamily="34" charset="0"/>
              </a:endParaRPr>
            </a:p>
            <a:p>
              <a:r>
                <a:rPr lang="ru-RU" sz="2000" dirty="0" smtClean="0">
                  <a:latin typeface="Calibri" pitchFamily="34" charset="0"/>
                </a:rPr>
                <a:t>Датчики случайных чисел</a:t>
              </a:r>
              <a:r>
                <a:rPr lang="en-US" sz="2000" dirty="0" smtClean="0">
                  <a:latin typeface="Calibri" pitchFamily="34" charset="0"/>
                </a:rPr>
                <a:t>;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39552" y="3836109"/>
              <a:ext cx="79928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 smtClean="0">
                  <a:latin typeface="Calibri" pitchFamily="34" charset="0"/>
                </a:rPr>
                <a:t>Отсутствие повторяемости результатов из-за разного порядка выполнения ассоциативных операций</a:t>
              </a:r>
              <a:r>
                <a:rPr lang="en-US" sz="2000" dirty="0" smtClean="0">
                  <a:latin typeface="Calibri" pitchFamily="34" charset="0"/>
                </a:rPr>
                <a:t>…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Рисунок 5" descr="lomonosov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423988"/>
            <a:ext cx="9144000" cy="457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183" y="620688"/>
            <a:ext cx="9144000" cy="6894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Локальность данных</a:t>
            </a:r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: </a:t>
            </a: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множество открытых вопросов</a:t>
            </a:r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endParaRPr lang="ru-RU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>
              <a:lnSpc>
                <a:spcPct val="80000"/>
              </a:lnSpc>
              <a:defRPr/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(сложности описания алгоритмов)</a:t>
            </a:r>
            <a:endParaRPr lang="en-US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9552" y="1844824"/>
            <a:ext cx="79928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Calibri" pitchFamily="34" charset="0"/>
              </a:rPr>
              <a:t>Как оценивать пространственную* и временн</a:t>
            </a:r>
            <a:r>
              <a:rPr lang="ru-RU" sz="2000" b="1" dirty="0" smtClean="0">
                <a:latin typeface="Calibri" pitchFamily="34" charset="0"/>
              </a:rPr>
              <a:t>у</a:t>
            </a:r>
            <a:r>
              <a:rPr lang="ru-RU" sz="2000" dirty="0" smtClean="0">
                <a:latin typeface="Calibri" pitchFamily="34" charset="0"/>
              </a:rPr>
              <a:t>ю** локальность данных в программе</a:t>
            </a:r>
            <a:r>
              <a:rPr lang="en-US" sz="2000" dirty="0" smtClean="0">
                <a:latin typeface="Calibri" pitchFamily="34" charset="0"/>
              </a:rPr>
              <a:t> ?</a:t>
            </a:r>
          </a:p>
          <a:p>
            <a:endParaRPr lang="en-US" sz="2000" dirty="0" smtClean="0">
              <a:latin typeface="Calibri" pitchFamily="34" charset="0"/>
            </a:endParaRPr>
          </a:p>
          <a:p>
            <a:r>
              <a:rPr lang="ru-RU" sz="2000" dirty="0" smtClean="0">
                <a:latin typeface="Calibri" pitchFamily="34" charset="0"/>
              </a:rPr>
              <a:t>Как сравнивать пространственную и временную локальность данных разных программ</a:t>
            </a:r>
            <a:r>
              <a:rPr lang="en-US" sz="2000" dirty="0" smtClean="0">
                <a:latin typeface="Calibri" pitchFamily="34" charset="0"/>
              </a:rPr>
              <a:t> ?</a:t>
            </a:r>
          </a:p>
          <a:p>
            <a:endParaRPr lang="en-US" sz="2000" dirty="0" smtClean="0">
              <a:latin typeface="Calibri" pitchFamily="34" charset="0"/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2987824" y="4263619"/>
            <a:ext cx="3312368" cy="2035067"/>
            <a:chOff x="2987824" y="4263619"/>
            <a:chExt cx="3312368" cy="2035067"/>
          </a:xfrm>
        </p:grpSpPr>
        <p:pic>
          <p:nvPicPr>
            <p:cNvPr id="10" name="Рисунок 9" descr="3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87824" y="4263619"/>
              <a:ext cx="3284850" cy="2035067"/>
            </a:xfrm>
            <a:prstGeom prst="rect">
              <a:avLst/>
            </a:prstGeom>
            <a:ln>
              <a:solidFill>
                <a:schemeClr val="bg2"/>
              </a:solidFill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5724128" y="5950801"/>
              <a:ext cx="57606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 smtClean="0"/>
                <a:t>FFT</a:t>
              </a:r>
              <a:endParaRPr lang="ru-RU" sz="1400" i="1" dirty="0"/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179512" y="4257092"/>
            <a:ext cx="2736304" cy="2052228"/>
            <a:chOff x="179512" y="4257092"/>
            <a:chExt cx="2736304" cy="2052228"/>
          </a:xfrm>
        </p:grpSpPr>
        <p:pic>
          <p:nvPicPr>
            <p:cNvPr id="11" name="Рисунок 10" descr="6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9512" y="4257092"/>
              <a:ext cx="2736304" cy="2052228"/>
            </a:xfrm>
            <a:prstGeom prst="rect">
              <a:avLst/>
            </a:prstGeom>
            <a:ln>
              <a:solidFill>
                <a:schemeClr val="bg2"/>
              </a:solidFill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2064776" y="5954906"/>
              <a:ext cx="84283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 err="1" smtClean="0"/>
                <a:t>Linpack</a:t>
              </a:r>
              <a:endParaRPr lang="ru-RU" sz="1400" i="1" dirty="0"/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6366083" y="4271830"/>
            <a:ext cx="2742421" cy="2012012"/>
            <a:chOff x="6366083" y="4271830"/>
            <a:chExt cx="2742421" cy="2012012"/>
          </a:xfrm>
        </p:grpSpPr>
        <p:pic>
          <p:nvPicPr>
            <p:cNvPr id="12" name="Рисунок 11" descr="1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66083" y="4271830"/>
              <a:ext cx="2682682" cy="2012012"/>
            </a:xfrm>
            <a:prstGeom prst="rect">
              <a:avLst/>
            </a:prstGeom>
            <a:ln>
              <a:solidFill>
                <a:schemeClr val="bg2"/>
              </a:solidFill>
            </a:ln>
          </p:spPr>
        </p:pic>
        <p:sp>
          <p:nvSpPr>
            <p:cNvPr id="15" name="TextBox 14"/>
            <p:cNvSpPr txBox="1"/>
            <p:nvPr/>
          </p:nvSpPr>
          <p:spPr>
            <a:xfrm>
              <a:off x="7548812" y="5950801"/>
              <a:ext cx="15596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 smtClean="0"/>
                <a:t>Random Access</a:t>
              </a:r>
              <a:endParaRPr lang="ru-RU" sz="1400" i="1" dirty="0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441520" y="3678375"/>
            <a:ext cx="78967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/>
              <a:t> * Пространственная локальность данных – насколько близко друг к другу расположены последовательные обращения в память.</a:t>
            </a:r>
          </a:p>
          <a:p>
            <a:r>
              <a:rPr lang="ru-RU" sz="1000" dirty="0" smtClean="0"/>
              <a:t>** Временн</a:t>
            </a:r>
            <a:r>
              <a:rPr lang="ru-RU" sz="1000" b="1" dirty="0" smtClean="0"/>
              <a:t>а</a:t>
            </a:r>
            <a:r>
              <a:rPr lang="ru-RU" sz="1000" dirty="0" smtClean="0"/>
              <a:t>я локальность данных – насколько часто происходят обращения к одним и тем же данным.</a:t>
            </a:r>
            <a:endParaRPr lang="ru-RU" sz="1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260648"/>
            <a:ext cx="9144000" cy="78175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Тонкий анализ суперкомпьютерных приложений</a:t>
            </a:r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:</a:t>
            </a:r>
          </a:p>
          <a:p>
            <a:pPr algn="ctr">
              <a:lnSpc>
                <a:spcPct val="80000"/>
              </a:lnSpc>
              <a:defRPr/>
            </a:pP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динамика исполнения</a:t>
            </a:r>
          </a:p>
        </p:txBody>
      </p:sp>
      <p:pic>
        <p:nvPicPr>
          <p:cNvPr id="14" name="Рисунок 13" descr="General-Inf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124744"/>
            <a:ext cx="9144000" cy="2304256"/>
          </a:xfrm>
          <a:prstGeom prst="rect">
            <a:avLst/>
          </a:prstGeom>
        </p:spPr>
      </p:pic>
      <p:pic>
        <p:nvPicPr>
          <p:cNvPr id="13" name="Рисунок 12" descr="HeatMap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3068960"/>
            <a:ext cx="7956376" cy="3621354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4283968" y="1340768"/>
            <a:ext cx="1728192" cy="28803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Рисунок 5" descr="lomonosov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423988"/>
            <a:ext cx="9144000" cy="457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183" y="620688"/>
            <a:ext cx="9144000" cy="6894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Локальность данных</a:t>
            </a:r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: </a:t>
            </a: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множество открытых вопросов</a:t>
            </a:r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endParaRPr lang="ru-RU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>
              <a:lnSpc>
                <a:spcPct val="80000"/>
              </a:lnSpc>
              <a:defRPr/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(сложности описания алгоритмов)</a:t>
            </a:r>
            <a:endParaRPr lang="en-US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9552" y="1844824"/>
            <a:ext cx="79928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Calibri" pitchFamily="34" charset="0"/>
              </a:rPr>
              <a:t>Как оценивать пространственную и временную локальность данных в программе</a:t>
            </a:r>
            <a:r>
              <a:rPr lang="en-US" sz="2000" dirty="0" smtClean="0">
                <a:latin typeface="Calibri" pitchFamily="34" charset="0"/>
              </a:rPr>
              <a:t> ?</a:t>
            </a:r>
          </a:p>
          <a:p>
            <a:endParaRPr lang="en-US" sz="2000" dirty="0" smtClean="0">
              <a:latin typeface="Calibri" pitchFamily="34" charset="0"/>
            </a:endParaRPr>
          </a:p>
          <a:p>
            <a:r>
              <a:rPr lang="ru-RU" sz="2000" dirty="0" smtClean="0">
                <a:latin typeface="Calibri" pitchFamily="34" charset="0"/>
              </a:rPr>
              <a:t>Как сравнивать пространственную и временную локальность данных разных программ</a:t>
            </a:r>
            <a:r>
              <a:rPr lang="en-US" sz="2000" dirty="0" smtClean="0">
                <a:latin typeface="Calibri" pitchFamily="34" charset="0"/>
              </a:rPr>
              <a:t> ?</a:t>
            </a:r>
          </a:p>
          <a:p>
            <a:endParaRPr lang="en-US" sz="2000" dirty="0" smtClean="0">
              <a:latin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9552" y="3597984"/>
            <a:ext cx="799288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Calibri" pitchFamily="34" charset="0"/>
              </a:rPr>
              <a:t>Можем ли мы предсказывать локальность данных в будущих реализациях, опираясь только на информацию об алгоритмах? </a:t>
            </a:r>
            <a:endParaRPr lang="en-US" sz="2000" dirty="0" smtClean="0">
              <a:latin typeface="Calibri" pitchFamily="34" charset="0"/>
            </a:endParaRPr>
          </a:p>
          <a:p>
            <a:endParaRPr lang="en-US" sz="2000" dirty="0" smtClean="0">
              <a:latin typeface="Calibri" pitchFamily="34" charset="0"/>
            </a:endParaRPr>
          </a:p>
          <a:p>
            <a:r>
              <a:rPr lang="ru-RU" sz="2000" dirty="0" smtClean="0">
                <a:latin typeface="Calibri" pitchFamily="34" charset="0"/>
              </a:rPr>
              <a:t>Что означает</a:t>
            </a:r>
            <a:r>
              <a:rPr lang="en-US" sz="2000" dirty="0" smtClean="0">
                <a:latin typeface="Calibri" pitchFamily="34" charset="0"/>
              </a:rPr>
              <a:t> “</a:t>
            </a:r>
            <a:r>
              <a:rPr lang="ru-RU" sz="2000" dirty="0" smtClean="0">
                <a:latin typeface="Calibri" pitchFamily="34" charset="0"/>
              </a:rPr>
              <a:t>локальность алгоритма</a:t>
            </a:r>
            <a:r>
              <a:rPr lang="en-US" sz="2000" dirty="0" smtClean="0">
                <a:latin typeface="Calibri" pitchFamily="34" charset="0"/>
              </a:rPr>
              <a:t>” ? </a:t>
            </a:r>
          </a:p>
          <a:p>
            <a:r>
              <a:rPr lang="ru-RU" sz="2000" dirty="0" smtClean="0">
                <a:latin typeface="Calibri" pitchFamily="34" charset="0"/>
              </a:rPr>
              <a:t>Что означает </a:t>
            </a:r>
            <a:r>
              <a:rPr lang="en-US" sz="2000" dirty="0" smtClean="0">
                <a:latin typeface="Calibri" pitchFamily="34" charset="0"/>
              </a:rPr>
              <a:t>“</a:t>
            </a:r>
            <a:r>
              <a:rPr lang="ru-RU" sz="2000" dirty="0" smtClean="0">
                <a:latin typeface="Calibri" pitchFamily="34" charset="0"/>
              </a:rPr>
              <a:t>алгоритм обладает хорошей</a:t>
            </a:r>
            <a:r>
              <a:rPr lang="en-US" sz="2000" dirty="0" smtClean="0">
                <a:latin typeface="Calibri" pitchFamily="34" charset="0"/>
              </a:rPr>
              <a:t>/</a:t>
            </a:r>
            <a:r>
              <a:rPr lang="ru-RU" sz="2000" dirty="0" smtClean="0">
                <a:latin typeface="Calibri" pitchFamily="34" charset="0"/>
              </a:rPr>
              <a:t>плохой</a:t>
            </a:r>
            <a:r>
              <a:rPr lang="en-US" sz="2000" dirty="0" smtClean="0">
                <a:latin typeface="Calibri" pitchFamily="34" charset="0"/>
              </a:rPr>
              <a:t> </a:t>
            </a:r>
            <a:r>
              <a:rPr lang="ru-RU" sz="2000" dirty="0" smtClean="0">
                <a:latin typeface="Calibri" pitchFamily="34" charset="0"/>
              </a:rPr>
              <a:t>локальностью</a:t>
            </a:r>
            <a:r>
              <a:rPr lang="en-US" sz="2000" dirty="0" smtClean="0">
                <a:latin typeface="Calibri" pitchFamily="34" charset="0"/>
              </a:rPr>
              <a:t>” ?</a:t>
            </a:r>
          </a:p>
          <a:p>
            <a:r>
              <a:rPr lang="ru-RU" sz="2000" b="1" dirty="0" smtClean="0">
                <a:latin typeface="Calibri" pitchFamily="34" charset="0"/>
              </a:rPr>
              <a:t>В алгоритмах нет структур данных</a:t>
            </a:r>
            <a:r>
              <a:rPr lang="ru-RU" sz="2000" dirty="0" smtClean="0">
                <a:latin typeface="Calibri" pitchFamily="34" charset="0"/>
              </a:rPr>
              <a:t>, а значит и понятие </a:t>
            </a:r>
            <a:r>
              <a:rPr lang="en-US" sz="2000" dirty="0" smtClean="0">
                <a:latin typeface="Calibri" pitchFamily="34" charset="0"/>
              </a:rPr>
              <a:t>“</a:t>
            </a:r>
            <a:r>
              <a:rPr lang="ru-RU" sz="2000" dirty="0" smtClean="0">
                <a:latin typeface="Calibri" pitchFamily="34" charset="0"/>
              </a:rPr>
              <a:t>локальность</a:t>
            </a:r>
            <a:r>
              <a:rPr lang="en-US" sz="2000" dirty="0" smtClean="0">
                <a:latin typeface="Calibri" pitchFamily="34" charset="0"/>
              </a:rPr>
              <a:t>”</a:t>
            </a:r>
            <a:r>
              <a:rPr lang="ru-RU" sz="2000" dirty="0" smtClean="0">
                <a:latin typeface="Calibri" pitchFamily="34" charset="0"/>
              </a:rPr>
              <a:t> к ним напрямую не применимо! Вместе с этим, алгоритмы определяют суть программ, где локальность уместна и важна</a:t>
            </a:r>
            <a:r>
              <a:rPr lang="en-US" sz="2000" dirty="0" smtClean="0">
                <a:latin typeface="Calibri" pitchFamily="34" charset="0"/>
              </a:rPr>
              <a:t>.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Рисунок 5" descr="lomonosov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3988"/>
            <a:ext cx="9144000" cy="457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3568" y="1556792"/>
            <a:ext cx="7848600" cy="452431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endParaRPr lang="en-US" sz="1600" i="1" dirty="0" smtClean="0"/>
          </a:p>
          <a:p>
            <a:pPr>
              <a:buFont typeface="Arial" pitchFamily="34" charset="0"/>
              <a:buChar char="•"/>
            </a:pPr>
            <a:endParaRPr lang="en-US" sz="1600" i="1" dirty="0" smtClean="0"/>
          </a:p>
          <a:p>
            <a:pPr>
              <a:buFont typeface="Arial" pitchFamily="34" charset="0"/>
              <a:buChar char="•"/>
            </a:pPr>
            <a:endParaRPr lang="en-US" sz="1600" i="1" dirty="0" smtClean="0"/>
          </a:p>
          <a:p>
            <a:pPr>
              <a:buFont typeface="Arial" pitchFamily="34" charset="0"/>
              <a:buChar char="•"/>
            </a:pPr>
            <a:endParaRPr lang="en-US" sz="1600" i="1" dirty="0" smtClean="0"/>
          </a:p>
          <a:p>
            <a:pPr>
              <a:buFont typeface="Arial" pitchFamily="34" charset="0"/>
              <a:buChar char="•"/>
            </a:pPr>
            <a:endParaRPr lang="en-US" sz="1600" i="1" dirty="0" smtClean="0"/>
          </a:p>
          <a:p>
            <a:pPr>
              <a:buFont typeface="Arial" pitchFamily="34" charset="0"/>
              <a:buChar char="•"/>
            </a:pPr>
            <a:endParaRPr lang="en-US" sz="1600" i="1" dirty="0" smtClean="0"/>
          </a:p>
          <a:p>
            <a:pPr>
              <a:buFont typeface="Arial" pitchFamily="34" charset="0"/>
              <a:buChar char="•"/>
            </a:pPr>
            <a:endParaRPr lang="en-US" sz="1600" i="1" dirty="0" smtClean="0"/>
          </a:p>
          <a:p>
            <a:pPr>
              <a:buFont typeface="Arial" pitchFamily="34" charset="0"/>
              <a:buChar char="•"/>
            </a:pPr>
            <a:endParaRPr lang="en-US" sz="1600" i="1" dirty="0" smtClean="0"/>
          </a:p>
          <a:p>
            <a:pPr>
              <a:buFont typeface="Arial" pitchFamily="34" charset="0"/>
              <a:buChar char="•"/>
            </a:pPr>
            <a:endParaRPr lang="en-US" sz="1600" i="1" dirty="0" smtClean="0"/>
          </a:p>
          <a:p>
            <a:pPr>
              <a:buFont typeface="Arial" pitchFamily="34" charset="0"/>
              <a:buChar char="•"/>
            </a:pPr>
            <a:endParaRPr lang="en-US" sz="1600" i="1" dirty="0" smtClean="0"/>
          </a:p>
          <a:p>
            <a:pPr>
              <a:buFont typeface="Arial" pitchFamily="34" charset="0"/>
              <a:buChar char="•"/>
            </a:pPr>
            <a:endParaRPr lang="en-US" sz="1600" i="1" dirty="0" smtClean="0"/>
          </a:p>
          <a:p>
            <a:pPr>
              <a:buFont typeface="Arial" pitchFamily="34" charset="0"/>
              <a:buChar char="•"/>
            </a:pPr>
            <a:endParaRPr lang="en-US" sz="1600" i="1" dirty="0" smtClean="0"/>
          </a:p>
          <a:p>
            <a:pPr>
              <a:buFont typeface="Arial" pitchFamily="34" charset="0"/>
              <a:buChar char="•"/>
            </a:pPr>
            <a:endParaRPr lang="en-US" sz="1600" i="1" dirty="0" smtClean="0"/>
          </a:p>
          <a:p>
            <a:pPr>
              <a:buFont typeface="Arial" pitchFamily="34" charset="0"/>
              <a:buChar char="•"/>
            </a:pPr>
            <a:endParaRPr lang="en-US" sz="1600" i="1" dirty="0" smtClean="0"/>
          </a:p>
          <a:p>
            <a:pPr>
              <a:buFont typeface="Arial" pitchFamily="34" charset="0"/>
              <a:buChar char="•"/>
            </a:pPr>
            <a:endParaRPr lang="en-US" sz="1600" i="1" dirty="0" smtClean="0"/>
          </a:p>
          <a:p>
            <a:pPr>
              <a:buFont typeface="Arial" pitchFamily="34" charset="0"/>
              <a:buChar char="•"/>
            </a:pPr>
            <a:endParaRPr lang="en-US" sz="1600" i="1" dirty="0" smtClean="0"/>
          </a:p>
          <a:p>
            <a:pPr>
              <a:buFont typeface="Arial" pitchFamily="34" charset="0"/>
              <a:buChar char="•"/>
            </a:pPr>
            <a:endParaRPr lang="en-US" sz="1600" i="1" dirty="0" smtClean="0"/>
          </a:p>
          <a:p>
            <a:pPr>
              <a:buFont typeface="Arial" pitchFamily="34" charset="0"/>
              <a:buChar char="•"/>
            </a:pPr>
            <a:endParaRPr lang="ru-RU" sz="1600" i="1" dirty="0" smtClean="0"/>
          </a:p>
        </p:txBody>
      </p:sp>
      <p:pic>
        <p:nvPicPr>
          <p:cNvPr id="10" name="Рисунок 9" descr="schem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35696" y="1916832"/>
            <a:ext cx="5076156" cy="3528392"/>
          </a:xfrm>
          <a:prstGeom prst="rect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</p:pic>
      <p:grpSp>
        <p:nvGrpSpPr>
          <p:cNvPr id="2" name="Группа 21"/>
          <p:cNvGrpSpPr/>
          <p:nvPr/>
        </p:nvGrpSpPr>
        <p:grpSpPr>
          <a:xfrm>
            <a:off x="6569671" y="3064009"/>
            <a:ext cx="2105897" cy="338554"/>
            <a:chOff x="6258664" y="2719080"/>
            <a:chExt cx="2105897" cy="338554"/>
          </a:xfrm>
        </p:grpSpPr>
        <p:sp>
          <p:nvSpPr>
            <p:cNvPr id="12" name="TextBox 11"/>
            <p:cNvSpPr txBox="1"/>
            <p:nvPr/>
          </p:nvSpPr>
          <p:spPr>
            <a:xfrm>
              <a:off x="6455256" y="2719080"/>
              <a:ext cx="19093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>
                  <a:solidFill>
                    <a:srgbClr val="FF0000"/>
                  </a:solidFill>
                  <a:latin typeface="Calibri" pitchFamily="34" charset="0"/>
                </a:rPr>
                <a:t>MPI_Reduce</a:t>
              </a:r>
              <a:r>
                <a:rPr lang="en-US" sz="1600" dirty="0" smtClean="0">
                  <a:solidFill>
                    <a:srgbClr val="FF0000"/>
                  </a:solidFill>
                  <a:latin typeface="Calibri" pitchFamily="34" charset="0"/>
                </a:rPr>
                <a:t>( </a:t>
              </a:r>
              <a:r>
                <a:rPr lang="en-US" sz="1600" dirty="0" err="1" smtClean="0">
                  <a:solidFill>
                    <a:srgbClr val="FF0000"/>
                  </a:solidFill>
                  <a:latin typeface="Calibri" pitchFamily="34" charset="0"/>
                </a:rPr>
                <a:t>buf</a:t>
              </a:r>
              <a:r>
                <a:rPr lang="en-US" sz="1600" dirty="0" smtClean="0">
                  <a:solidFill>
                    <a:srgbClr val="FF0000"/>
                  </a:solidFill>
                  <a:latin typeface="Calibri" pitchFamily="34" charset="0"/>
                </a:rPr>
                <a:t>, …)</a:t>
              </a:r>
              <a:endParaRPr lang="ru-RU" sz="1600" dirty="0">
                <a:solidFill>
                  <a:srgbClr val="FF0000"/>
                </a:solidFill>
                <a:latin typeface="Calibri" pitchFamily="34" charset="0"/>
              </a:endParaRPr>
            </a:p>
          </p:txBody>
        </p:sp>
        <p:cxnSp>
          <p:nvCxnSpPr>
            <p:cNvPr id="21" name="Прямая со стрелкой 20"/>
            <p:cNvCxnSpPr/>
            <p:nvPr/>
          </p:nvCxnSpPr>
          <p:spPr>
            <a:xfrm flipH="1">
              <a:off x="6258664" y="2883416"/>
              <a:ext cx="216024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Группа 22"/>
          <p:cNvGrpSpPr/>
          <p:nvPr/>
        </p:nvGrpSpPr>
        <p:grpSpPr>
          <a:xfrm>
            <a:off x="6570559" y="4065791"/>
            <a:ext cx="2105897" cy="338554"/>
            <a:chOff x="6258664" y="2719080"/>
            <a:chExt cx="2105897" cy="338554"/>
          </a:xfrm>
        </p:grpSpPr>
        <p:sp>
          <p:nvSpPr>
            <p:cNvPr id="24" name="TextBox 23"/>
            <p:cNvSpPr txBox="1"/>
            <p:nvPr/>
          </p:nvSpPr>
          <p:spPr>
            <a:xfrm>
              <a:off x="6455256" y="2719080"/>
              <a:ext cx="19093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>
                  <a:solidFill>
                    <a:srgbClr val="FF0000"/>
                  </a:solidFill>
                  <a:latin typeface="Calibri" pitchFamily="34" charset="0"/>
                </a:rPr>
                <a:t>MPI_Reduce</a:t>
              </a:r>
              <a:r>
                <a:rPr lang="en-US" sz="1600" dirty="0" smtClean="0">
                  <a:solidFill>
                    <a:srgbClr val="FF0000"/>
                  </a:solidFill>
                  <a:latin typeface="Calibri" pitchFamily="34" charset="0"/>
                </a:rPr>
                <a:t>( </a:t>
              </a:r>
              <a:r>
                <a:rPr lang="en-US" sz="1600" dirty="0" err="1" smtClean="0">
                  <a:solidFill>
                    <a:srgbClr val="FF0000"/>
                  </a:solidFill>
                  <a:latin typeface="Calibri" pitchFamily="34" charset="0"/>
                </a:rPr>
                <a:t>buf</a:t>
              </a:r>
              <a:r>
                <a:rPr lang="en-US" sz="1600" dirty="0" smtClean="0">
                  <a:solidFill>
                    <a:srgbClr val="FF0000"/>
                  </a:solidFill>
                  <a:latin typeface="Calibri" pitchFamily="34" charset="0"/>
                </a:rPr>
                <a:t>, …)</a:t>
              </a:r>
              <a:endParaRPr lang="ru-RU" sz="1600" dirty="0">
                <a:solidFill>
                  <a:srgbClr val="FF0000"/>
                </a:solidFill>
                <a:latin typeface="Calibri" pitchFamily="34" charset="0"/>
              </a:endParaRPr>
            </a:p>
          </p:txBody>
        </p:sp>
        <p:cxnSp>
          <p:nvCxnSpPr>
            <p:cNvPr id="25" name="Прямая со стрелкой 24"/>
            <p:cNvCxnSpPr/>
            <p:nvPr/>
          </p:nvCxnSpPr>
          <p:spPr>
            <a:xfrm flipH="1">
              <a:off x="6258664" y="2883416"/>
              <a:ext cx="216024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Группа 25"/>
          <p:cNvGrpSpPr/>
          <p:nvPr/>
        </p:nvGrpSpPr>
        <p:grpSpPr>
          <a:xfrm>
            <a:off x="6569671" y="2080935"/>
            <a:ext cx="2105897" cy="338554"/>
            <a:chOff x="6258664" y="2719080"/>
            <a:chExt cx="2105897" cy="338554"/>
          </a:xfrm>
        </p:grpSpPr>
        <p:sp>
          <p:nvSpPr>
            <p:cNvPr id="27" name="TextBox 26"/>
            <p:cNvSpPr txBox="1"/>
            <p:nvPr/>
          </p:nvSpPr>
          <p:spPr>
            <a:xfrm>
              <a:off x="6455256" y="2719080"/>
              <a:ext cx="19093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>
                  <a:solidFill>
                    <a:srgbClr val="FF0000"/>
                  </a:solidFill>
                  <a:latin typeface="Calibri" pitchFamily="34" charset="0"/>
                </a:rPr>
                <a:t>MPI_Reduce</a:t>
              </a:r>
              <a:r>
                <a:rPr lang="en-US" sz="1600" dirty="0" smtClean="0">
                  <a:solidFill>
                    <a:srgbClr val="FF0000"/>
                  </a:solidFill>
                  <a:latin typeface="Calibri" pitchFamily="34" charset="0"/>
                </a:rPr>
                <a:t>( </a:t>
              </a:r>
              <a:r>
                <a:rPr lang="en-US" sz="1600" dirty="0" err="1" smtClean="0">
                  <a:solidFill>
                    <a:srgbClr val="FF0000"/>
                  </a:solidFill>
                  <a:latin typeface="Calibri" pitchFamily="34" charset="0"/>
                </a:rPr>
                <a:t>buf</a:t>
              </a:r>
              <a:r>
                <a:rPr lang="en-US" sz="1600" dirty="0" smtClean="0">
                  <a:solidFill>
                    <a:srgbClr val="FF0000"/>
                  </a:solidFill>
                  <a:latin typeface="Calibri" pitchFamily="34" charset="0"/>
                </a:rPr>
                <a:t>, …)</a:t>
              </a:r>
              <a:endParaRPr lang="ru-RU" sz="1600" dirty="0">
                <a:solidFill>
                  <a:srgbClr val="FF0000"/>
                </a:solidFill>
                <a:latin typeface="Calibri" pitchFamily="34" charset="0"/>
              </a:endParaRPr>
            </a:p>
          </p:txBody>
        </p:sp>
        <p:cxnSp>
          <p:nvCxnSpPr>
            <p:cNvPr id="28" name="Прямая со стрелкой 27"/>
            <p:cNvCxnSpPr/>
            <p:nvPr/>
          </p:nvCxnSpPr>
          <p:spPr>
            <a:xfrm flipH="1">
              <a:off x="6258664" y="2883416"/>
              <a:ext cx="216024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/>
          <p:cNvSpPr txBox="1"/>
          <p:nvPr/>
        </p:nvSpPr>
        <p:spPr>
          <a:xfrm>
            <a:off x="0" y="471677"/>
            <a:ext cx="9144000" cy="68326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Коммуникационный профиль приложений</a:t>
            </a:r>
          </a:p>
          <a:p>
            <a:pPr algn="ctr">
              <a:lnSpc>
                <a:spcPct val="80000"/>
              </a:lnSpc>
              <a:defRPr/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(сложности описания алгоритмов)</a:t>
            </a:r>
            <a:endParaRPr lang="en-US" sz="20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-7937" y="5794455"/>
            <a:ext cx="9144000" cy="5909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А что такое коммуникационный профиль приложений</a:t>
            </a:r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? </a:t>
            </a:r>
          </a:p>
          <a:p>
            <a:pPr algn="ctr">
              <a:lnSpc>
                <a:spcPct val="80000"/>
              </a:lnSpc>
              <a:defRPr/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Как его получить и описывать</a:t>
            </a:r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? (</a:t>
            </a:r>
            <a:r>
              <a:rPr lang="en-US" sz="2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Scalasca</a:t>
            </a:r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, </a:t>
            </a:r>
            <a:r>
              <a:rPr lang="en-US" sz="2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Vampir</a:t>
            </a:r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…)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Рисунок 5" descr="lomonosov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423988"/>
            <a:ext cx="9144000" cy="457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183" y="1484784"/>
            <a:ext cx="91440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Все ли мы знаем о разложении </a:t>
            </a:r>
            <a:r>
              <a:rPr lang="ru-RU" sz="28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Холецкого</a:t>
            </a:r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?</a:t>
            </a:r>
            <a:endParaRPr lang="en-US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192" y="3284984"/>
            <a:ext cx="9144000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Фундаментальный вопрос</a:t>
            </a:r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:</a:t>
            </a:r>
          </a:p>
          <a:p>
            <a:pPr algn="ctr">
              <a:defRPr/>
            </a:pP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Что означает выполнить </a:t>
            </a:r>
            <a:r>
              <a:rPr lang="ru-RU" sz="28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полное </a:t>
            </a: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описание алгоритма</a:t>
            </a:r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?</a:t>
            </a:r>
            <a:endParaRPr lang="en-US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4725144"/>
            <a:ext cx="9144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Пока ответа не знает никто</a:t>
            </a:r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...</a:t>
            </a:r>
            <a:endParaRPr lang="en-US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971" y="2094756"/>
            <a:ext cx="57089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Да</a:t>
            </a:r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…</a:t>
            </a:r>
            <a:endParaRPr lang="en-US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75855" y="2094870"/>
            <a:ext cx="36004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Кажется</a:t>
            </a:r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,</a:t>
            </a: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что Да</a:t>
            </a:r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…</a:t>
            </a:r>
            <a:endParaRPr lang="en-US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  <p:bldP spid="10" grpId="0"/>
      <p:bldP spid="11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Рисунок 5" descr="lomonosov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3988"/>
            <a:ext cx="9144000" cy="457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 dirty="0">
              <a:solidFill>
                <a:srgbClr val="FFFF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471677"/>
            <a:ext cx="9144000" cy="68326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Разновидности одного алгоритма…</a:t>
            </a:r>
          </a:p>
          <a:p>
            <a:pPr algn="ctr">
              <a:lnSpc>
                <a:spcPct val="80000"/>
              </a:lnSpc>
              <a:defRPr/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(сложности описания алгоритмов)</a:t>
            </a:r>
            <a:endParaRPr lang="en-US" sz="20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297335"/>
            <a:ext cx="8136904" cy="5440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0" y="471677"/>
            <a:ext cx="9144000" cy="44563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Алгоритмы и их реализации</a:t>
            </a:r>
            <a:endParaRPr lang="en-US" sz="20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39552" y="1700808"/>
            <a:ext cx="8352928" cy="1152128"/>
          </a:xfrm>
          <a:prstGeom prst="roundRect">
            <a:avLst/>
          </a:prstGeom>
          <a:solidFill>
            <a:srgbClr val="FFFF99"/>
          </a:solidFill>
          <a:ln w="9525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808080"/>
                </a:solidFill>
                <a:latin typeface="Calibri" pitchFamily="34" charset="0"/>
              </a:rPr>
              <a:t>А Л Г О Р И Т М Ы</a:t>
            </a:r>
            <a:endParaRPr lang="ru-RU" sz="2400" dirty="0">
              <a:solidFill>
                <a:srgbClr val="808080"/>
              </a:solidFill>
              <a:latin typeface="Calibri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39552" y="2924944"/>
            <a:ext cx="8352928" cy="1152128"/>
          </a:xfrm>
          <a:prstGeom prst="roundRect">
            <a:avLst/>
          </a:prstGeom>
          <a:solidFill>
            <a:srgbClr val="CCECFF"/>
          </a:solidFill>
          <a:ln w="9525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808080"/>
                </a:solidFill>
                <a:latin typeface="Calibri" pitchFamily="34" charset="0"/>
              </a:rPr>
              <a:t>П Р О Г Р А М М Ы</a:t>
            </a:r>
            <a:endParaRPr lang="ru-RU" sz="2400" dirty="0">
              <a:solidFill>
                <a:srgbClr val="808080"/>
              </a:solidFill>
              <a:latin typeface="Calibri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39552" y="4149080"/>
            <a:ext cx="8352928" cy="1152128"/>
          </a:xfrm>
          <a:prstGeom prst="roundRect">
            <a:avLst/>
          </a:prstGeom>
          <a:solidFill>
            <a:srgbClr val="99FF66"/>
          </a:solidFill>
          <a:ln w="9525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808080"/>
                </a:solidFill>
                <a:latin typeface="Calibri" pitchFamily="34" charset="0"/>
              </a:rPr>
              <a:t>К О М П Ь Ю Т Е Р Н Ы Е  П Л А Т Ф О Р М Ы</a:t>
            </a:r>
            <a:endParaRPr lang="ru-RU" sz="2400" dirty="0">
              <a:solidFill>
                <a:srgbClr val="808080"/>
              </a:solidFill>
              <a:latin typeface="Calibri" pitchFamily="34" charset="0"/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1763688" y="2276872"/>
            <a:ext cx="576064" cy="1224136"/>
          </a:xfrm>
          <a:prstGeom prst="straightConnector1">
            <a:avLst/>
          </a:prstGeom>
          <a:ln w="25400">
            <a:solidFill>
              <a:srgbClr val="FF0000"/>
            </a:solidFill>
            <a:headEnd type="oval" w="med" len="med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>
            <a:off x="1475656" y="3501008"/>
            <a:ext cx="864096" cy="1224136"/>
          </a:xfrm>
          <a:prstGeom prst="straightConnector1">
            <a:avLst/>
          </a:prstGeom>
          <a:ln w="25400">
            <a:solidFill>
              <a:srgbClr val="FF0000"/>
            </a:solidFill>
            <a:headEnd type="oval" w="med" len="med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2699792" y="2276872"/>
            <a:ext cx="576064" cy="1224136"/>
          </a:xfrm>
          <a:prstGeom prst="straightConnector1">
            <a:avLst/>
          </a:prstGeom>
          <a:ln w="25400">
            <a:solidFill>
              <a:srgbClr val="FF0000"/>
            </a:solidFill>
            <a:headEnd type="oval" w="med" len="med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Группа 27"/>
          <p:cNvGrpSpPr/>
          <p:nvPr/>
        </p:nvGrpSpPr>
        <p:grpSpPr>
          <a:xfrm>
            <a:off x="2411760" y="3501008"/>
            <a:ext cx="864096" cy="1224136"/>
            <a:chOff x="2411760" y="3933056"/>
            <a:chExt cx="864096" cy="1224136"/>
          </a:xfrm>
        </p:grpSpPr>
        <p:cxnSp>
          <p:nvCxnSpPr>
            <p:cNvPr id="16" name="Прямая со стрелкой 15"/>
            <p:cNvCxnSpPr/>
            <p:nvPr/>
          </p:nvCxnSpPr>
          <p:spPr>
            <a:xfrm flipH="1">
              <a:off x="2411760" y="3933056"/>
              <a:ext cx="864096" cy="1224136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oval" w="med" len="med"/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 стрелкой 17"/>
            <p:cNvCxnSpPr/>
            <p:nvPr/>
          </p:nvCxnSpPr>
          <p:spPr>
            <a:xfrm>
              <a:off x="3275856" y="3933056"/>
              <a:ext cx="0" cy="1224136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oval" w="med" len="med"/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 стрелкой 20"/>
            <p:cNvCxnSpPr/>
            <p:nvPr/>
          </p:nvCxnSpPr>
          <p:spPr>
            <a:xfrm flipH="1">
              <a:off x="2915816" y="3933056"/>
              <a:ext cx="360040" cy="1224136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oval" w="med" len="med"/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Группа 31"/>
          <p:cNvGrpSpPr/>
          <p:nvPr/>
        </p:nvGrpSpPr>
        <p:grpSpPr>
          <a:xfrm>
            <a:off x="7164288" y="2276872"/>
            <a:ext cx="1080120" cy="1224136"/>
            <a:chOff x="7164288" y="2708920"/>
            <a:chExt cx="1080120" cy="1224136"/>
          </a:xfrm>
        </p:grpSpPr>
        <p:cxnSp>
          <p:nvCxnSpPr>
            <p:cNvPr id="23" name="Прямая со стрелкой 22"/>
            <p:cNvCxnSpPr/>
            <p:nvPr/>
          </p:nvCxnSpPr>
          <p:spPr>
            <a:xfrm>
              <a:off x="7668344" y="2708920"/>
              <a:ext cx="576064" cy="1224136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oval" w="med" len="med"/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 стрелкой 39"/>
            <p:cNvCxnSpPr/>
            <p:nvPr/>
          </p:nvCxnSpPr>
          <p:spPr>
            <a:xfrm>
              <a:off x="7668344" y="2708920"/>
              <a:ext cx="144016" cy="1224136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oval" w="med" len="med"/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Прямая со стрелкой 42"/>
            <p:cNvCxnSpPr/>
            <p:nvPr/>
          </p:nvCxnSpPr>
          <p:spPr>
            <a:xfrm flipH="1">
              <a:off x="7164288" y="2708920"/>
              <a:ext cx="504056" cy="1224136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oval" w="med" len="med"/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Группа 32"/>
          <p:cNvGrpSpPr/>
          <p:nvPr/>
        </p:nvGrpSpPr>
        <p:grpSpPr>
          <a:xfrm>
            <a:off x="7164288" y="3501008"/>
            <a:ext cx="1080120" cy="1224136"/>
            <a:chOff x="7164288" y="3933056"/>
            <a:chExt cx="1080120" cy="1224136"/>
          </a:xfrm>
        </p:grpSpPr>
        <p:cxnSp>
          <p:nvCxnSpPr>
            <p:cNvPr id="24" name="Прямая со стрелкой 23"/>
            <p:cNvCxnSpPr/>
            <p:nvPr/>
          </p:nvCxnSpPr>
          <p:spPr>
            <a:xfrm flipH="1">
              <a:off x="7380312" y="3933056"/>
              <a:ext cx="864096" cy="1224136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oval" w="med" len="med"/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 стрелкой 36"/>
            <p:cNvCxnSpPr/>
            <p:nvPr/>
          </p:nvCxnSpPr>
          <p:spPr>
            <a:xfrm flipH="1">
              <a:off x="7380312" y="3933056"/>
              <a:ext cx="432048" cy="1224136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oval" w="med" len="med"/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Прямая со стрелкой 51"/>
            <p:cNvCxnSpPr/>
            <p:nvPr/>
          </p:nvCxnSpPr>
          <p:spPr>
            <a:xfrm>
              <a:off x="7164288" y="3933056"/>
              <a:ext cx="222032" cy="1218064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oval" w="med" len="med"/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Группа 33"/>
          <p:cNvGrpSpPr/>
          <p:nvPr/>
        </p:nvGrpSpPr>
        <p:grpSpPr>
          <a:xfrm>
            <a:off x="4644008" y="2276872"/>
            <a:ext cx="1080120" cy="1224136"/>
            <a:chOff x="4644008" y="2708920"/>
            <a:chExt cx="1080120" cy="1224136"/>
          </a:xfrm>
        </p:grpSpPr>
        <p:cxnSp>
          <p:nvCxnSpPr>
            <p:cNvPr id="54" name="Прямая со стрелкой 53"/>
            <p:cNvCxnSpPr/>
            <p:nvPr/>
          </p:nvCxnSpPr>
          <p:spPr>
            <a:xfrm>
              <a:off x="5148064" y="2708920"/>
              <a:ext cx="576064" cy="1224136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oval" w="med" len="med"/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Прямая со стрелкой 54"/>
            <p:cNvCxnSpPr/>
            <p:nvPr/>
          </p:nvCxnSpPr>
          <p:spPr>
            <a:xfrm>
              <a:off x="5148064" y="2708920"/>
              <a:ext cx="144016" cy="1224136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oval" w="med" len="med"/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Прямая со стрелкой 55"/>
            <p:cNvCxnSpPr/>
            <p:nvPr/>
          </p:nvCxnSpPr>
          <p:spPr>
            <a:xfrm flipH="1">
              <a:off x="4644008" y="2708920"/>
              <a:ext cx="504056" cy="1224136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oval" w="med" len="med"/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Группа 34"/>
          <p:cNvGrpSpPr/>
          <p:nvPr/>
        </p:nvGrpSpPr>
        <p:grpSpPr>
          <a:xfrm>
            <a:off x="4139952" y="3501008"/>
            <a:ext cx="1806208" cy="1224136"/>
            <a:chOff x="4139952" y="3933056"/>
            <a:chExt cx="1806208" cy="1224136"/>
          </a:xfrm>
        </p:grpSpPr>
        <p:cxnSp>
          <p:nvCxnSpPr>
            <p:cNvPr id="57" name="Прямая со стрелкой 56"/>
            <p:cNvCxnSpPr/>
            <p:nvPr/>
          </p:nvCxnSpPr>
          <p:spPr>
            <a:xfrm flipH="1">
              <a:off x="4427984" y="3933056"/>
              <a:ext cx="864096" cy="1224136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oval" w="med" len="med"/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Прямая со стрелкой 57"/>
            <p:cNvCxnSpPr/>
            <p:nvPr/>
          </p:nvCxnSpPr>
          <p:spPr>
            <a:xfrm>
              <a:off x="5292080" y="3933056"/>
              <a:ext cx="0" cy="1224136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oval" w="med" len="med"/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Прямая со стрелкой 58"/>
            <p:cNvCxnSpPr/>
            <p:nvPr/>
          </p:nvCxnSpPr>
          <p:spPr>
            <a:xfrm flipH="1">
              <a:off x="4932040" y="3933056"/>
              <a:ext cx="360040" cy="1224136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oval" w="med" len="med"/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Прямая со стрелкой 59"/>
            <p:cNvCxnSpPr/>
            <p:nvPr/>
          </p:nvCxnSpPr>
          <p:spPr>
            <a:xfrm>
              <a:off x="5724128" y="3933056"/>
              <a:ext cx="222032" cy="1218064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oval" w="med" len="med"/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Прямая со стрелкой 60"/>
            <p:cNvCxnSpPr/>
            <p:nvPr/>
          </p:nvCxnSpPr>
          <p:spPr>
            <a:xfrm flipH="1">
              <a:off x="4139952" y="3933056"/>
              <a:ext cx="504056" cy="1224136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oval" w="med" len="med"/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Группа 35"/>
          <p:cNvGrpSpPr/>
          <p:nvPr/>
        </p:nvGrpSpPr>
        <p:grpSpPr>
          <a:xfrm>
            <a:off x="3534678" y="4592176"/>
            <a:ext cx="404278" cy="636463"/>
            <a:chOff x="3534678" y="5024224"/>
            <a:chExt cx="404278" cy="636463"/>
          </a:xfrm>
        </p:grpSpPr>
        <p:sp>
          <p:nvSpPr>
            <p:cNvPr id="64" name="Овал 63"/>
            <p:cNvSpPr/>
            <p:nvPr/>
          </p:nvSpPr>
          <p:spPr>
            <a:xfrm>
              <a:off x="3677424" y="5024224"/>
              <a:ext cx="122416" cy="12689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534678" y="5075912"/>
              <a:ext cx="40427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Calibri" pitchFamily="34" charset="0"/>
                </a:rPr>
                <a:t>C</a:t>
              </a:r>
              <a:endParaRPr lang="ru-RU" dirty="0">
                <a:solidFill>
                  <a:srgbClr val="FF0000"/>
                </a:solidFill>
                <a:latin typeface="Calibri" pitchFamily="34" charset="0"/>
              </a:endParaRPr>
            </a:p>
          </p:txBody>
        </p:sp>
      </p:grpSp>
      <p:grpSp>
        <p:nvGrpSpPr>
          <p:cNvPr id="14" name="Группа 38"/>
          <p:cNvGrpSpPr/>
          <p:nvPr/>
        </p:nvGrpSpPr>
        <p:grpSpPr>
          <a:xfrm>
            <a:off x="4942178" y="1745055"/>
            <a:ext cx="421910" cy="624805"/>
            <a:chOff x="4942178" y="2177103"/>
            <a:chExt cx="421910" cy="624805"/>
          </a:xfrm>
        </p:grpSpPr>
        <p:sp>
          <p:nvSpPr>
            <p:cNvPr id="31" name="Овал 30"/>
            <p:cNvSpPr/>
            <p:nvPr/>
          </p:nvSpPr>
          <p:spPr>
            <a:xfrm>
              <a:off x="5088131" y="2675012"/>
              <a:ext cx="122416" cy="12689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942178" y="2177103"/>
              <a:ext cx="42191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Calibri" pitchFamily="34" charset="0"/>
                </a:rPr>
                <a:t>A</a:t>
              </a:r>
              <a:endParaRPr lang="ru-RU" dirty="0">
                <a:solidFill>
                  <a:srgbClr val="FF0000"/>
                </a:solidFill>
                <a:latin typeface="Calibri" pitchFamily="34" charset="0"/>
              </a:endParaRPr>
            </a:p>
          </p:txBody>
        </p:sp>
      </p:grpSp>
      <p:grpSp>
        <p:nvGrpSpPr>
          <p:cNvPr id="17" name="Группа 44"/>
          <p:cNvGrpSpPr/>
          <p:nvPr/>
        </p:nvGrpSpPr>
        <p:grpSpPr>
          <a:xfrm>
            <a:off x="4581525" y="3338756"/>
            <a:ext cx="1661517" cy="584775"/>
            <a:chOff x="4581525" y="3770804"/>
            <a:chExt cx="1661517" cy="584775"/>
          </a:xfrm>
        </p:grpSpPr>
        <p:sp>
          <p:nvSpPr>
            <p:cNvPr id="41" name="TextBox 40"/>
            <p:cNvSpPr txBox="1"/>
            <p:nvPr/>
          </p:nvSpPr>
          <p:spPr>
            <a:xfrm>
              <a:off x="4581525" y="3770804"/>
              <a:ext cx="53572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Calibri" pitchFamily="34" charset="0"/>
                </a:rPr>
                <a:t>P</a:t>
              </a:r>
              <a:r>
                <a:rPr lang="en-US" baseline="-25000" dirty="0" smtClean="0">
                  <a:solidFill>
                    <a:srgbClr val="FF0000"/>
                  </a:solidFill>
                  <a:latin typeface="Calibri" pitchFamily="34" charset="0"/>
                </a:rPr>
                <a:t>1</a:t>
              </a:r>
              <a:endParaRPr lang="ru-RU" baseline="-25000" dirty="0">
                <a:solidFill>
                  <a:srgbClr val="FF0000"/>
                </a:solidFill>
                <a:latin typeface="Calibri" pitchFamily="34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241362" y="3770804"/>
              <a:ext cx="53572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Calibri" pitchFamily="34" charset="0"/>
                </a:rPr>
                <a:t>P</a:t>
              </a:r>
              <a:r>
                <a:rPr lang="en-US" baseline="-25000" dirty="0" smtClean="0">
                  <a:solidFill>
                    <a:srgbClr val="FF0000"/>
                  </a:solidFill>
                  <a:latin typeface="Calibri" pitchFamily="34" charset="0"/>
                </a:rPr>
                <a:t>2</a:t>
              </a:r>
              <a:endParaRPr lang="ru-RU" baseline="-25000" dirty="0">
                <a:solidFill>
                  <a:srgbClr val="FF0000"/>
                </a:solidFill>
                <a:latin typeface="Calibri" pitchFamily="34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707318" y="3770804"/>
              <a:ext cx="53572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Calibri" pitchFamily="34" charset="0"/>
                </a:rPr>
                <a:t>P</a:t>
              </a:r>
              <a:r>
                <a:rPr lang="en-US" baseline="-25000" dirty="0" smtClean="0">
                  <a:solidFill>
                    <a:srgbClr val="FF0000"/>
                  </a:solidFill>
                  <a:latin typeface="Calibri" pitchFamily="34" charset="0"/>
                </a:rPr>
                <a:t>3</a:t>
              </a:r>
              <a:endParaRPr lang="ru-RU" baseline="-25000" dirty="0">
                <a:solidFill>
                  <a:srgbClr val="FF0000"/>
                </a:solidFill>
                <a:latin typeface="Calibri" pitchFamily="34" charset="0"/>
              </a:endParaRP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13183" y="5385410"/>
            <a:ext cx="914400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Достаточно ли у нас информации об алгоритме </a:t>
            </a:r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A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, чтобы создать эффективную реализацию для платформы </a:t>
            </a:r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C?</a:t>
            </a:r>
            <a:endParaRPr lang="en-US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588" y="6033482"/>
            <a:ext cx="914400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Можем ли мы использовать реализации </a:t>
            </a:r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</a:t>
            </a:r>
            <a:r>
              <a:rPr lang="en-US" sz="2000" i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</a:t>
            </a:r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, P</a:t>
            </a:r>
            <a:r>
              <a:rPr lang="en-US" sz="2000" i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</a:t>
            </a:r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, P</a:t>
            </a:r>
            <a:r>
              <a:rPr lang="en-US" sz="2000" i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3</a:t>
            </a:r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или мы должны создавать еще одну реализацию </a:t>
            </a:r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 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для платформы </a:t>
            </a:r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C?</a:t>
            </a:r>
            <a:endParaRPr lang="en-US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 dirty="0">
              <a:solidFill>
                <a:srgbClr val="FFFFFF"/>
              </a:solidFill>
            </a:endParaRPr>
          </a:p>
        </p:txBody>
      </p:sp>
      <p:pic>
        <p:nvPicPr>
          <p:cNvPr id="599042" name="Picture 2"/>
          <p:cNvPicPr>
            <a:picLocks noChangeAspect="1" noChangeArrowheads="1"/>
          </p:cNvPicPr>
          <p:nvPr/>
        </p:nvPicPr>
        <p:blipFill>
          <a:blip r:embed="rId3" cstate="print"/>
          <a:srcRect t="83787"/>
          <a:stretch>
            <a:fillRect/>
          </a:stretch>
        </p:blipFill>
        <p:spPr bwMode="auto">
          <a:xfrm>
            <a:off x="899592" y="2757178"/>
            <a:ext cx="7789324" cy="334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292080" y="2757178"/>
            <a:ext cx="1803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alibri" pitchFamily="34" charset="0"/>
              </a:rPr>
              <a:t> –  </a:t>
            </a:r>
            <a:r>
              <a:rPr lang="ru-RU" sz="1200" dirty="0" smtClean="0">
                <a:latin typeface="Calibri" pitchFamily="34" charset="0"/>
              </a:rPr>
              <a:t>Уровень загрузки </a:t>
            </a:r>
            <a:r>
              <a:rPr lang="en-US" sz="1200" dirty="0" smtClean="0">
                <a:latin typeface="Calibri" pitchFamily="34" charset="0"/>
              </a:rPr>
              <a:t>CPU</a:t>
            </a:r>
            <a:endParaRPr lang="ru-RU" sz="1200" dirty="0">
              <a:latin typeface="Calibri" pitchFamily="34" charset="0"/>
            </a:endParaRPr>
          </a:p>
        </p:txBody>
      </p:sp>
      <p:grpSp>
        <p:nvGrpSpPr>
          <p:cNvPr id="2" name="Группа 27"/>
          <p:cNvGrpSpPr/>
          <p:nvPr/>
        </p:nvGrpSpPr>
        <p:grpSpPr>
          <a:xfrm>
            <a:off x="619164" y="1884540"/>
            <a:ext cx="352436" cy="877291"/>
            <a:chOff x="619164" y="1884540"/>
            <a:chExt cx="352436" cy="877291"/>
          </a:xfrm>
        </p:grpSpPr>
        <p:cxnSp>
          <p:nvCxnSpPr>
            <p:cNvPr id="8" name="Прямая со стрелкой 7"/>
            <p:cNvCxnSpPr/>
            <p:nvPr/>
          </p:nvCxnSpPr>
          <p:spPr>
            <a:xfrm>
              <a:off x="971600" y="1892324"/>
              <a:ext cx="0" cy="864096"/>
            </a:xfrm>
            <a:prstGeom prst="straightConnector1">
              <a:avLst/>
            </a:prstGeom>
            <a:ln>
              <a:solidFill>
                <a:srgbClr val="00003C"/>
              </a:solidFill>
              <a:headEnd type="stealth" w="sm" len="lg"/>
              <a:tailEnd type="stealth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 rot="16200000">
              <a:off x="334407" y="2169297"/>
              <a:ext cx="8772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latin typeface="Calibri" pitchFamily="34" charset="0"/>
                </a:rPr>
                <a:t>488 </a:t>
              </a:r>
              <a:r>
                <a:rPr lang="ru-RU" sz="1400" b="1" dirty="0" smtClean="0">
                  <a:latin typeface="Calibri" pitchFamily="34" charset="0"/>
                </a:rPr>
                <a:t>ядер</a:t>
              </a:r>
              <a:endParaRPr lang="ru-RU" sz="1400" b="1" dirty="0">
                <a:latin typeface="Calibri" pitchFamily="34" charset="0"/>
              </a:endParaRPr>
            </a:p>
          </p:txBody>
        </p:sp>
      </p:grpSp>
      <p:pic>
        <p:nvPicPr>
          <p:cNvPr id="599043" name="Picture 3"/>
          <p:cNvPicPr>
            <a:picLocks noChangeAspect="1" noChangeArrowheads="1"/>
          </p:cNvPicPr>
          <p:nvPr/>
        </p:nvPicPr>
        <p:blipFill>
          <a:blip r:embed="rId4" cstate="print"/>
          <a:srcRect t="12782" b="6502"/>
          <a:stretch>
            <a:fillRect/>
          </a:stretch>
        </p:blipFill>
        <p:spPr bwMode="auto">
          <a:xfrm>
            <a:off x="827584" y="3752657"/>
            <a:ext cx="7710364" cy="1491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2255869" y="3777165"/>
            <a:ext cx="7640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latin typeface="Calibri" pitchFamily="34" charset="0"/>
              </a:rPr>
              <a:t>LoadAVG</a:t>
            </a:r>
            <a:endParaRPr lang="ru-RU" sz="1200" dirty="0">
              <a:latin typeface="Calibri" pitchFamily="34" charset="0"/>
            </a:endParaRPr>
          </a:p>
        </p:txBody>
      </p:sp>
      <p:pic>
        <p:nvPicPr>
          <p:cNvPr id="599045" name="Picture 5"/>
          <p:cNvPicPr>
            <a:picLocks noChangeAspect="1" noChangeArrowheads="1"/>
          </p:cNvPicPr>
          <p:nvPr/>
        </p:nvPicPr>
        <p:blipFill>
          <a:blip r:embed="rId5" cstate="print"/>
          <a:srcRect r="1762"/>
          <a:stretch>
            <a:fillRect/>
          </a:stretch>
        </p:blipFill>
        <p:spPr bwMode="auto">
          <a:xfrm>
            <a:off x="1062658" y="1844824"/>
            <a:ext cx="7414592" cy="990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Группа 30"/>
          <p:cNvGrpSpPr/>
          <p:nvPr/>
        </p:nvGrpSpPr>
        <p:grpSpPr>
          <a:xfrm>
            <a:off x="1547664" y="3212976"/>
            <a:ext cx="6912768" cy="276999"/>
            <a:chOff x="1547664" y="3212976"/>
            <a:chExt cx="6912768" cy="276999"/>
          </a:xfrm>
        </p:grpSpPr>
        <p:cxnSp>
          <p:nvCxnSpPr>
            <p:cNvPr id="17" name="Прямая со стрелкой 16"/>
            <p:cNvCxnSpPr/>
            <p:nvPr/>
          </p:nvCxnSpPr>
          <p:spPr>
            <a:xfrm>
              <a:off x="1547664" y="3429000"/>
              <a:ext cx="6912768" cy="0"/>
            </a:xfrm>
            <a:prstGeom prst="straightConnector1">
              <a:avLst/>
            </a:prstGeom>
            <a:ln>
              <a:solidFill>
                <a:srgbClr val="000066"/>
              </a:solidFill>
              <a:headEnd type="stealth" w="sm" len="lg"/>
              <a:tailEnd type="stealth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3851920" y="3212976"/>
              <a:ext cx="322472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b="1" dirty="0" smtClean="0">
                  <a:solidFill>
                    <a:srgbClr val="FF0000"/>
                  </a:solidFill>
                  <a:latin typeface="Calibri" pitchFamily="34" charset="0"/>
                </a:rPr>
                <a:t>488 ядер</a:t>
              </a:r>
              <a:r>
                <a:rPr lang="en-US" sz="1200" b="1" dirty="0" smtClean="0">
                  <a:solidFill>
                    <a:srgbClr val="FF0000"/>
                  </a:solidFill>
                  <a:latin typeface="Calibri" pitchFamily="34" charset="0"/>
                </a:rPr>
                <a:t>: </a:t>
              </a:r>
              <a:r>
                <a:rPr lang="ru-RU" sz="1200" b="1" dirty="0" smtClean="0">
                  <a:solidFill>
                    <a:srgbClr val="FF0000"/>
                  </a:solidFill>
                  <a:latin typeface="Calibri" pitchFamily="34" charset="0"/>
                </a:rPr>
                <a:t>бессмысленный ПРОСТОЙ </a:t>
              </a:r>
              <a:r>
                <a:rPr lang="en-US" sz="1200" b="1" dirty="0" smtClean="0">
                  <a:solidFill>
                    <a:srgbClr val="FF0000"/>
                  </a:solidFill>
                  <a:latin typeface="Calibri" pitchFamily="34" charset="0"/>
                </a:rPr>
                <a:t>22 </a:t>
              </a:r>
              <a:r>
                <a:rPr lang="ru-RU" sz="1200" b="1" dirty="0" smtClean="0">
                  <a:solidFill>
                    <a:srgbClr val="FF0000"/>
                  </a:solidFill>
                  <a:latin typeface="Calibri" pitchFamily="34" charset="0"/>
                </a:rPr>
                <a:t>часа</a:t>
              </a:r>
              <a:r>
                <a:rPr lang="en-US" sz="1200" b="1" dirty="0" smtClean="0">
                  <a:solidFill>
                    <a:srgbClr val="FF0000"/>
                  </a:solidFill>
                  <a:latin typeface="Calibri" pitchFamily="34" charset="0"/>
                </a:rPr>
                <a:t> !</a:t>
              </a:r>
              <a:endParaRPr lang="ru-RU" sz="1200" b="1" dirty="0">
                <a:solidFill>
                  <a:srgbClr val="FF0000"/>
                </a:solidFill>
                <a:latin typeface="Calibri" pitchFamily="34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401345" y="5333146"/>
            <a:ext cx="48829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Calibri" pitchFamily="34" charset="0"/>
              </a:rPr>
              <a:t>Что может быть причиной такой ситуации</a:t>
            </a:r>
            <a:r>
              <a:rPr lang="en-US" sz="2000" dirty="0" smtClean="0">
                <a:latin typeface="Calibri" pitchFamily="34" charset="0"/>
              </a:rPr>
              <a:t>?</a:t>
            </a:r>
            <a:endParaRPr lang="ru-RU" sz="2000" dirty="0">
              <a:latin typeface="Calibri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03648" y="5621178"/>
            <a:ext cx="23178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itchFamily="34" charset="0"/>
              </a:rPr>
              <a:t>- </a:t>
            </a:r>
            <a:r>
              <a:rPr lang="ru-RU" sz="1600" dirty="0" smtClean="0">
                <a:latin typeface="Calibri" pitchFamily="34" charset="0"/>
              </a:rPr>
              <a:t>Ошибка в аппаратуре</a:t>
            </a:r>
            <a:r>
              <a:rPr lang="en-US" sz="1600" dirty="0" smtClean="0">
                <a:latin typeface="Calibri" pitchFamily="34" charset="0"/>
              </a:rPr>
              <a:t>? </a:t>
            </a:r>
            <a:endParaRPr lang="ru-RU" sz="1600" dirty="0">
              <a:latin typeface="Calibri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96741" y="5617815"/>
            <a:ext cx="23034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itchFamily="34" charset="0"/>
              </a:rPr>
              <a:t> </a:t>
            </a:r>
            <a:r>
              <a:rPr lang="ru-RU" sz="1600" dirty="0" smtClean="0">
                <a:latin typeface="Calibri" pitchFamily="34" charset="0"/>
              </a:rPr>
              <a:t>Да, может быть и так</a:t>
            </a:r>
            <a:r>
              <a:rPr lang="en-US" sz="1600" dirty="0" smtClean="0">
                <a:latin typeface="Calibri" pitchFamily="34" charset="0"/>
              </a:rPr>
              <a:t>… </a:t>
            </a:r>
            <a:endParaRPr lang="ru-RU" sz="1600" dirty="0">
              <a:latin typeface="Calibri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403648" y="5837202"/>
            <a:ext cx="25911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itchFamily="34" charset="0"/>
              </a:rPr>
              <a:t>- </a:t>
            </a:r>
            <a:r>
              <a:rPr lang="ru-RU" sz="1600" dirty="0" smtClean="0">
                <a:latin typeface="Calibri" pitchFamily="34" charset="0"/>
              </a:rPr>
              <a:t>Ошибка в системном ПО</a:t>
            </a:r>
            <a:r>
              <a:rPr lang="en-US" sz="1600" dirty="0" smtClean="0">
                <a:latin typeface="Calibri" pitchFamily="34" charset="0"/>
              </a:rPr>
              <a:t>? </a:t>
            </a:r>
            <a:endParaRPr lang="ru-RU" sz="1600" dirty="0">
              <a:latin typeface="Calibri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996741" y="5833839"/>
            <a:ext cx="23034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itchFamily="34" charset="0"/>
              </a:rPr>
              <a:t> </a:t>
            </a:r>
            <a:r>
              <a:rPr lang="ru-RU" sz="1600" dirty="0" smtClean="0">
                <a:latin typeface="Calibri" pitchFamily="34" charset="0"/>
              </a:rPr>
              <a:t>Да, может быть и так</a:t>
            </a:r>
            <a:r>
              <a:rPr lang="en-US" sz="1600" dirty="0" smtClean="0">
                <a:latin typeface="Calibri" pitchFamily="34" charset="0"/>
              </a:rPr>
              <a:t>… </a:t>
            </a:r>
            <a:endParaRPr lang="ru-RU" sz="1600" dirty="0">
              <a:latin typeface="Calibri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403648" y="6053226"/>
            <a:ext cx="17292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itchFamily="34" charset="0"/>
              </a:rPr>
              <a:t>- </a:t>
            </a:r>
            <a:r>
              <a:rPr lang="ru-RU" sz="1600" dirty="0" smtClean="0">
                <a:latin typeface="Calibri" pitchFamily="34" charset="0"/>
              </a:rPr>
              <a:t>Ошибка в коде</a:t>
            </a:r>
            <a:r>
              <a:rPr lang="en-US" sz="1600" dirty="0" smtClean="0">
                <a:latin typeface="Calibri" pitchFamily="34" charset="0"/>
              </a:rPr>
              <a:t>? </a:t>
            </a:r>
            <a:endParaRPr lang="ru-RU" sz="1600" dirty="0">
              <a:latin typeface="Calibri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996741" y="6049863"/>
            <a:ext cx="23034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itchFamily="34" charset="0"/>
              </a:rPr>
              <a:t> </a:t>
            </a:r>
            <a:r>
              <a:rPr lang="ru-RU" sz="1600" dirty="0" smtClean="0">
                <a:latin typeface="Calibri" pitchFamily="34" charset="0"/>
              </a:rPr>
              <a:t>Да, может быть и так</a:t>
            </a:r>
            <a:r>
              <a:rPr lang="en-US" sz="1600" dirty="0" smtClean="0">
                <a:latin typeface="Calibri" pitchFamily="34" charset="0"/>
              </a:rPr>
              <a:t>… </a:t>
            </a:r>
            <a:endParaRPr lang="ru-RU" sz="1600" dirty="0">
              <a:latin typeface="Calibri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403648" y="6269250"/>
            <a:ext cx="26096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itchFamily="34" charset="0"/>
              </a:rPr>
              <a:t>- </a:t>
            </a:r>
            <a:r>
              <a:rPr lang="ru-RU" sz="1600" dirty="0" smtClean="0">
                <a:latin typeface="Calibri" pitchFamily="34" charset="0"/>
              </a:rPr>
              <a:t>Проблемы с алгоритмом</a:t>
            </a:r>
            <a:r>
              <a:rPr lang="en-US" sz="1600" dirty="0" smtClean="0">
                <a:latin typeface="Calibri" pitchFamily="34" charset="0"/>
              </a:rPr>
              <a:t>? </a:t>
            </a:r>
            <a:endParaRPr lang="ru-RU" sz="1600" dirty="0">
              <a:latin typeface="Calibri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996741" y="6265887"/>
            <a:ext cx="23034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itchFamily="34" charset="0"/>
              </a:rPr>
              <a:t> </a:t>
            </a:r>
            <a:r>
              <a:rPr lang="ru-RU" sz="1600" dirty="0" smtClean="0">
                <a:latin typeface="Calibri" pitchFamily="34" charset="0"/>
              </a:rPr>
              <a:t>Да, может быть и так</a:t>
            </a:r>
            <a:r>
              <a:rPr lang="en-US" sz="1600" dirty="0" smtClean="0">
                <a:latin typeface="Calibri" pitchFamily="34" charset="0"/>
              </a:rPr>
              <a:t>… </a:t>
            </a:r>
            <a:endParaRPr lang="ru-RU" sz="1600" dirty="0">
              <a:latin typeface="Calibri" pitchFamily="34" charset="0"/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1547664" y="2708920"/>
            <a:ext cx="6922293" cy="1224136"/>
            <a:chOff x="1547664" y="2708920"/>
            <a:chExt cx="6922293" cy="1224136"/>
          </a:xfrm>
        </p:grpSpPr>
        <p:cxnSp>
          <p:nvCxnSpPr>
            <p:cNvPr id="27" name="Прямая соединительная линия 26"/>
            <p:cNvCxnSpPr/>
            <p:nvPr/>
          </p:nvCxnSpPr>
          <p:spPr>
            <a:xfrm>
              <a:off x="1547664" y="2708920"/>
              <a:ext cx="0" cy="1224136"/>
            </a:xfrm>
            <a:prstGeom prst="line">
              <a:avLst/>
            </a:prstGeom>
            <a:ln w="3175">
              <a:solidFill>
                <a:srgbClr val="00003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/>
            <p:cNvCxnSpPr/>
            <p:nvPr/>
          </p:nvCxnSpPr>
          <p:spPr>
            <a:xfrm>
              <a:off x="8469957" y="2708920"/>
              <a:ext cx="0" cy="1224136"/>
            </a:xfrm>
            <a:prstGeom prst="line">
              <a:avLst/>
            </a:prstGeom>
            <a:ln w="3175">
              <a:solidFill>
                <a:srgbClr val="00003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0" y="471677"/>
            <a:ext cx="9144000" cy="44563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Эффективность суперкомпьютерных приложений</a:t>
            </a:r>
            <a:endParaRPr lang="en-US" sz="20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3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6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8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1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3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6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8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1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Рисунок 5" descr="lomonosov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3988"/>
            <a:ext cx="9144000" cy="457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 dirty="0">
              <a:solidFill>
                <a:srgbClr val="FFFFFF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83568" y="6021288"/>
            <a:ext cx="7632848" cy="432048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DAEDEF">
                    <a:lumMod val="25000"/>
                  </a:srgbClr>
                </a:solidFill>
                <a:latin typeface="Calibri" pitchFamily="34" charset="0"/>
              </a:rPr>
              <a:t>Суперкомпьютеры, архитектуры</a:t>
            </a:r>
            <a:endParaRPr lang="ru-RU" sz="2000" dirty="0">
              <a:solidFill>
                <a:srgbClr val="DAEDEF">
                  <a:lumMod val="25000"/>
                </a:srgbClr>
              </a:solidFill>
              <a:latin typeface="Calibri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83568" y="2492896"/>
            <a:ext cx="7632848" cy="432048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DAEDEF">
                    <a:lumMod val="25000"/>
                  </a:srgbClr>
                </a:solidFill>
                <a:latin typeface="Calibri" pitchFamily="34" charset="0"/>
              </a:rPr>
              <a:t>Большие задачи</a:t>
            </a:r>
            <a:endParaRPr lang="ru-RU" sz="2000" dirty="0">
              <a:solidFill>
                <a:srgbClr val="DAEDEF">
                  <a:lumMod val="25000"/>
                </a:srgbClr>
              </a:solidFill>
              <a:latin typeface="Calibri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971600" y="2996952"/>
            <a:ext cx="7344816" cy="432048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DAEDEF">
                    <a:lumMod val="25000"/>
                  </a:srgbClr>
                </a:solidFill>
                <a:latin typeface="Calibri" pitchFamily="34" charset="0"/>
              </a:rPr>
              <a:t>Математические методы</a:t>
            </a:r>
            <a:endParaRPr lang="ru-RU" sz="2000" dirty="0">
              <a:solidFill>
                <a:srgbClr val="DAEDEF">
                  <a:lumMod val="25000"/>
                </a:srgbClr>
              </a:solidFill>
              <a:latin typeface="Calibri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259632" y="3501008"/>
            <a:ext cx="7056784" cy="432048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DAEDEF">
                    <a:lumMod val="25000"/>
                  </a:srgbClr>
                </a:solidFill>
                <a:latin typeface="Calibri" pitchFamily="34" charset="0"/>
              </a:rPr>
              <a:t>Алгоритмы</a:t>
            </a:r>
            <a:endParaRPr lang="ru-RU" sz="2000" dirty="0">
              <a:solidFill>
                <a:srgbClr val="DAEDEF">
                  <a:lumMod val="25000"/>
                </a:srgbClr>
              </a:solidFill>
              <a:latin typeface="Calibri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547664" y="4005064"/>
            <a:ext cx="6768752" cy="432048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DAEDEF">
                    <a:lumMod val="25000"/>
                  </a:srgbClr>
                </a:solidFill>
                <a:latin typeface="Calibri" pitchFamily="34" charset="0"/>
              </a:rPr>
              <a:t>Технологии программирования</a:t>
            </a:r>
            <a:endParaRPr lang="ru-RU" sz="2000" dirty="0">
              <a:solidFill>
                <a:srgbClr val="DAEDEF">
                  <a:lumMod val="25000"/>
                </a:srgbClr>
              </a:solidFill>
              <a:latin typeface="Calibri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835696" y="4509120"/>
            <a:ext cx="6480720" cy="432048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DAEDEF">
                    <a:lumMod val="25000"/>
                  </a:srgbClr>
                </a:solidFill>
                <a:latin typeface="Calibri" pitchFamily="34" charset="0"/>
              </a:rPr>
              <a:t>Код программы</a:t>
            </a:r>
            <a:endParaRPr lang="ru-RU" sz="2000" dirty="0">
              <a:solidFill>
                <a:srgbClr val="DAEDEF">
                  <a:lumMod val="25000"/>
                </a:srgbClr>
              </a:solidFill>
              <a:latin typeface="Calibri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123728" y="5013176"/>
            <a:ext cx="6192688" cy="432048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DAEDEF">
                    <a:lumMod val="25000"/>
                  </a:srgbClr>
                </a:solidFill>
                <a:latin typeface="Calibri" pitchFamily="34" charset="0"/>
              </a:rPr>
              <a:t>Компиляторы</a:t>
            </a:r>
            <a:endParaRPr lang="ru-RU" sz="2000" dirty="0">
              <a:solidFill>
                <a:srgbClr val="DAEDEF">
                  <a:lumMod val="25000"/>
                </a:srgbClr>
              </a:solidFill>
              <a:latin typeface="Calibri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411760" y="5517232"/>
            <a:ext cx="5904656" cy="432048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DAEDEF">
                    <a:lumMod val="25000"/>
                  </a:srgbClr>
                </a:solidFill>
                <a:latin typeface="Calibri" pitchFamily="34" charset="0"/>
              </a:rPr>
              <a:t>Системы времени исполнения</a:t>
            </a:r>
            <a:endParaRPr lang="ru-RU" sz="2000" dirty="0">
              <a:solidFill>
                <a:srgbClr val="DAEDEF">
                  <a:lumMod val="25000"/>
                </a:srgbClr>
              </a:solidFill>
              <a:latin typeface="Calibri" pitchFamily="34" charset="0"/>
            </a:endParaRPr>
          </a:p>
        </p:txBody>
      </p:sp>
      <p:grpSp>
        <p:nvGrpSpPr>
          <p:cNvPr id="2" name="Группа 30"/>
          <p:cNvGrpSpPr/>
          <p:nvPr/>
        </p:nvGrpSpPr>
        <p:grpSpPr>
          <a:xfrm>
            <a:off x="2771800" y="2867794"/>
            <a:ext cx="0" cy="3240360"/>
            <a:chOff x="2771800" y="2867794"/>
            <a:chExt cx="0" cy="3240360"/>
          </a:xfrm>
        </p:grpSpPr>
        <p:cxnSp>
          <p:nvCxnSpPr>
            <p:cNvPr id="23" name="Прямая со стрелкой 22"/>
            <p:cNvCxnSpPr/>
            <p:nvPr/>
          </p:nvCxnSpPr>
          <p:spPr>
            <a:xfrm>
              <a:off x="2771800" y="2867794"/>
              <a:ext cx="0" cy="216024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 стрелкой 23"/>
            <p:cNvCxnSpPr/>
            <p:nvPr/>
          </p:nvCxnSpPr>
          <p:spPr>
            <a:xfrm>
              <a:off x="2771800" y="3371850"/>
              <a:ext cx="0" cy="216024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 стрелкой 24"/>
            <p:cNvCxnSpPr/>
            <p:nvPr/>
          </p:nvCxnSpPr>
          <p:spPr>
            <a:xfrm>
              <a:off x="2771800" y="3875906"/>
              <a:ext cx="0" cy="216024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 стрелкой 25"/>
            <p:cNvCxnSpPr/>
            <p:nvPr/>
          </p:nvCxnSpPr>
          <p:spPr>
            <a:xfrm>
              <a:off x="2771800" y="4379962"/>
              <a:ext cx="0" cy="216024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 стрелкой 26"/>
            <p:cNvCxnSpPr/>
            <p:nvPr/>
          </p:nvCxnSpPr>
          <p:spPr>
            <a:xfrm>
              <a:off x="2771800" y="4884018"/>
              <a:ext cx="0" cy="216024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 стрелкой 27"/>
            <p:cNvCxnSpPr/>
            <p:nvPr/>
          </p:nvCxnSpPr>
          <p:spPr>
            <a:xfrm>
              <a:off x="2771800" y="5388074"/>
              <a:ext cx="0" cy="216024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 стрелкой 28"/>
            <p:cNvCxnSpPr/>
            <p:nvPr/>
          </p:nvCxnSpPr>
          <p:spPr>
            <a:xfrm>
              <a:off x="2771800" y="5892130"/>
              <a:ext cx="0" cy="216024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0" y="471677"/>
            <a:ext cx="9144000" cy="6894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Идеи суперкомпьютерного </a:t>
            </a:r>
            <a:r>
              <a:rPr lang="ru-RU" sz="28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кодизайна</a:t>
            </a:r>
            <a:endParaRPr lang="ru-RU" sz="20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>
              <a:lnSpc>
                <a:spcPct val="80000"/>
              </a:lnSpc>
              <a:defRPr/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(</a:t>
            </a:r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Supercomputing Co-Design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0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Рисунок 5" descr="lomonosov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3988"/>
            <a:ext cx="9144000" cy="457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 dirty="0">
              <a:solidFill>
                <a:srgbClr val="FFFFFF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83568" y="6021288"/>
            <a:ext cx="7632848" cy="432048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DAEDEF">
                    <a:lumMod val="25000"/>
                  </a:srgbClr>
                </a:solidFill>
                <a:latin typeface="Calibri" pitchFamily="34" charset="0"/>
              </a:rPr>
              <a:t>Суперкомпьютеры, архитектуры</a:t>
            </a:r>
            <a:endParaRPr lang="ru-RU" sz="2000" dirty="0">
              <a:solidFill>
                <a:srgbClr val="DAEDEF">
                  <a:lumMod val="25000"/>
                </a:srgbClr>
              </a:solidFill>
              <a:latin typeface="Calibri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83568" y="2492896"/>
            <a:ext cx="7632848" cy="432048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DAEDEF">
                    <a:lumMod val="25000"/>
                  </a:srgbClr>
                </a:solidFill>
                <a:latin typeface="Calibri" pitchFamily="34" charset="0"/>
              </a:rPr>
              <a:t>Большие задачи</a:t>
            </a:r>
            <a:endParaRPr lang="ru-RU" sz="2000" dirty="0">
              <a:solidFill>
                <a:srgbClr val="DAEDEF">
                  <a:lumMod val="25000"/>
                </a:srgbClr>
              </a:solidFill>
              <a:latin typeface="Calibri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971600" y="2996952"/>
            <a:ext cx="7344816" cy="432048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DAEDEF">
                    <a:lumMod val="25000"/>
                  </a:srgbClr>
                </a:solidFill>
                <a:latin typeface="Calibri" pitchFamily="34" charset="0"/>
              </a:rPr>
              <a:t>Математические методы</a:t>
            </a:r>
            <a:endParaRPr lang="ru-RU" sz="2000" dirty="0">
              <a:solidFill>
                <a:srgbClr val="DAEDEF">
                  <a:lumMod val="25000"/>
                </a:srgbClr>
              </a:solidFill>
              <a:latin typeface="Calibri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259632" y="3501008"/>
            <a:ext cx="7056784" cy="432048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DAEDEF">
                    <a:lumMod val="25000"/>
                  </a:srgbClr>
                </a:solidFill>
                <a:latin typeface="Calibri" pitchFamily="34" charset="0"/>
              </a:rPr>
              <a:t>Алгоритмы</a:t>
            </a:r>
            <a:endParaRPr lang="ru-RU" sz="2000" dirty="0">
              <a:solidFill>
                <a:srgbClr val="DAEDEF">
                  <a:lumMod val="25000"/>
                </a:srgbClr>
              </a:solidFill>
              <a:latin typeface="Calibri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547664" y="4005064"/>
            <a:ext cx="6768752" cy="432048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DAEDEF">
                    <a:lumMod val="25000"/>
                  </a:srgbClr>
                </a:solidFill>
                <a:latin typeface="Calibri" pitchFamily="34" charset="0"/>
              </a:rPr>
              <a:t>Технологии программирования</a:t>
            </a:r>
            <a:endParaRPr lang="ru-RU" sz="2000" dirty="0">
              <a:solidFill>
                <a:srgbClr val="DAEDEF">
                  <a:lumMod val="25000"/>
                </a:srgbClr>
              </a:solidFill>
              <a:latin typeface="Calibri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835696" y="4509120"/>
            <a:ext cx="6480720" cy="432048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DAEDEF">
                    <a:lumMod val="25000"/>
                  </a:srgbClr>
                </a:solidFill>
                <a:latin typeface="Calibri" pitchFamily="34" charset="0"/>
              </a:rPr>
              <a:t>Код программы</a:t>
            </a:r>
            <a:endParaRPr lang="ru-RU" sz="2000" dirty="0">
              <a:solidFill>
                <a:srgbClr val="DAEDEF">
                  <a:lumMod val="25000"/>
                </a:srgbClr>
              </a:solidFill>
              <a:latin typeface="Calibri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123728" y="5013176"/>
            <a:ext cx="6192688" cy="432048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DAEDEF">
                    <a:lumMod val="25000"/>
                  </a:srgbClr>
                </a:solidFill>
                <a:latin typeface="Calibri" pitchFamily="34" charset="0"/>
              </a:rPr>
              <a:t>Компиляторы</a:t>
            </a:r>
            <a:endParaRPr lang="ru-RU" sz="2000" dirty="0">
              <a:solidFill>
                <a:srgbClr val="DAEDEF">
                  <a:lumMod val="25000"/>
                </a:srgbClr>
              </a:solidFill>
              <a:latin typeface="Calibri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411760" y="5517232"/>
            <a:ext cx="5904656" cy="432048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DAEDEF">
                    <a:lumMod val="25000"/>
                  </a:srgbClr>
                </a:solidFill>
                <a:latin typeface="Calibri" pitchFamily="34" charset="0"/>
              </a:rPr>
              <a:t>Системы времени исполнения</a:t>
            </a:r>
            <a:endParaRPr lang="ru-RU" sz="2000" dirty="0">
              <a:solidFill>
                <a:srgbClr val="DAEDEF">
                  <a:lumMod val="25000"/>
                </a:srgbClr>
              </a:solidFill>
              <a:latin typeface="Calibri" pitchFamily="34" charset="0"/>
            </a:endParaRPr>
          </a:p>
        </p:txBody>
      </p:sp>
      <p:grpSp>
        <p:nvGrpSpPr>
          <p:cNvPr id="2" name="Группа 30"/>
          <p:cNvGrpSpPr/>
          <p:nvPr/>
        </p:nvGrpSpPr>
        <p:grpSpPr>
          <a:xfrm>
            <a:off x="2771800" y="2867794"/>
            <a:ext cx="0" cy="3240360"/>
            <a:chOff x="2771800" y="2867794"/>
            <a:chExt cx="0" cy="3240360"/>
          </a:xfrm>
        </p:grpSpPr>
        <p:cxnSp>
          <p:nvCxnSpPr>
            <p:cNvPr id="23" name="Прямая со стрелкой 22"/>
            <p:cNvCxnSpPr/>
            <p:nvPr/>
          </p:nvCxnSpPr>
          <p:spPr>
            <a:xfrm>
              <a:off x="2771800" y="2867794"/>
              <a:ext cx="0" cy="216024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 стрелкой 23"/>
            <p:cNvCxnSpPr/>
            <p:nvPr/>
          </p:nvCxnSpPr>
          <p:spPr>
            <a:xfrm>
              <a:off x="2771800" y="3371850"/>
              <a:ext cx="0" cy="216024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 стрелкой 24"/>
            <p:cNvCxnSpPr/>
            <p:nvPr/>
          </p:nvCxnSpPr>
          <p:spPr>
            <a:xfrm>
              <a:off x="2771800" y="3875906"/>
              <a:ext cx="0" cy="216024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 стрелкой 25"/>
            <p:cNvCxnSpPr/>
            <p:nvPr/>
          </p:nvCxnSpPr>
          <p:spPr>
            <a:xfrm>
              <a:off x="2771800" y="4379962"/>
              <a:ext cx="0" cy="216024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 стрелкой 26"/>
            <p:cNvCxnSpPr/>
            <p:nvPr/>
          </p:nvCxnSpPr>
          <p:spPr>
            <a:xfrm>
              <a:off x="2771800" y="4884018"/>
              <a:ext cx="0" cy="216024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 стрелкой 27"/>
            <p:cNvCxnSpPr/>
            <p:nvPr/>
          </p:nvCxnSpPr>
          <p:spPr>
            <a:xfrm>
              <a:off x="2771800" y="5388074"/>
              <a:ext cx="0" cy="216024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 стрелкой 28"/>
            <p:cNvCxnSpPr/>
            <p:nvPr/>
          </p:nvCxnSpPr>
          <p:spPr>
            <a:xfrm>
              <a:off x="2771800" y="5892130"/>
              <a:ext cx="0" cy="216024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6228184" y="6123379"/>
            <a:ext cx="23611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rgbClr val="FF0000"/>
                </a:solidFill>
                <a:latin typeface="Calibri" pitchFamily="34" charset="0"/>
              </a:rPr>
              <a:t>Тысячи</a:t>
            </a:r>
            <a:r>
              <a:rPr lang="en-US" sz="1200" dirty="0" smtClean="0">
                <a:solidFill>
                  <a:srgbClr val="FF0000"/>
                </a:solidFill>
                <a:latin typeface="Calibri" pitchFamily="34" charset="0"/>
              </a:rPr>
              <a:t>, </a:t>
            </a:r>
            <a:r>
              <a:rPr lang="ru-RU" sz="1200" dirty="0" smtClean="0">
                <a:solidFill>
                  <a:srgbClr val="FF0000"/>
                </a:solidFill>
                <a:latin typeface="Calibri" pitchFamily="34" charset="0"/>
              </a:rPr>
              <a:t>миллионы</a:t>
            </a:r>
            <a:r>
              <a:rPr lang="en-US" sz="1200" dirty="0" smtClean="0">
                <a:solidFill>
                  <a:srgbClr val="FF0000"/>
                </a:solidFill>
                <a:latin typeface="Calibri" pitchFamily="34" charset="0"/>
              </a:rPr>
              <a:t>, </a:t>
            </a:r>
            <a:r>
              <a:rPr lang="ru-RU" sz="1200" dirty="0" smtClean="0">
                <a:solidFill>
                  <a:srgbClr val="FF0000"/>
                </a:solidFill>
                <a:latin typeface="Calibri" pitchFamily="34" charset="0"/>
              </a:rPr>
              <a:t>миллиарды</a:t>
            </a:r>
            <a:r>
              <a:rPr lang="en-US" sz="1200" dirty="0" smtClean="0">
                <a:solidFill>
                  <a:srgbClr val="FF0000"/>
                </a:solidFill>
                <a:latin typeface="Calibri" pitchFamily="34" charset="0"/>
              </a:rPr>
              <a:t>…</a:t>
            </a:r>
            <a:endParaRPr lang="ru-RU" sz="1200" dirty="0">
              <a:solidFill>
                <a:srgbClr val="FF0000"/>
              </a:solidFill>
              <a:latin typeface="Calibri" pitchFamily="34" charset="0"/>
            </a:endParaRPr>
          </a:p>
        </p:txBody>
      </p:sp>
      <p:grpSp>
        <p:nvGrpSpPr>
          <p:cNvPr id="30" name="Группа 44"/>
          <p:cNvGrpSpPr/>
          <p:nvPr/>
        </p:nvGrpSpPr>
        <p:grpSpPr>
          <a:xfrm>
            <a:off x="7194376" y="3212976"/>
            <a:ext cx="762000" cy="2880320"/>
            <a:chOff x="6732240" y="3212976"/>
            <a:chExt cx="762000" cy="2880320"/>
          </a:xfrm>
        </p:grpSpPr>
        <p:cxnSp>
          <p:nvCxnSpPr>
            <p:cNvPr id="31" name="Прямая со стрелкой 30"/>
            <p:cNvCxnSpPr/>
            <p:nvPr/>
          </p:nvCxnSpPr>
          <p:spPr>
            <a:xfrm flipV="1">
              <a:off x="6732240" y="5733256"/>
              <a:ext cx="0" cy="360040"/>
            </a:xfrm>
            <a:prstGeom prst="straightConnector1">
              <a:avLst/>
            </a:prstGeom>
            <a:ln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 стрелкой 31"/>
            <p:cNvCxnSpPr/>
            <p:nvPr/>
          </p:nvCxnSpPr>
          <p:spPr>
            <a:xfrm flipH="1" flipV="1">
              <a:off x="6876256" y="5229200"/>
              <a:ext cx="8384" cy="864096"/>
            </a:xfrm>
            <a:prstGeom prst="straightConnector1">
              <a:avLst/>
            </a:prstGeom>
            <a:ln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 стрелкой 32"/>
            <p:cNvCxnSpPr/>
            <p:nvPr/>
          </p:nvCxnSpPr>
          <p:spPr>
            <a:xfrm flipH="1" flipV="1">
              <a:off x="7020272" y="4725144"/>
              <a:ext cx="16768" cy="1368152"/>
            </a:xfrm>
            <a:prstGeom prst="straightConnector1">
              <a:avLst/>
            </a:prstGeom>
            <a:ln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 стрелкой 33"/>
            <p:cNvCxnSpPr/>
            <p:nvPr/>
          </p:nvCxnSpPr>
          <p:spPr>
            <a:xfrm flipH="1" flipV="1">
              <a:off x="7164288" y="4221088"/>
              <a:ext cx="25152" cy="1872208"/>
            </a:xfrm>
            <a:prstGeom prst="straightConnector1">
              <a:avLst/>
            </a:prstGeom>
            <a:ln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 стрелкой 34"/>
            <p:cNvCxnSpPr/>
            <p:nvPr/>
          </p:nvCxnSpPr>
          <p:spPr>
            <a:xfrm flipH="1" flipV="1">
              <a:off x="7308304" y="3717032"/>
              <a:ext cx="33536" cy="2376264"/>
            </a:xfrm>
            <a:prstGeom prst="straightConnector1">
              <a:avLst/>
            </a:prstGeom>
            <a:ln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 стрелкой 35"/>
            <p:cNvCxnSpPr/>
            <p:nvPr/>
          </p:nvCxnSpPr>
          <p:spPr>
            <a:xfrm flipH="1" flipV="1">
              <a:off x="7452320" y="3212976"/>
              <a:ext cx="41920" cy="2880320"/>
            </a:xfrm>
            <a:prstGeom prst="straightConnector1">
              <a:avLst/>
            </a:prstGeom>
            <a:ln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36"/>
          <p:cNvSpPr txBox="1"/>
          <p:nvPr/>
        </p:nvSpPr>
        <p:spPr>
          <a:xfrm>
            <a:off x="0" y="471677"/>
            <a:ext cx="9144000" cy="6894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Идеи суперкомпьютерного </a:t>
            </a:r>
            <a:r>
              <a:rPr lang="ru-RU" sz="28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кодизайна</a:t>
            </a:r>
            <a:endParaRPr lang="ru-RU" sz="20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>
              <a:lnSpc>
                <a:spcPct val="80000"/>
              </a:lnSpc>
              <a:defRPr/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(</a:t>
            </a:r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Supercomputing Co-Design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Рисунок 5" descr="lomonosov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3988"/>
            <a:ext cx="9144000" cy="457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 dirty="0">
              <a:solidFill>
                <a:srgbClr val="FFFFFF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83568" y="6021288"/>
            <a:ext cx="7632848" cy="432048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DAEDEF">
                    <a:lumMod val="25000"/>
                  </a:srgbClr>
                </a:solidFill>
                <a:latin typeface="Calibri" pitchFamily="34" charset="0"/>
              </a:rPr>
              <a:t>Суперкомпьютеры, архитектуры</a:t>
            </a:r>
            <a:endParaRPr lang="ru-RU" sz="2000" dirty="0">
              <a:solidFill>
                <a:srgbClr val="DAEDEF">
                  <a:lumMod val="25000"/>
                </a:srgbClr>
              </a:solidFill>
              <a:latin typeface="Calibri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83568" y="2492896"/>
            <a:ext cx="7632848" cy="432048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DAEDEF">
                    <a:lumMod val="25000"/>
                  </a:srgbClr>
                </a:solidFill>
                <a:latin typeface="Calibri" pitchFamily="34" charset="0"/>
              </a:rPr>
              <a:t>Большие задачи</a:t>
            </a:r>
            <a:endParaRPr lang="ru-RU" sz="2000" dirty="0">
              <a:solidFill>
                <a:srgbClr val="DAEDEF">
                  <a:lumMod val="25000"/>
                </a:srgbClr>
              </a:solidFill>
              <a:latin typeface="Calibri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971600" y="2996952"/>
            <a:ext cx="7344816" cy="432048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DAEDEF">
                    <a:lumMod val="25000"/>
                  </a:srgbClr>
                </a:solidFill>
                <a:latin typeface="Calibri" pitchFamily="34" charset="0"/>
              </a:rPr>
              <a:t>Математические методы</a:t>
            </a:r>
            <a:endParaRPr lang="ru-RU" sz="2000" dirty="0">
              <a:solidFill>
                <a:srgbClr val="DAEDEF">
                  <a:lumMod val="25000"/>
                </a:srgbClr>
              </a:solidFill>
              <a:latin typeface="Calibri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259632" y="3501008"/>
            <a:ext cx="7056784" cy="432048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DAEDEF">
                    <a:lumMod val="25000"/>
                  </a:srgbClr>
                </a:solidFill>
                <a:latin typeface="Calibri" pitchFamily="34" charset="0"/>
              </a:rPr>
              <a:t>Алгоритмы</a:t>
            </a:r>
            <a:endParaRPr lang="ru-RU" sz="2000" dirty="0">
              <a:solidFill>
                <a:srgbClr val="DAEDEF">
                  <a:lumMod val="25000"/>
                </a:srgbClr>
              </a:solidFill>
              <a:latin typeface="Calibri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547664" y="4005064"/>
            <a:ext cx="6768752" cy="432048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DAEDEF">
                    <a:lumMod val="25000"/>
                  </a:srgbClr>
                </a:solidFill>
                <a:latin typeface="Calibri" pitchFamily="34" charset="0"/>
              </a:rPr>
              <a:t>Технологии программирования</a:t>
            </a:r>
            <a:endParaRPr lang="ru-RU" sz="2000" dirty="0">
              <a:solidFill>
                <a:srgbClr val="DAEDEF">
                  <a:lumMod val="25000"/>
                </a:srgbClr>
              </a:solidFill>
              <a:latin typeface="Calibri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835696" y="4509120"/>
            <a:ext cx="6480720" cy="432048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DAEDEF">
                    <a:lumMod val="25000"/>
                  </a:srgbClr>
                </a:solidFill>
                <a:latin typeface="Calibri" pitchFamily="34" charset="0"/>
              </a:rPr>
              <a:t>Код программы</a:t>
            </a:r>
            <a:endParaRPr lang="ru-RU" sz="2000" dirty="0">
              <a:solidFill>
                <a:srgbClr val="DAEDEF">
                  <a:lumMod val="25000"/>
                </a:srgbClr>
              </a:solidFill>
              <a:latin typeface="Calibri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123728" y="5013176"/>
            <a:ext cx="6192688" cy="432048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DAEDEF">
                    <a:lumMod val="25000"/>
                  </a:srgbClr>
                </a:solidFill>
                <a:latin typeface="Calibri" pitchFamily="34" charset="0"/>
              </a:rPr>
              <a:t>Компиляторы</a:t>
            </a:r>
            <a:endParaRPr lang="ru-RU" sz="2000" dirty="0">
              <a:solidFill>
                <a:srgbClr val="DAEDEF">
                  <a:lumMod val="25000"/>
                </a:srgbClr>
              </a:solidFill>
              <a:latin typeface="Calibri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411760" y="5517232"/>
            <a:ext cx="5904656" cy="432048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DAEDEF">
                    <a:lumMod val="25000"/>
                  </a:srgbClr>
                </a:solidFill>
                <a:latin typeface="Calibri" pitchFamily="34" charset="0"/>
              </a:rPr>
              <a:t>Системы времени исполнения</a:t>
            </a:r>
            <a:endParaRPr lang="ru-RU" sz="2000" dirty="0">
              <a:solidFill>
                <a:srgbClr val="DAEDEF">
                  <a:lumMod val="25000"/>
                </a:srgbClr>
              </a:solidFill>
              <a:latin typeface="Calibri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228184" y="6123379"/>
            <a:ext cx="23611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rgbClr val="FF0000"/>
                </a:solidFill>
                <a:latin typeface="Calibri" pitchFamily="34" charset="0"/>
              </a:rPr>
              <a:t>Тысячи</a:t>
            </a:r>
            <a:r>
              <a:rPr lang="en-US" sz="1200" dirty="0" smtClean="0">
                <a:solidFill>
                  <a:srgbClr val="FF0000"/>
                </a:solidFill>
                <a:latin typeface="Calibri" pitchFamily="34" charset="0"/>
              </a:rPr>
              <a:t>, </a:t>
            </a:r>
            <a:r>
              <a:rPr lang="ru-RU" sz="1200" dirty="0" smtClean="0">
                <a:solidFill>
                  <a:srgbClr val="FF0000"/>
                </a:solidFill>
                <a:latin typeface="Calibri" pitchFamily="34" charset="0"/>
              </a:rPr>
              <a:t>миллионы</a:t>
            </a:r>
            <a:r>
              <a:rPr lang="en-US" sz="1200" dirty="0" smtClean="0">
                <a:solidFill>
                  <a:srgbClr val="FF0000"/>
                </a:solidFill>
                <a:latin typeface="Calibri" pitchFamily="34" charset="0"/>
              </a:rPr>
              <a:t>, </a:t>
            </a:r>
            <a:r>
              <a:rPr lang="ru-RU" sz="1200" dirty="0" smtClean="0">
                <a:solidFill>
                  <a:srgbClr val="FF0000"/>
                </a:solidFill>
                <a:latin typeface="Calibri" pitchFamily="34" charset="0"/>
              </a:rPr>
              <a:t>миллиарды</a:t>
            </a:r>
            <a:r>
              <a:rPr lang="en-US" sz="1200" dirty="0" smtClean="0">
                <a:solidFill>
                  <a:srgbClr val="FF0000"/>
                </a:solidFill>
                <a:latin typeface="Calibri" pitchFamily="34" charset="0"/>
              </a:rPr>
              <a:t>…</a:t>
            </a:r>
            <a:endParaRPr lang="ru-RU" sz="1200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0" y="1753652"/>
            <a:ext cx="91439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Как обеспечить эффективность цепочки суперкомпьютерного </a:t>
            </a:r>
            <a:r>
              <a:rPr lang="ru-RU" sz="2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кодизайна</a:t>
            </a:r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?</a:t>
            </a:r>
            <a:endParaRPr lang="en-US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pSp>
        <p:nvGrpSpPr>
          <p:cNvPr id="41" name="Группа 85"/>
          <p:cNvGrpSpPr/>
          <p:nvPr/>
        </p:nvGrpSpPr>
        <p:grpSpPr>
          <a:xfrm>
            <a:off x="2483768" y="2564904"/>
            <a:ext cx="288032" cy="3816424"/>
            <a:chOff x="9612560" y="2564904"/>
            <a:chExt cx="288032" cy="3816424"/>
          </a:xfrm>
        </p:grpSpPr>
        <p:sp>
          <p:nvSpPr>
            <p:cNvPr id="42" name="Овал 41"/>
            <p:cNvSpPr/>
            <p:nvPr/>
          </p:nvSpPr>
          <p:spPr>
            <a:xfrm>
              <a:off x="9612560" y="2564904"/>
              <a:ext cx="288032" cy="288032"/>
            </a:xfrm>
            <a:prstGeom prst="ellipse">
              <a:avLst/>
            </a:prstGeom>
            <a:solidFill>
              <a:srgbClr val="99FF33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43" name="Овал 42"/>
            <p:cNvSpPr/>
            <p:nvPr/>
          </p:nvSpPr>
          <p:spPr>
            <a:xfrm>
              <a:off x="9612560" y="3068960"/>
              <a:ext cx="288032" cy="288032"/>
            </a:xfrm>
            <a:prstGeom prst="ellipse">
              <a:avLst/>
            </a:prstGeom>
            <a:solidFill>
              <a:srgbClr val="99FF33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44" name="Овал 43"/>
            <p:cNvSpPr/>
            <p:nvPr/>
          </p:nvSpPr>
          <p:spPr>
            <a:xfrm>
              <a:off x="9612560" y="4077072"/>
              <a:ext cx="288032" cy="288032"/>
            </a:xfrm>
            <a:prstGeom prst="ellipse">
              <a:avLst/>
            </a:prstGeom>
            <a:solidFill>
              <a:srgbClr val="99FF33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45" name="Овал 44"/>
            <p:cNvSpPr/>
            <p:nvPr/>
          </p:nvSpPr>
          <p:spPr>
            <a:xfrm>
              <a:off x="9612560" y="4581128"/>
              <a:ext cx="288032" cy="288032"/>
            </a:xfrm>
            <a:prstGeom prst="ellipse">
              <a:avLst/>
            </a:prstGeom>
            <a:solidFill>
              <a:srgbClr val="99FF33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46" name="Овал 45"/>
            <p:cNvSpPr/>
            <p:nvPr/>
          </p:nvSpPr>
          <p:spPr>
            <a:xfrm>
              <a:off x="9612560" y="5085184"/>
              <a:ext cx="288032" cy="288032"/>
            </a:xfrm>
            <a:prstGeom prst="ellipse">
              <a:avLst/>
            </a:prstGeom>
            <a:solidFill>
              <a:srgbClr val="99FF33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47" name="Овал 46"/>
            <p:cNvSpPr/>
            <p:nvPr/>
          </p:nvSpPr>
          <p:spPr>
            <a:xfrm>
              <a:off x="9612560" y="5589240"/>
              <a:ext cx="288032" cy="288032"/>
            </a:xfrm>
            <a:prstGeom prst="ellipse">
              <a:avLst/>
            </a:prstGeom>
            <a:solidFill>
              <a:srgbClr val="99FF33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48" name="Овал 47"/>
            <p:cNvSpPr/>
            <p:nvPr/>
          </p:nvSpPr>
          <p:spPr>
            <a:xfrm>
              <a:off x="9612560" y="6093296"/>
              <a:ext cx="288032" cy="288032"/>
            </a:xfrm>
            <a:prstGeom prst="ellipse">
              <a:avLst/>
            </a:prstGeom>
            <a:solidFill>
              <a:srgbClr val="99FF33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FFFF"/>
                </a:solidFill>
              </a:endParaRPr>
            </a:p>
          </p:txBody>
        </p:sp>
        <p:cxnSp>
          <p:nvCxnSpPr>
            <p:cNvPr id="49" name="Прямая со стрелкой 48"/>
            <p:cNvCxnSpPr/>
            <p:nvPr/>
          </p:nvCxnSpPr>
          <p:spPr>
            <a:xfrm>
              <a:off x="9756576" y="2852936"/>
              <a:ext cx="0" cy="216024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Прямая со стрелкой 49"/>
            <p:cNvCxnSpPr/>
            <p:nvPr/>
          </p:nvCxnSpPr>
          <p:spPr>
            <a:xfrm>
              <a:off x="9756576" y="3356992"/>
              <a:ext cx="0" cy="216024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Прямая со стрелкой 50"/>
            <p:cNvCxnSpPr/>
            <p:nvPr/>
          </p:nvCxnSpPr>
          <p:spPr>
            <a:xfrm>
              <a:off x="9756576" y="3861048"/>
              <a:ext cx="0" cy="216024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Прямая со стрелкой 51"/>
            <p:cNvCxnSpPr/>
            <p:nvPr/>
          </p:nvCxnSpPr>
          <p:spPr>
            <a:xfrm>
              <a:off x="9756576" y="4365104"/>
              <a:ext cx="0" cy="216024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Прямая со стрелкой 52"/>
            <p:cNvCxnSpPr/>
            <p:nvPr/>
          </p:nvCxnSpPr>
          <p:spPr>
            <a:xfrm>
              <a:off x="9756576" y="4869160"/>
              <a:ext cx="0" cy="216024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Прямая со стрелкой 53"/>
            <p:cNvCxnSpPr/>
            <p:nvPr/>
          </p:nvCxnSpPr>
          <p:spPr>
            <a:xfrm>
              <a:off x="9756576" y="5373216"/>
              <a:ext cx="0" cy="216024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Прямая со стрелкой 54"/>
            <p:cNvCxnSpPr/>
            <p:nvPr/>
          </p:nvCxnSpPr>
          <p:spPr>
            <a:xfrm>
              <a:off x="9756576" y="5877272"/>
              <a:ext cx="0" cy="216024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Овал 55"/>
            <p:cNvSpPr/>
            <p:nvPr/>
          </p:nvSpPr>
          <p:spPr>
            <a:xfrm>
              <a:off x="9612560" y="3573016"/>
              <a:ext cx="288032" cy="288032"/>
            </a:xfrm>
            <a:prstGeom prst="ellipse">
              <a:avLst/>
            </a:prstGeom>
            <a:solidFill>
              <a:srgbClr val="99FF33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37" name="Скругленный прямоугольник 36"/>
          <p:cNvSpPr/>
          <p:nvPr/>
        </p:nvSpPr>
        <p:spPr>
          <a:xfrm>
            <a:off x="2411760" y="2420888"/>
            <a:ext cx="432048" cy="4104456"/>
          </a:xfrm>
          <a:prstGeom prst="roundRect">
            <a:avLst/>
          </a:prstGeom>
          <a:solidFill>
            <a:srgbClr val="00B050">
              <a:alpha val="30000"/>
            </a:srgbClr>
          </a:solidFill>
          <a:ln w="95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grpSp>
        <p:nvGrpSpPr>
          <p:cNvPr id="57" name="Группа 82"/>
          <p:cNvGrpSpPr/>
          <p:nvPr/>
        </p:nvGrpSpPr>
        <p:grpSpPr>
          <a:xfrm>
            <a:off x="6588224" y="2564904"/>
            <a:ext cx="288032" cy="3816424"/>
            <a:chOff x="8604448" y="2564904"/>
            <a:chExt cx="288032" cy="3816424"/>
          </a:xfrm>
        </p:grpSpPr>
        <p:sp>
          <p:nvSpPr>
            <p:cNvPr id="58" name="Овал 57"/>
            <p:cNvSpPr/>
            <p:nvPr/>
          </p:nvSpPr>
          <p:spPr>
            <a:xfrm>
              <a:off x="8604448" y="2564904"/>
              <a:ext cx="288032" cy="288032"/>
            </a:xfrm>
            <a:prstGeom prst="ellipse">
              <a:avLst/>
            </a:prstGeom>
            <a:solidFill>
              <a:srgbClr val="99FF33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59" name="Овал 58"/>
            <p:cNvSpPr/>
            <p:nvPr/>
          </p:nvSpPr>
          <p:spPr>
            <a:xfrm>
              <a:off x="8604448" y="3068960"/>
              <a:ext cx="288032" cy="288032"/>
            </a:xfrm>
            <a:prstGeom prst="ellipse">
              <a:avLst/>
            </a:prstGeom>
            <a:solidFill>
              <a:srgbClr val="99FF33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60" name="Овал 59"/>
            <p:cNvSpPr/>
            <p:nvPr/>
          </p:nvSpPr>
          <p:spPr>
            <a:xfrm>
              <a:off x="8604448" y="3573016"/>
              <a:ext cx="288032" cy="288032"/>
            </a:xfrm>
            <a:prstGeom prst="ellipse">
              <a:avLst/>
            </a:prstGeom>
            <a:solidFill>
              <a:srgbClr val="99FF33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61" name="Овал 60"/>
            <p:cNvSpPr/>
            <p:nvPr/>
          </p:nvSpPr>
          <p:spPr>
            <a:xfrm>
              <a:off x="8604448" y="4581128"/>
              <a:ext cx="288032" cy="288032"/>
            </a:xfrm>
            <a:prstGeom prst="ellipse">
              <a:avLst/>
            </a:prstGeom>
            <a:solidFill>
              <a:srgbClr val="99FF33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62" name="Овал 61"/>
            <p:cNvSpPr/>
            <p:nvPr/>
          </p:nvSpPr>
          <p:spPr>
            <a:xfrm>
              <a:off x="8604448" y="5085184"/>
              <a:ext cx="288032" cy="288032"/>
            </a:xfrm>
            <a:prstGeom prst="ellipse">
              <a:avLst/>
            </a:prstGeom>
            <a:solidFill>
              <a:srgbClr val="99FF33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63" name="Овал 62"/>
            <p:cNvSpPr/>
            <p:nvPr/>
          </p:nvSpPr>
          <p:spPr>
            <a:xfrm>
              <a:off x="8604448" y="5589240"/>
              <a:ext cx="288032" cy="288032"/>
            </a:xfrm>
            <a:prstGeom prst="ellipse">
              <a:avLst/>
            </a:prstGeom>
            <a:solidFill>
              <a:srgbClr val="99FF33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64" name="Овал 63"/>
            <p:cNvSpPr/>
            <p:nvPr/>
          </p:nvSpPr>
          <p:spPr>
            <a:xfrm>
              <a:off x="8604448" y="6093296"/>
              <a:ext cx="288032" cy="288032"/>
            </a:xfrm>
            <a:prstGeom prst="ellipse">
              <a:avLst/>
            </a:prstGeom>
            <a:solidFill>
              <a:srgbClr val="99FF33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FFFF"/>
                </a:solidFill>
              </a:endParaRPr>
            </a:p>
          </p:txBody>
        </p:sp>
        <p:cxnSp>
          <p:nvCxnSpPr>
            <p:cNvPr id="65" name="Прямая со стрелкой 64"/>
            <p:cNvCxnSpPr/>
            <p:nvPr/>
          </p:nvCxnSpPr>
          <p:spPr>
            <a:xfrm>
              <a:off x="8748464" y="2852936"/>
              <a:ext cx="0" cy="216024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Прямая со стрелкой 65"/>
            <p:cNvCxnSpPr/>
            <p:nvPr/>
          </p:nvCxnSpPr>
          <p:spPr>
            <a:xfrm>
              <a:off x="8748464" y="3356992"/>
              <a:ext cx="0" cy="216024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Прямая со стрелкой 66"/>
            <p:cNvCxnSpPr/>
            <p:nvPr/>
          </p:nvCxnSpPr>
          <p:spPr>
            <a:xfrm>
              <a:off x="8748464" y="3861048"/>
              <a:ext cx="0" cy="216024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Прямая со стрелкой 67"/>
            <p:cNvCxnSpPr/>
            <p:nvPr/>
          </p:nvCxnSpPr>
          <p:spPr>
            <a:xfrm>
              <a:off x="8748464" y="4365104"/>
              <a:ext cx="0" cy="216024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Прямая со стрелкой 68"/>
            <p:cNvCxnSpPr/>
            <p:nvPr/>
          </p:nvCxnSpPr>
          <p:spPr>
            <a:xfrm>
              <a:off x="8748464" y="4869160"/>
              <a:ext cx="0" cy="216024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Прямая со стрелкой 69"/>
            <p:cNvCxnSpPr/>
            <p:nvPr/>
          </p:nvCxnSpPr>
          <p:spPr>
            <a:xfrm>
              <a:off x="8748464" y="5373216"/>
              <a:ext cx="0" cy="216024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Прямая со стрелкой 70"/>
            <p:cNvCxnSpPr/>
            <p:nvPr/>
          </p:nvCxnSpPr>
          <p:spPr>
            <a:xfrm>
              <a:off x="8748464" y="5877272"/>
              <a:ext cx="0" cy="216024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Овал 71"/>
            <p:cNvSpPr/>
            <p:nvPr/>
          </p:nvSpPr>
          <p:spPr>
            <a:xfrm>
              <a:off x="8604448" y="4077072"/>
              <a:ext cx="288032" cy="28803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40" name="Скругленный прямоугольник 39"/>
          <p:cNvSpPr/>
          <p:nvPr/>
        </p:nvSpPr>
        <p:spPr>
          <a:xfrm>
            <a:off x="6516216" y="2420888"/>
            <a:ext cx="432048" cy="4104456"/>
          </a:xfrm>
          <a:prstGeom prst="roundRect">
            <a:avLst/>
          </a:prstGeom>
          <a:solidFill>
            <a:srgbClr val="FF0000">
              <a:alpha val="30000"/>
            </a:srgbClr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grpSp>
        <p:nvGrpSpPr>
          <p:cNvPr id="73" name="Группа 64"/>
          <p:cNvGrpSpPr/>
          <p:nvPr/>
        </p:nvGrpSpPr>
        <p:grpSpPr>
          <a:xfrm>
            <a:off x="7596336" y="2564904"/>
            <a:ext cx="288032" cy="3816424"/>
            <a:chOff x="-828600" y="2717304"/>
            <a:chExt cx="288032" cy="3816424"/>
          </a:xfrm>
        </p:grpSpPr>
        <p:sp>
          <p:nvSpPr>
            <p:cNvPr id="74" name="Овал 73"/>
            <p:cNvSpPr/>
            <p:nvPr/>
          </p:nvSpPr>
          <p:spPr>
            <a:xfrm>
              <a:off x="-828600" y="2717304"/>
              <a:ext cx="288032" cy="288032"/>
            </a:xfrm>
            <a:prstGeom prst="ellipse">
              <a:avLst/>
            </a:prstGeom>
            <a:solidFill>
              <a:srgbClr val="99FF33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75" name="Овал 74"/>
            <p:cNvSpPr/>
            <p:nvPr/>
          </p:nvSpPr>
          <p:spPr>
            <a:xfrm>
              <a:off x="-828600" y="3221360"/>
              <a:ext cx="288032" cy="288032"/>
            </a:xfrm>
            <a:prstGeom prst="ellipse">
              <a:avLst/>
            </a:prstGeom>
            <a:solidFill>
              <a:srgbClr val="99FF33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76" name="Овал 75"/>
            <p:cNvSpPr/>
            <p:nvPr/>
          </p:nvSpPr>
          <p:spPr>
            <a:xfrm>
              <a:off x="-828600" y="4229472"/>
              <a:ext cx="288032" cy="288032"/>
            </a:xfrm>
            <a:prstGeom prst="ellipse">
              <a:avLst/>
            </a:prstGeom>
            <a:solidFill>
              <a:srgbClr val="99FF33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77" name="Овал 76"/>
            <p:cNvSpPr/>
            <p:nvPr/>
          </p:nvSpPr>
          <p:spPr>
            <a:xfrm>
              <a:off x="-828600" y="4733528"/>
              <a:ext cx="288032" cy="288032"/>
            </a:xfrm>
            <a:prstGeom prst="ellipse">
              <a:avLst/>
            </a:prstGeom>
            <a:solidFill>
              <a:srgbClr val="99FF33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78" name="Овал 77"/>
            <p:cNvSpPr/>
            <p:nvPr/>
          </p:nvSpPr>
          <p:spPr>
            <a:xfrm>
              <a:off x="-828600" y="5237584"/>
              <a:ext cx="288032" cy="288032"/>
            </a:xfrm>
            <a:prstGeom prst="ellipse">
              <a:avLst/>
            </a:prstGeom>
            <a:solidFill>
              <a:srgbClr val="99FF33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79" name="Овал 78"/>
            <p:cNvSpPr/>
            <p:nvPr/>
          </p:nvSpPr>
          <p:spPr>
            <a:xfrm>
              <a:off x="-828600" y="3717032"/>
              <a:ext cx="288032" cy="288032"/>
            </a:xfrm>
            <a:prstGeom prst="ellipse">
              <a:avLst/>
            </a:prstGeom>
            <a:solidFill>
              <a:srgbClr val="99FF33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0" name="Овал 79"/>
            <p:cNvSpPr/>
            <p:nvPr/>
          </p:nvSpPr>
          <p:spPr>
            <a:xfrm>
              <a:off x="-828600" y="6245696"/>
              <a:ext cx="288032" cy="288032"/>
            </a:xfrm>
            <a:prstGeom prst="ellipse">
              <a:avLst/>
            </a:prstGeom>
            <a:solidFill>
              <a:srgbClr val="99FF33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FFFF"/>
                </a:solidFill>
              </a:endParaRPr>
            </a:p>
          </p:txBody>
        </p:sp>
        <p:cxnSp>
          <p:nvCxnSpPr>
            <p:cNvPr id="81" name="Прямая со стрелкой 80"/>
            <p:cNvCxnSpPr/>
            <p:nvPr/>
          </p:nvCxnSpPr>
          <p:spPr>
            <a:xfrm>
              <a:off x="-684584" y="3005336"/>
              <a:ext cx="0" cy="216024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Прямая со стрелкой 81"/>
            <p:cNvCxnSpPr/>
            <p:nvPr/>
          </p:nvCxnSpPr>
          <p:spPr>
            <a:xfrm>
              <a:off x="-684584" y="3509392"/>
              <a:ext cx="0" cy="216024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Прямая со стрелкой 82"/>
            <p:cNvCxnSpPr/>
            <p:nvPr/>
          </p:nvCxnSpPr>
          <p:spPr>
            <a:xfrm>
              <a:off x="-684584" y="4013448"/>
              <a:ext cx="0" cy="216024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Прямая со стрелкой 83"/>
            <p:cNvCxnSpPr/>
            <p:nvPr/>
          </p:nvCxnSpPr>
          <p:spPr>
            <a:xfrm>
              <a:off x="-684584" y="4517504"/>
              <a:ext cx="0" cy="216024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Прямая со стрелкой 84"/>
            <p:cNvCxnSpPr/>
            <p:nvPr/>
          </p:nvCxnSpPr>
          <p:spPr>
            <a:xfrm>
              <a:off x="-684584" y="5021560"/>
              <a:ext cx="0" cy="216024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Прямая со стрелкой 85"/>
            <p:cNvCxnSpPr/>
            <p:nvPr/>
          </p:nvCxnSpPr>
          <p:spPr>
            <a:xfrm>
              <a:off x="-684584" y="5525616"/>
              <a:ext cx="0" cy="216024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Прямая со стрелкой 86"/>
            <p:cNvCxnSpPr/>
            <p:nvPr/>
          </p:nvCxnSpPr>
          <p:spPr>
            <a:xfrm>
              <a:off x="-684584" y="6029672"/>
              <a:ext cx="0" cy="216024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Овал 87"/>
            <p:cNvSpPr/>
            <p:nvPr/>
          </p:nvSpPr>
          <p:spPr>
            <a:xfrm>
              <a:off x="-828600" y="5733256"/>
              <a:ext cx="288032" cy="28803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39" name="Скругленный прямоугольник 38"/>
          <p:cNvSpPr/>
          <p:nvPr/>
        </p:nvSpPr>
        <p:spPr>
          <a:xfrm>
            <a:off x="7524328" y="2420888"/>
            <a:ext cx="432048" cy="4104456"/>
          </a:xfrm>
          <a:prstGeom prst="roundRect">
            <a:avLst/>
          </a:prstGeom>
          <a:solidFill>
            <a:srgbClr val="FF0000">
              <a:alpha val="30000"/>
            </a:srgbClr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grpSp>
        <p:nvGrpSpPr>
          <p:cNvPr id="89" name="Группа 48"/>
          <p:cNvGrpSpPr/>
          <p:nvPr/>
        </p:nvGrpSpPr>
        <p:grpSpPr>
          <a:xfrm>
            <a:off x="7092280" y="2564904"/>
            <a:ext cx="288032" cy="3816424"/>
            <a:chOff x="7092280" y="2564904"/>
            <a:chExt cx="288032" cy="3816424"/>
          </a:xfrm>
        </p:grpSpPr>
        <p:sp>
          <p:nvSpPr>
            <p:cNvPr id="90" name="Овал 89"/>
            <p:cNvSpPr/>
            <p:nvPr/>
          </p:nvSpPr>
          <p:spPr>
            <a:xfrm>
              <a:off x="7092280" y="2564904"/>
              <a:ext cx="288032" cy="288032"/>
            </a:xfrm>
            <a:prstGeom prst="ellipse">
              <a:avLst/>
            </a:prstGeom>
            <a:solidFill>
              <a:srgbClr val="99FF33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1" name="Овал 90"/>
            <p:cNvSpPr/>
            <p:nvPr/>
          </p:nvSpPr>
          <p:spPr>
            <a:xfrm>
              <a:off x="7092280" y="3068960"/>
              <a:ext cx="288032" cy="288032"/>
            </a:xfrm>
            <a:prstGeom prst="ellipse">
              <a:avLst/>
            </a:prstGeom>
            <a:solidFill>
              <a:srgbClr val="99FF33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" name="Овал 91"/>
            <p:cNvSpPr/>
            <p:nvPr/>
          </p:nvSpPr>
          <p:spPr>
            <a:xfrm>
              <a:off x="7092280" y="4077072"/>
              <a:ext cx="288032" cy="288032"/>
            </a:xfrm>
            <a:prstGeom prst="ellipse">
              <a:avLst/>
            </a:prstGeom>
            <a:solidFill>
              <a:srgbClr val="99FF33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3" name="Овал 92"/>
            <p:cNvSpPr/>
            <p:nvPr/>
          </p:nvSpPr>
          <p:spPr>
            <a:xfrm>
              <a:off x="7092280" y="4581128"/>
              <a:ext cx="288032" cy="288032"/>
            </a:xfrm>
            <a:prstGeom prst="ellipse">
              <a:avLst/>
            </a:prstGeom>
            <a:solidFill>
              <a:srgbClr val="99FF33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4" name="Овал 93"/>
            <p:cNvSpPr/>
            <p:nvPr/>
          </p:nvSpPr>
          <p:spPr>
            <a:xfrm>
              <a:off x="7092280" y="5085184"/>
              <a:ext cx="288032" cy="288032"/>
            </a:xfrm>
            <a:prstGeom prst="ellipse">
              <a:avLst/>
            </a:prstGeom>
            <a:solidFill>
              <a:srgbClr val="99FF33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5" name="Овал 94"/>
            <p:cNvSpPr/>
            <p:nvPr/>
          </p:nvSpPr>
          <p:spPr>
            <a:xfrm>
              <a:off x="7092280" y="5589240"/>
              <a:ext cx="288032" cy="288032"/>
            </a:xfrm>
            <a:prstGeom prst="ellipse">
              <a:avLst/>
            </a:prstGeom>
            <a:solidFill>
              <a:srgbClr val="99FF33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6" name="Овал 95"/>
            <p:cNvSpPr/>
            <p:nvPr/>
          </p:nvSpPr>
          <p:spPr>
            <a:xfrm>
              <a:off x="7092280" y="6093296"/>
              <a:ext cx="288032" cy="288032"/>
            </a:xfrm>
            <a:prstGeom prst="ellipse">
              <a:avLst/>
            </a:prstGeom>
            <a:solidFill>
              <a:srgbClr val="99FF33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FFFF"/>
                </a:solidFill>
              </a:endParaRPr>
            </a:p>
          </p:txBody>
        </p:sp>
        <p:cxnSp>
          <p:nvCxnSpPr>
            <p:cNvPr id="97" name="Прямая со стрелкой 96"/>
            <p:cNvCxnSpPr/>
            <p:nvPr/>
          </p:nvCxnSpPr>
          <p:spPr>
            <a:xfrm>
              <a:off x="7236296" y="2852936"/>
              <a:ext cx="0" cy="216024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Прямая со стрелкой 97"/>
            <p:cNvCxnSpPr/>
            <p:nvPr/>
          </p:nvCxnSpPr>
          <p:spPr>
            <a:xfrm>
              <a:off x="7236296" y="3356992"/>
              <a:ext cx="0" cy="216024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Прямая со стрелкой 98"/>
            <p:cNvCxnSpPr/>
            <p:nvPr/>
          </p:nvCxnSpPr>
          <p:spPr>
            <a:xfrm>
              <a:off x="7236296" y="3861048"/>
              <a:ext cx="0" cy="216024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Прямая со стрелкой 99"/>
            <p:cNvCxnSpPr/>
            <p:nvPr/>
          </p:nvCxnSpPr>
          <p:spPr>
            <a:xfrm>
              <a:off x="7236296" y="4365104"/>
              <a:ext cx="0" cy="216024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Прямая со стрелкой 100"/>
            <p:cNvCxnSpPr/>
            <p:nvPr/>
          </p:nvCxnSpPr>
          <p:spPr>
            <a:xfrm>
              <a:off x="7236296" y="4869160"/>
              <a:ext cx="0" cy="216024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Прямая со стрелкой 101"/>
            <p:cNvCxnSpPr/>
            <p:nvPr/>
          </p:nvCxnSpPr>
          <p:spPr>
            <a:xfrm>
              <a:off x="7236296" y="5373216"/>
              <a:ext cx="0" cy="216024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Прямая со стрелкой 102"/>
            <p:cNvCxnSpPr/>
            <p:nvPr/>
          </p:nvCxnSpPr>
          <p:spPr>
            <a:xfrm>
              <a:off x="7236296" y="5877272"/>
              <a:ext cx="0" cy="216024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Овал 103"/>
            <p:cNvSpPr/>
            <p:nvPr/>
          </p:nvSpPr>
          <p:spPr>
            <a:xfrm>
              <a:off x="7092280" y="3573016"/>
              <a:ext cx="288032" cy="28803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38" name="Скругленный прямоугольник 37"/>
          <p:cNvSpPr/>
          <p:nvPr/>
        </p:nvSpPr>
        <p:spPr>
          <a:xfrm>
            <a:off x="7020272" y="2420888"/>
            <a:ext cx="432048" cy="4104456"/>
          </a:xfrm>
          <a:prstGeom prst="roundRect">
            <a:avLst/>
          </a:prstGeom>
          <a:solidFill>
            <a:srgbClr val="FF0000">
              <a:alpha val="30000"/>
            </a:srgbClr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0" y="471677"/>
            <a:ext cx="9144000" cy="6894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Идеи суперкомпьютерного </a:t>
            </a:r>
            <a:r>
              <a:rPr lang="ru-RU" sz="28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кодизайна</a:t>
            </a:r>
            <a:endParaRPr lang="ru-RU" sz="20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>
              <a:lnSpc>
                <a:spcPct val="80000"/>
              </a:lnSpc>
              <a:defRPr/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(</a:t>
            </a:r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Supercomputing Co-Design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3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3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3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0" grpId="0" animBg="1"/>
      <p:bldP spid="39" grpId="0" animBg="1"/>
      <p:bldP spid="38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Рисунок 5" descr="lomonosov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3988"/>
            <a:ext cx="9144000" cy="457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 dirty="0">
              <a:solidFill>
                <a:srgbClr val="FFFF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132856"/>
            <a:ext cx="8604448" cy="2697426"/>
          </a:xfrm>
          <a:prstGeom prst="rect">
            <a:avLst/>
          </a:prstGeom>
          <a:noFill/>
          <a:ln w="317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4067944" y="2996952"/>
            <a:ext cx="10574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 err="1" smtClean="0">
                <a:solidFill>
                  <a:srgbClr val="FF0000"/>
                </a:solidFill>
              </a:rPr>
              <a:t>LoadAVG</a:t>
            </a:r>
            <a:endParaRPr lang="ru-RU" sz="1600" kern="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12160" y="1772816"/>
            <a:ext cx="2880320" cy="646331"/>
          </a:xfrm>
          <a:prstGeom prst="rect">
            <a:avLst/>
          </a:prstGeom>
          <a:solidFill>
            <a:srgbClr val="FFFFFF"/>
          </a:solidFill>
          <a:ln>
            <a:solidFill>
              <a:srgbClr val="808080"/>
            </a:solidFill>
          </a:ln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i="1" kern="0" dirty="0" smtClean="0">
                <a:solidFill>
                  <a:srgbClr val="002060"/>
                </a:solidFill>
                <a:latin typeface="Calibri" pitchFamily="34" charset="0"/>
              </a:rPr>
              <a:t>Тонкий анализ поведения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i="1" kern="0" dirty="0" smtClean="0">
                <a:solidFill>
                  <a:srgbClr val="002060"/>
                </a:solidFill>
                <a:latin typeface="Calibri" pitchFamily="34" charset="0"/>
              </a:rPr>
              <a:t>программ</a:t>
            </a:r>
            <a:endParaRPr lang="en-US" sz="1800" i="1" kern="0" dirty="0" smtClean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471677"/>
            <a:ext cx="9144000" cy="44563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Эффективность суперкомпьютерных приложений</a:t>
            </a:r>
            <a:endParaRPr lang="en-US" sz="20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 dirty="0">
              <a:solidFill>
                <a:srgbClr val="FFFFFF"/>
              </a:solidFill>
            </a:endParaRPr>
          </a:p>
        </p:txBody>
      </p:sp>
      <p:pic>
        <p:nvPicPr>
          <p:cNvPr id="11" name="Рисунок 10" descr="HeatMap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8032" y="1873351"/>
            <a:ext cx="8460432" cy="45799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260648"/>
            <a:ext cx="9144000" cy="78175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Тонкий анализ суперкомпьютерных приложений</a:t>
            </a:r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:</a:t>
            </a:r>
          </a:p>
          <a:p>
            <a:pPr algn="ctr">
              <a:lnSpc>
                <a:spcPct val="80000"/>
              </a:lnSpc>
              <a:defRPr/>
            </a:pP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динамика исполнения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Рисунок 5" descr="lomonosov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3988"/>
            <a:ext cx="9144000" cy="457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 dirty="0">
              <a:solidFill>
                <a:srgbClr val="FFFFFF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943" y="1520409"/>
            <a:ext cx="7452320" cy="1564067"/>
          </a:xfrm>
          <a:prstGeom prst="rect">
            <a:avLst/>
          </a:prstGeom>
          <a:noFill/>
          <a:ln w="317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3140968"/>
            <a:ext cx="7443812" cy="1541066"/>
          </a:xfrm>
          <a:prstGeom prst="rect">
            <a:avLst/>
          </a:prstGeom>
          <a:noFill/>
          <a:ln w="317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576" y="4725144"/>
            <a:ext cx="7452320" cy="1932083"/>
          </a:xfrm>
          <a:prstGeom prst="rect">
            <a:avLst/>
          </a:prstGeom>
          <a:noFill/>
          <a:ln w="317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6012160" y="1772816"/>
            <a:ext cx="2880320" cy="646331"/>
          </a:xfrm>
          <a:prstGeom prst="rect">
            <a:avLst/>
          </a:prstGeom>
          <a:solidFill>
            <a:srgbClr val="FFFFFF"/>
          </a:solidFill>
          <a:ln>
            <a:solidFill>
              <a:srgbClr val="808080"/>
            </a:solidFill>
          </a:ln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i="1" kern="0" dirty="0" smtClean="0">
                <a:solidFill>
                  <a:srgbClr val="002060"/>
                </a:solidFill>
                <a:latin typeface="Calibri" pitchFamily="34" charset="0"/>
              </a:rPr>
              <a:t>Тонкий анализ поведения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i="1" kern="0" dirty="0" smtClean="0">
                <a:solidFill>
                  <a:srgbClr val="002060"/>
                </a:solidFill>
                <a:latin typeface="Calibri" pitchFamily="34" charset="0"/>
              </a:rPr>
              <a:t>программ</a:t>
            </a:r>
            <a:endParaRPr lang="en-US" sz="1800" i="1" kern="0" dirty="0" smtClean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39952" y="1148494"/>
            <a:ext cx="1162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kern="0" dirty="0" smtClean="0">
                <a:solidFill>
                  <a:srgbClr val="FF0000"/>
                </a:solidFill>
              </a:rPr>
              <a:t>CPU Load</a:t>
            </a:r>
            <a:endParaRPr lang="ru-RU" sz="1600" b="1" kern="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15616" y="1628800"/>
            <a:ext cx="514885" cy="338554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 smtClean="0"/>
              <a:t>Min</a:t>
            </a:r>
            <a:endParaRPr lang="ru-RU" sz="1600" kern="0" dirty="0"/>
          </a:p>
        </p:txBody>
      </p:sp>
      <p:sp>
        <p:nvSpPr>
          <p:cNvPr id="12" name="TextBox 11"/>
          <p:cNvSpPr txBox="1"/>
          <p:nvPr/>
        </p:nvSpPr>
        <p:spPr>
          <a:xfrm>
            <a:off x="1115616" y="3212976"/>
            <a:ext cx="572593" cy="338554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 smtClean="0"/>
              <a:t>Max</a:t>
            </a:r>
            <a:endParaRPr lang="ru-RU" sz="1600" kern="0" dirty="0"/>
          </a:p>
        </p:txBody>
      </p:sp>
      <p:sp>
        <p:nvSpPr>
          <p:cNvPr id="13" name="TextBox 12"/>
          <p:cNvSpPr txBox="1"/>
          <p:nvPr/>
        </p:nvSpPr>
        <p:spPr>
          <a:xfrm>
            <a:off x="1115616" y="4866896"/>
            <a:ext cx="537327" cy="338554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 err="1" smtClean="0"/>
              <a:t>Avg</a:t>
            </a:r>
            <a:endParaRPr lang="ru-RU" sz="1600" kern="0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471677"/>
            <a:ext cx="9144000" cy="44563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Эффективность суперкомпьютерных приложений</a:t>
            </a:r>
            <a:endParaRPr lang="en-US" sz="20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471677"/>
            <a:ext cx="9144000" cy="68326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Тест </a:t>
            </a:r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HPCG </a:t>
            </a: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для суперкомпьютеров</a:t>
            </a:r>
            <a:endParaRPr lang="en-US" sz="20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>
              <a:lnSpc>
                <a:spcPct val="80000"/>
              </a:lnSpc>
              <a:defRPr/>
            </a:pPr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(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еще один аргумент в пользу суперкомпьютерного </a:t>
            </a:r>
            <a:r>
              <a:rPr lang="ru-RU" sz="2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кодизайна</a:t>
            </a:r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)</a:t>
            </a:r>
            <a:endParaRPr lang="ru-RU" sz="20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2324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" y="1264566"/>
            <a:ext cx="91059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24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" y="2802961"/>
            <a:ext cx="906780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4" name="Прямая соединительная линия 23"/>
          <p:cNvCxnSpPr/>
          <p:nvPr/>
        </p:nvCxnSpPr>
        <p:spPr>
          <a:xfrm>
            <a:off x="3491880" y="2765848"/>
            <a:ext cx="2664296" cy="0"/>
          </a:xfrm>
          <a:prstGeom prst="line">
            <a:avLst/>
          </a:prstGeom>
          <a:ln w="6350">
            <a:solidFill>
              <a:srgbClr val="00003C"/>
            </a:solidFill>
            <a:prstDash val="dashDot"/>
            <a:tailEnd type="non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Группа 33"/>
          <p:cNvGrpSpPr/>
          <p:nvPr/>
        </p:nvGrpSpPr>
        <p:grpSpPr>
          <a:xfrm>
            <a:off x="71438" y="3511894"/>
            <a:ext cx="9001125" cy="709194"/>
            <a:chOff x="71438" y="3511894"/>
            <a:chExt cx="9001125" cy="709194"/>
          </a:xfrm>
        </p:grpSpPr>
        <p:pic>
          <p:nvPicPr>
            <p:cNvPr id="232452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1438" y="3592438"/>
              <a:ext cx="9001125" cy="628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5" name="Прямая соединительная линия 24"/>
            <p:cNvCxnSpPr/>
            <p:nvPr/>
          </p:nvCxnSpPr>
          <p:spPr>
            <a:xfrm>
              <a:off x="3491880" y="3511894"/>
              <a:ext cx="2664296" cy="0"/>
            </a:xfrm>
            <a:prstGeom prst="line">
              <a:avLst/>
            </a:prstGeom>
            <a:ln w="6350">
              <a:solidFill>
                <a:srgbClr val="00003C"/>
              </a:solidFill>
              <a:prstDash val="dashDot"/>
              <a:tailEnd type="non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Группа 29"/>
          <p:cNvGrpSpPr/>
          <p:nvPr/>
        </p:nvGrpSpPr>
        <p:grpSpPr>
          <a:xfrm>
            <a:off x="2627784" y="4405277"/>
            <a:ext cx="3099387" cy="2322258"/>
            <a:chOff x="1119810" y="4405277"/>
            <a:chExt cx="3099387" cy="2322258"/>
          </a:xfrm>
        </p:grpSpPr>
        <p:pic>
          <p:nvPicPr>
            <p:cNvPr id="26" name="Рисунок 25" descr="6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19810" y="4405277"/>
              <a:ext cx="3096344" cy="2322258"/>
            </a:xfrm>
            <a:prstGeom prst="rect">
              <a:avLst/>
            </a:prstGeom>
            <a:ln>
              <a:solidFill>
                <a:schemeClr val="bg2"/>
              </a:solidFill>
            </a:ln>
          </p:spPr>
        </p:pic>
        <p:sp>
          <p:nvSpPr>
            <p:cNvPr id="27" name="TextBox 26"/>
            <p:cNvSpPr txBox="1"/>
            <p:nvPr/>
          </p:nvSpPr>
          <p:spPr>
            <a:xfrm>
              <a:off x="3417374" y="6418511"/>
              <a:ext cx="80182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 err="1" smtClean="0"/>
                <a:t>Linpack</a:t>
              </a:r>
              <a:endParaRPr lang="ru-RU" sz="1400" i="1" dirty="0"/>
            </a:p>
          </p:txBody>
        </p:sp>
      </p:grpSp>
      <p:grpSp>
        <p:nvGrpSpPr>
          <p:cNvPr id="5" name="Группа 30"/>
          <p:cNvGrpSpPr/>
          <p:nvPr/>
        </p:nvGrpSpPr>
        <p:grpSpPr>
          <a:xfrm>
            <a:off x="5868144" y="4412051"/>
            <a:ext cx="3067804" cy="2302479"/>
            <a:chOff x="4360170" y="4412051"/>
            <a:chExt cx="3067804" cy="2302479"/>
          </a:xfrm>
        </p:grpSpPr>
        <p:pic>
          <p:nvPicPr>
            <p:cNvPr id="28" name="Рисунок 27" descr="1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360170" y="4412051"/>
              <a:ext cx="3067804" cy="2300853"/>
            </a:xfrm>
            <a:prstGeom prst="rect">
              <a:avLst/>
            </a:prstGeom>
            <a:ln>
              <a:solidFill>
                <a:schemeClr val="bg2"/>
              </a:solidFill>
            </a:ln>
          </p:spPr>
        </p:pic>
        <p:sp>
          <p:nvSpPr>
            <p:cNvPr id="29" name="TextBox 28"/>
            <p:cNvSpPr txBox="1"/>
            <p:nvPr/>
          </p:nvSpPr>
          <p:spPr>
            <a:xfrm>
              <a:off x="5945131" y="6406753"/>
              <a:ext cx="148284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 smtClean="0"/>
                <a:t>Random Access</a:t>
              </a:r>
              <a:endParaRPr lang="ru-RU" sz="1400" i="1" dirty="0"/>
            </a:p>
          </p:txBody>
        </p:sp>
      </p:grpSp>
      <p:grpSp>
        <p:nvGrpSpPr>
          <p:cNvPr id="6" name="Группа 34"/>
          <p:cNvGrpSpPr/>
          <p:nvPr/>
        </p:nvGrpSpPr>
        <p:grpSpPr>
          <a:xfrm>
            <a:off x="6660232" y="2381538"/>
            <a:ext cx="495649" cy="1088979"/>
            <a:chOff x="6660232" y="2381538"/>
            <a:chExt cx="495649" cy="1088979"/>
          </a:xfrm>
        </p:grpSpPr>
        <p:sp>
          <p:nvSpPr>
            <p:cNvPr id="32" name="TextBox 31"/>
            <p:cNvSpPr txBox="1"/>
            <p:nvPr/>
          </p:nvSpPr>
          <p:spPr>
            <a:xfrm>
              <a:off x="6660232" y="3162740"/>
              <a:ext cx="4956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dirty="0" smtClean="0">
                  <a:latin typeface="Calibri" pitchFamily="34" charset="0"/>
                </a:rPr>
                <a:t>74%</a:t>
              </a:r>
              <a:endParaRPr lang="ru-RU" sz="1400" dirty="0">
                <a:latin typeface="Calibri" pitchFamily="34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660232" y="2381538"/>
              <a:ext cx="4956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dirty="0" smtClean="0">
                  <a:latin typeface="Calibri" pitchFamily="34" charset="0"/>
                </a:rPr>
                <a:t>94%</a:t>
              </a:r>
              <a:endParaRPr lang="ru-RU" sz="1400" dirty="0">
                <a:latin typeface="Calibri" pitchFamily="34" charset="0"/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35496" y="4541058"/>
            <a:ext cx="261558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Calibri" pitchFamily="34" charset="0"/>
              </a:rPr>
              <a:t>В чем причина достижения </a:t>
            </a:r>
          </a:p>
          <a:p>
            <a:r>
              <a:rPr lang="ru-RU" sz="1600" dirty="0" smtClean="0">
                <a:latin typeface="Calibri" pitchFamily="34" charset="0"/>
              </a:rPr>
              <a:t>высокого или низкого % </a:t>
            </a:r>
          </a:p>
          <a:p>
            <a:r>
              <a:rPr lang="ru-RU" sz="1600" dirty="0" smtClean="0">
                <a:latin typeface="Calibri" pitchFamily="34" charset="0"/>
              </a:rPr>
              <a:t>от пиковой </a:t>
            </a:r>
          </a:p>
          <a:p>
            <a:r>
              <a:rPr lang="ru-RU" sz="1600" dirty="0" smtClean="0">
                <a:latin typeface="Calibri" pitchFamily="34" charset="0"/>
              </a:rPr>
              <a:t>производительности</a:t>
            </a:r>
            <a:r>
              <a:rPr lang="en-US" sz="1600" dirty="0" smtClean="0">
                <a:latin typeface="Calibri" pitchFamily="34" charset="0"/>
              </a:rPr>
              <a:t>?</a:t>
            </a:r>
            <a:endParaRPr lang="ru-RU" sz="1600" dirty="0"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Vad\Аспирантура\Деятельность\Схемы отображения\для предзащиты\новое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1321" y="1268760"/>
            <a:ext cx="5823244" cy="5473112"/>
          </a:xfrm>
          <a:prstGeom prst="rect">
            <a:avLst/>
          </a:prstGeom>
          <a:noFill/>
        </p:spPr>
      </p:pic>
      <p:sp>
        <p:nvSpPr>
          <p:cNvPr id="6" name="AutoShape 8"/>
          <p:cNvSpPr>
            <a:spLocks noChangeArrowheads="1"/>
          </p:cNvSpPr>
          <p:nvPr/>
        </p:nvSpPr>
        <p:spPr bwMode="auto">
          <a:xfrm>
            <a:off x="1356908" y="2927743"/>
            <a:ext cx="5951396" cy="2369978"/>
          </a:xfrm>
          <a:prstGeom prst="roundRect">
            <a:avLst>
              <a:gd name="adj" fmla="val 9704"/>
            </a:avLst>
          </a:prstGeom>
          <a:solidFill>
            <a:srgbClr val="990000">
              <a:alpha val="15000"/>
            </a:srgbClr>
          </a:solidFill>
          <a:ln w="19050">
            <a:solidFill>
              <a:srgbClr val="8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ct val="50000"/>
              </a:spcBef>
              <a:spcAft>
                <a:spcPts val="0"/>
              </a:spcAft>
            </a:pPr>
            <a:endParaRPr lang="ru-RU" sz="2800" dirty="0">
              <a:solidFill>
                <a:prstClr val="white"/>
              </a:solidFill>
              <a:latin typeface="Cambria"/>
            </a:endParaRPr>
          </a:p>
        </p:txBody>
      </p:sp>
      <p:sp>
        <p:nvSpPr>
          <p:cNvPr id="7" name="AutoShape 9"/>
          <p:cNvSpPr>
            <a:spLocks noChangeArrowheads="1"/>
          </p:cNvSpPr>
          <p:nvPr/>
        </p:nvSpPr>
        <p:spPr bwMode="auto">
          <a:xfrm>
            <a:off x="1356908" y="5297721"/>
            <a:ext cx="5951396" cy="1184989"/>
          </a:xfrm>
          <a:prstGeom prst="roundRect">
            <a:avLst>
              <a:gd name="adj" fmla="val 15778"/>
            </a:avLst>
          </a:prstGeom>
          <a:solidFill>
            <a:srgbClr val="808000">
              <a:alpha val="15000"/>
            </a:srgbClr>
          </a:solidFill>
          <a:ln w="19050">
            <a:solidFill>
              <a:srgbClr val="6666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ct val="50000"/>
              </a:spcBef>
              <a:spcAft>
                <a:spcPts val="0"/>
              </a:spcAft>
            </a:pPr>
            <a:endParaRPr lang="ru-RU" sz="2800" dirty="0">
              <a:solidFill>
                <a:prstClr val="white"/>
              </a:solidFill>
              <a:latin typeface="Cambria"/>
            </a:endParaRPr>
          </a:p>
        </p:txBody>
      </p:sp>
      <p:sp>
        <p:nvSpPr>
          <p:cNvPr id="5" name="AutoShape 7"/>
          <p:cNvSpPr>
            <a:spLocks noChangeArrowheads="1"/>
          </p:cNvSpPr>
          <p:nvPr/>
        </p:nvSpPr>
        <p:spPr bwMode="auto">
          <a:xfrm>
            <a:off x="1356908" y="1556792"/>
            <a:ext cx="5951396" cy="1362737"/>
          </a:xfrm>
          <a:prstGeom prst="roundRect">
            <a:avLst>
              <a:gd name="adj" fmla="val 14348"/>
            </a:avLst>
          </a:prstGeom>
          <a:solidFill>
            <a:srgbClr val="E6AF00">
              <a:alpha val="15000"/>
            </a:srgbClr>
          </a:solidFill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ct val="50000"/>
              </a:spcBef>
              <a:spcAft>
                <a:spcPts val="0"/>
              </a:spcAft>
            </a:pPr>
            <a:endParaRPr lang="ru-RU" sz="2800" dirty="0">
              <a:solidFill>
                <a:prstClr val="white"/>
              </a:solidFill>
              <a:latin typeface="Cambri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471677"/>
            <a:ext cx="9144000" cy="44563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Элементы суперкомпьютерного </a:t>
            </a:r>
            <a:r>
              <a:rPr lang="ru-RU" sz="28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кодизайна</a:t>
            </a:r>
            <a:endParaRPr lang="en-US" sz="20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Рисунок 5" descr="lomonosov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423988"/>
            <a:ext cx="9144000" cy="457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183" y="764704"/>
            <a:ext cx="9144000" cy="44563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Структура и свойства алгоритмов</a:t>
            </a:r>
            <a:endParaRPr lang="ru-RU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83568" y="5181575"/>
            <a:ext cx="813671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i="1" dirty="0" smtClean="0">
                <a:latin typeface="Calibri" pitchFamily="34" charset="0"/>
              </a:rPr>
              <a:t> </a:t>
            </a:r>
            <a:endParaRPr lang="en-US" sz="2000" i="1" dirty="0" smtClean="0">
              <a:latin typeface="Calibri" pitchFamily="34" charset="0"/>
            </a:endParaRPr>
          </a:p>
          <a:p>
            <a:pPr>
              <a:buFontTx/>
              <a:buChar char="-"/>
            </a:pPr>
            <a:r>
              <a:rPr lang="en-US" sz="2000" i="1" dirty="0" smtClean="0">
                <a:latin typeface="Calibri" pitchFamily="34" charset="0"/>
              </a:rPr>
              <a:t> </a:t>
            </a:r>
            <a:r>
              <a:rPr lang="ru-RU" sz="2000" i="1" dirty="0" smtClean="0">
                <a:latin typeface="Calibri" pitchFamily="34" charset="0"/>
              </a:rPr>
              <a:t>Анализировать алгоритмы, чтобы понять, как их приспособить под</a:t>
            </a:r>
            <a:endParaRPr lang="en-US" sz="2000" i="1" dirty="0" smtClean="0">
              <a:latin typeface="Calibri" pitchFamily="34" charset="0"/>
            </a:endParaRPr>
          </a:p>
          <a:p>
            <a:r>
              <a:rPr lang="ru-RU" sz="2000" i="1" dirty="0" smtClean="0">
                <a:latin typeface="Calibri" pitchFamily="34" charset="0"/>
              </a:rPr>
              <a:t>новую компьютерную платформу</a:t>
            </a:r>
            <a:r>
              <a:rPr lang="en-US" sz="2000" i="1" dirty="0" smtClean="0">
                <a:latin typeface="Calibri" pitchFamily="34" charset="0"/>
              </a:rPr>
              <a:t> ;</a:t>
            </a:r>
          </a:p>
          <a:p>
            <a:endParaRPr lang="ru-RU" sz="2000" i="1" dirty="0">
              <a:latin typeface="Calibri" pitchFamily="34" charset="0"/>
            </a:endParaRPr>
          </a:p>
        </p:txBody>
      </p:sp>
      <p:grpSp>
        <p:nvGrpSpPr>
          <p:cNvPr id="2" name="Группа 13"/>
          <p:cNvGrpSpPr/>
          <p:nvPr/>
        </p:nvGrpSpPr>
        <p:grpSpPr>
          <a:xfrm>
            <a:off x="179512" y="2949327"/>
            <a:ext cx="8856984" cy="3240360"/>
            <a:chOff x="179512" y="2996952"/>
            <a:chExt cx="8856984" cy="3240360"/>
          </a:xfrm>
        </p:grpSpPr>
        <p:sp>
          <p:nvSpPr>
            <p:cNvPr id="16" name="Овал 15"/>
            <p:cNvSpPr/>
            <p:nvPr/>
          </p:nvSpPr>
          <p:spPr>
            <a:xfrm>
              <a:off x="179512" y="5517232"/>
              <a:ext cx="8568952" cy="720080"/>
            </a:xfrm>
            <a:prstGeom prst="ellipse">
              <a:avLst/>
            </a:prstGeom>
            <a:solidFill>
              <a:srgbClr val="FDE9EA">
                <a:alpha val="40000"/>
              </a:srgbClr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7" name="Выноска-облако 16"/>
            <p:cNvSpPr/>
            <p:nvPr/>
          </p:nvSpPr>
          <p:spPr>
            <a:xfrm>
              <a:off x="5652120" y="2996952"/>
              <a:ext cx="3384376" cy="2160240"/>
            </a:xfrm>
            <a:prstGeom prst="cloudCallout">
              <a:avLst>
                <a:gd name="adj1" fmla="val 5215"/>
                <a:gd name="adj2" fmla="val 67203"/>
              </a:avLst>
            </a:prstGeom>
            <a:solidFill>
              <a:srgbClr val="FDE9EA">
                <a:alpha val="80000"/>
              </a:srgbClr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i="1" dirty="0" smtClean="0">
                <a:solidFill>
                  <a:srgbClr val="000066"/>
                </a:solidFill>
                <a:latin typeface="Calibri" pitchFamily="34" charset="0"/>
              </a:endParaRPr>
            </a:p>
            <a:p>
              <a:pPr algn="ctr"/>
              <a:r>
                <a:rPr lang="ru-RU" sz="2000" i="1" dirty="0" smtClean="0">
                  <a:solidFill>
                    <a:srgbClr val="000066"/>
                  </a:solidFill>
                  <a:latin typeface="Calibri" pitchFamily="34" charset="0"/>
                </a:rPr>
                <a:t>Можно ли выполнить</a:t>
              </a:r>
              <a:r>
                <a:rPr lang="en-US" sz="2000" i="1" dirty="0" smtClean="0">
                  <a:solidFill>
                    <a:srgbClr val="000066"/>
                  </a:solidFill>
                  <a:latin typeface="Calibri" pitchFamily="34" charset="0"/>
                </a:rPr>
                <a:t> </a:t>
              </a:r>
              <a:r>
                <a:rPr lang="ru-RU" sz="2000" i="1" dirty="0" smtClean="0">
                  <a:solidFill>
                    <a:srgbClr val="000066"/>
                  </a:solidFill>
                  <a:latin typeface="Calibri" pitchFamily="34" charset="0"/>
                </a:rPr>
                <a:t>такой анализ </a:t>
              </a:r>
              <a:r>
                <a:rPr lang="en-US" sz="2000" i="1" dirty="0" smtClean="0">
                  <a:solidFill>
                    <a:srgbClr val="000066"/>
                  </a:solidFill>
                  <a:latin typeface="Calibri" pitchFamily="34" charset="0"/>
                </a:rPr>
                <a:t>“</a:t>
              </a:r>
              <a:r>
                <a:rPr lang="ru-RU" sz="2000" i="1" dirty="0" smtClean="0">
                  <a:solidFill>
                    <a:srgbClr val="000066"/>
                  </a:solidFill>
                  <a:latin typeface="Calibri" pitchFamily="34" charset="0"/>
                </a:rPr>
                <a:t>раз и навсегда</a:t>
              </a:r>
              <a:r>
                <a:rPr lang="en-US" sz="2000" i="1" dirty="0" smtClean="0">
                  <a:solidFill>
                    <a:srgbClr val="000066"/>
                  </a:solidFill>
                  <a:latin typeface="Calibri" pitchFamily="34" charset="0"/>
                </a:rPr>
                <a:t>” ? </a:t>
              </a:r>
              <a:endParaRPr lang="ru-RU" sz="2000" i="1" dirty="0">
                <a:solidFill>
                  <a:srgbClr val="000066"/>
                </a:solidFill>
                <a:latin typeface="Calibri" pitchFamily="34" charset="0"/>
              </a:endParaRP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179512" y="2564904"/>
            <a:ext cx="5688632" cy="904166"/>
            <a:chOff x="179512" y="2564904"/>
            <a:chExt cx="5688632" cy="904166"/>
          </a:xfrm>
        </p:grpSpPr>
        <p:sp>
          <p:nvSpPr>
            <p:cNvPr id="20" name="TextBox 19"/>
            <p:cNvSpPr txBox="1"/>
            <p:nvPr/>
          </p:nvSpPr>
          <p:spPr>
            <a:xfrm>
              <a:off x="1763688" y="3068960"/>
              <a:ext cx="315022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</a:rPr>
                <a:t>http://AlgoWiki-Project.org/</a:t>
              </a:r>
              <a:endParaRPr kumimoji="0" lang="ru-RU" sz="2000" b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79512" y="2564904"/>
              <a:ext cx="568863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Да</a:t>
              </a:r>
              <a:r>
                <a:rPr lang="en-US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, </a:t>
              </a:r>
              <a:r>
                <a:rPr lang="ru-RU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можно: проект </a:t>
              </a:r>
              <a:r>
                <a:rPr lang="en-US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AlgoWiki</a:t>
              </a:r>
              <a:r>
                <a:rPr lang="ru-RU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 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Рисунок 5" descr="lomonosov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423988"/>
            <a:ext cx="9144000" cy="457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 dirty="0">
              <a:solidFill>
                <a:srgbClr val="FFFFFF"/>
              </a:solidFill>
            </a:endParaRPr>
          </a:p>
        </p:txBody>
      </p:sp>
      <p:grpSp>
        <p:nvGrpSpPr>
          <p:cNvPr id="2" name="Группа 24"/>
          <p:cNvGrpSpPr/>
          <p:nvPr/>
        </p:nvGrpSpPr>
        <p:grpSpPr>
          <a:xfrm>
            <a:off x="35496" y="2857130"/>
            <a:ext cx="9073008" cy="2160240"/>
            <a:chOff x="35496" y="2857130"/>
            <a:chExt cx="9073008" cy="2160240"/>
          </a:xfrm>
        </p:grpSpPr>
        <p:sp>
          <p:nvSpPr>
            <p:cNvPr id="8" name="Овал 7"/>
            <p:cNvSpPr/>
            <p:nvPr/>
          </p:nvSpPr>
          <p:spPr bwMode="auto">
            <a:xfrm>
              <a:off x="35496" y="2857130"/>
              <a:ext cx="9073008" cy="2160240"/>
            </a:xfrm>
            <a:prstGeom prst="ellipse">
              <a:avLst/>
            </a:prstGeom>
            <a:solidFill>
              <a:schemeClr val="bg1">
                <a:alpha val="50000"/>
              </a:schemeClr>
            </a:solidFill>
            <a:ln w="19050" cap="flat" cmpd="sng" algn="ctr">
              <a:solidFill>
                <a:srgbClr val="00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ru-RU" smtClean="0"/>
            </a:p>
          </p:txBody>
        </p:sp>
        <p:grpSp>
          <p:nvGrpSpPr>
            <p:cNvPr id="3" name="Группа 23"/>
            <p:cNvGrpSpPr/>
            <p:nvPr/>
          </p:nvGrpSpPr>
          <p:grpSpPr>
            <a:xfrm>
              <a:off x="251520" y="2953519"/>
              <a:ext cx="8706618" cy="2028879"/>
              <a:chOff x="251520" y="2953519"/>
              <a:chExt cx="8706618" cy="2028879"/>
            </a:xfrm>
          </p:grpSpPr>
          <p:sp>
            <p:nvSpPr>
              <p:cNvPr id="6" name="Прямоугольник 5"/>
              <p:cNvSpPr/>
              <p:nvPr/>
            </p:nvSpPr>
            <p:spPr>
              <a:xfrm>
                <a:off x="5963151" y="3721224"/>
                <a:ext cx="299498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800" i="1" dirty="0" smtClean="0">
                    <a:latin typeface="Calibri" pitchFamily="34" charset="0"/>
                  </a:rPr>
                  <a:t>Математическое описание</a:t>
                </a:r>
                <a:endParaRPr lang="ru-RU" sz="1800" i="1" dirty="0">
                  <a:latin typeface="Calibri" pitchFamily="34" charset="0"/>
                </a:endParaRPr>
              </a:p>
            </p:txBody>
          </p:sp>
          <p:sp>
            <p:nvSpPr>
              <p:cNvPr id="9" name="Прямоугольник 8"/>
              <p:cNvSpPr/>
              <p:nvPr/>
            </p:nvSpPr>
            <p:spPr>
              <a:xfrm>
                <a:off x="395536" y="4077072"/>
                <a:ext cx="134652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800" i="1" dirty="0" smtClean="0">
                    <a:latin typeface="Calibri" pitchFamily="34" charset="0"/>
                  </a:rPr>
                  <a:t>Сложность</a:t>
                </a:r>
                <a:endParaRPr lang="ru-RU" sz="1800" i="1" dirty="0">
                  <a:latin typeface="Calibri" pitchFamily="34" charset="0"/>
                </a:endParaRPr>
              </a:p>
            </p:txBody>
          </p:sp>
          <p:sp>
            <p:nvSpPr>
              <p:cNvPr id="10" name="Прямоугольник 9"/>
              <p:cNvSpPr/>
              <p:nvPr/>
            </p:nvSpPr>
            <p:spPr>
              <a:xfrm>
                <a:off x="2381275" y="2953519"/>
                <a:ext cx="255069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800" i="1" dirty="0" smtClean="0">
                    <a:latin typeface="Calibri" pitchFamily="34" charset="0"/>
                  </a:rPr>
                  <a:t>Информационный граф</a:t>
                </a:r>
                <a:endParaRPr lang="ru-RU" sz="1800" i="1" dirty="0">
                  <a:latin typeface="Calibri" pitchFamily="34" charset="0"/>
                </a:endParaRPr>
              </a:p>
            </p:txBody>
          </p:sp>
          <p:sp>
            <p:nvSpPr>
              <p:cNvPr id="11" name="Прямоугольник 10"/>
              <p:cNvSpPr/>
              <p:nvPr/>
            </p:nvSpPr>
            <p:spPr>
              <a:xfrm>
                <a:off x="2867510" y="3789040"/>
                <a:ext cx="271260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800" i="1" dirty="0" smtClean="0">
                    <a:latin typeface="Calibri" pitchFamily="34" charset="0"/>
                  </a:rPr>
                  <a:t>Свойства и особенности</a:t>
                </a:r>
                <a:endParaRPr lang="ru-RU" sz="1800" i="1" dirty="0">
                  <a:latin typeface="Calibri" pitchFamily="34" charset="0"/>
                </a:endParaRPr>
              </a:p>
            </p:txBody>
          </p:sp>
          <p:sp>
            <p:nvSpPr>
              <p:cNvPr id="12" name="Прямоугольник 11"/>
              <p:cNvSpPr/>
              <p:nvPr/>
            </p:nvSpPr>
            <p:spPr>
              <a:xfrm>
                <a:off x="2051720" y="4355812"/>
                <a:ext cx="230210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800" i="1" dirty="0" smtClean="0">
                    <a:latin typeface="Calibri" pitchFamily="34" charset="0"/>
                  </a:rPr>
                  <a:t>Ресурс параллелизма</a:t>
                </a:r>
                <a:endParaRPr lang="ru-RU" sz="1800" i="1" dirty="0">
                  <a:latin typeface="Calibri" pitchFamily="34" charset="0"/>
                </a:endParaRPr>
              </a:p>
            </p:txBody>
          </p:sp>
          <p:sp>
            <p:nvSpPr>
              <p:cNvPr id="13" name="Прямоугольник 12"/>
              <p:cNvSpPr/>
              <p:nvPr/>
            </p:nvSpPr>
            <p:spPr>
              <a:xfrm>
                <a:off x="4255393" y="3530724"/>
                <a:ext cx="230858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800" i="1" dirty="0" smtClean="0">
                    <a:latin typeface="Calibri" pitchFamily="34" charset="0"/>
                  </a:rPr>
                  <a:t>Локальность данных</a:t>
                </a:r>
                <a:endParaRPr lang="ru-RU" sz="1800" i="1" dirty="0">
                  <a:latin typeface="Calibri" pitchFamily="34" charset="0"/>
                </a:endParaRPr>
              </a:p>
            </p:txBody>
          </p:sp>
          <p:sp>
            <p:nvSpPr>
              <p:cNvPr id="14" name="Прямоугольник 13"/>
              <p:cNvSpPr/>
              <p:nvPr/>
            </p:nvSpPr>
            <p:spPr>
              <a:xfrm>
                <a:off x="1892398" y="3460938"/>
                <a:ext cx="231018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800" i="1" dirty="0" smtClean="0">
                    <a:latin typeface="Calibri" pitchFamily="34" charset="0"/>
                  </a:rPr>
                  <a:t>Масштабируемость</a:t>
                </a:r>
                <a:endParaRPr lang="ru-RU" sz="1800" i="1" dirty="0">
                  <a:latin typeface="Calibri" pitchFamily="34" charset="0"/>
                </a:endParaRPr>
              </a:p>
            </p:txBody>
          </p:sp>
          <p:sp>
            <p:nvSpPr>
              <p:cNvPr id="15" name="Прямоугольник 14"/>
              <p:cNvSpPr/>
              <p:nvPr/>
            </p:nvSpPr>
            <p:spPr>
              <a:xfrm>
                <a:off x="4927572" y="3001144"/>
                <a:ext cx="258391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800" i="1" dirty="0" smtClean="0">
                    <a:latin typeface="Calibri" pitchFamily="34" charset="0"/>
                  </a:rPr>
                  <a:t>Детерминированность</a:t>
                </a:r>
                <a:endParaRPr lang="ru-RU" sz="1800" i="1" dirty="0">
                  <a:latin typeface="Calibri" pitchFamily="34" charset="0"/>
                </a:endParaRPr>
              </a:p>
            </p:txBody>
          </p:sp>
          <p:sp>
            <p:nvSpPr>
              <p:cNvPr id="16" name="Прямоугольник 15"/>
              <p:cNvSpPr/>
              <p:nvPr/>
            </p:nvSpPr>
            <p:spPr>
              <a:xfrm>
                <a:off x="5137397" y="4303256"/>
                <a:ext cx="302467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800" i="1" dirty="0" smtClean="0">
                    <a:latin typeface="Calibri" pitchFamily="34" charset="0"/>
                  </a:rPr>
                  <a:t>Вычислительная мощность</a:t>
                </a:r>
                <a:endParaRPr lang="ru-RU" sz="1800" i="1" dirty="0">
                  <a:latin typeface="Calibri" pitchFamily="34" charset="0"/>
                </a:endParaRPr>
              </a:p>
            </p:txBody>
          </p:sp>
          <p:sp>
            <p:nvSpPr>
              <p:cNvPr id="17" name="Прямоугольник 16"/>
              <p:cNvSpPr/>
              <p:nvPr/>
            </p:nvSpPr>
            <p:spPr>
              <a:xfrm>
                <a:off x="3707904" y="4613066"/>
                <a:ext cx="303121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800" i="1" dirty="0" smtClean="0">
                    <a:latin typeface="Calibri" pitchFamily="34" charset="0"/>
                  </a:rPr>
                  <a:t>Входные </a:t>
                </a:r>
                <a:r>
                  <a:rPr lang="en-US" sz="1800" i="1" dirty="0" smtClean="0">
                    <a:latin typeface="Calibri" pitchFamily="34" charset="0"/>
                  </a:rPr>
                  <a:t>/ </a:t>
                </a:r>
                <a:r>
                  <a:rPr lang="ru-RU" sz="1800" i="1" dirty="0" smtClean="0">
                    <a:latin typeface="Calibri" pitchFamily="34" charset="0"/>
                  </a:rPr>
                  <a:t>Выходные данные</a:t>
                </a:r>
                <a:endParaRPr lang="ru-RU" sz="1800" i="1" dirty="0">
                  <a:latin typeface="Calibri" pitchFamily="34" charset="0"/>
                </a:endParaRPr>
              </a:p>
            </p:txBody>
          </p:sp>
          <p:sp>
            <p:nvSpPr>
              <p:cNvPr id="18" name="Прямоугольник 17"/>
              <p:cNvSpPr/>
              <p:nvPr/>
            </p:nvSpPr>
            <p:spPr>
              <a:xfrm>
                <a:off x="3411643" y="3233167"/>
                <a:ext cx="197355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800" i="1" dirty="0" smtClean="0">
                    <a:latin typeface="Calibri" pitchFamily="34" charset="0"/>
                  </a:rPr>
                  <a:t>Макроструктура</a:t>
                </a:r>
                <a:endParaRPr lang="ru-RU" sz="1800" i="1" dirty="0">
                  <a:latin typeface="Calibri" pitchFamily="34" charset="0"/>
                </a:endParaRPr>
              </a:p>
            </p:txBody>
          </p:sp>
          <p:sp>
            <p:nvSpPr>
              <p:cNvPr id="19" name="Прямоугольник 18"/>
              <p:cNvSpPr/>
              <p:nvPr/>
            </p:nvSpPr>
            <p:spPr>
              <a:xfrm>
                <a:off x="1056257" y="3180338"/>
                <a:ext cx="240912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800" i="1" dirty="0" smtClean="0">
                    <a:latin typeface="Calibri" pitchFamily="34" charset="0"/>
                  </a:rPr>
                  <a:t>Вычислительное ядро</a:t>
                </a:r>
                <a:endParaRPr lang="ru-RU" sz="1800" i="1" dirty="0">
                  <a:latin typeface="Calibri" pitchFamily="34" charset="0"/>
                </a:endParaRPr>
              </a:p>
            </p:txBody>
          </p:sp>
          <p:sp>
            <p:nvSpPr>
              <p:cNvPr id="20" name="Прямоугольник 19"/>
              <p:cNvSpPr/>
              <p:nvPr/>
            </p:nvSpPr>
            <p:spPr>
              <a:xfrm>
                <a:off x="5436096" y="3284984"/>
                <a:ext cx="274620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800" i="1" dirty="0" smtClean="0">
                    <a:latin typeface="Calibri" pitchFamily="34" charset="0"/>
                  </a:rPr>
                  <a:t>Локальность вычислений</a:t>
                </a:r>
                <a:endParaRPr lang="ru-RU" sz="1800" i="1" dirty="0">
                  <a:latin typeface="Calibri" pitchFamily="34" charset="0"/>
                </a:endParaRPr>
              </a:p>
            </p:txBody>
          </p:sp>
          <p:sp>
            <p:nvSpPr>
              <p:cNvPr id="21" name="Прямоугольник 20"/>
              <p:cNvSpPr/>
              <p:nvPr/>
            </p:nvSpPr>
            <p:spPr>
              <a:xfrm>
                <a:off x="2051720" y="4067780"/>
                <a:ext cx="309168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800" i="1" dirty="0" smtClean="0">
                    <a:latin typeface="Calibri" pitchFamily="34" charset="0"/>
                  </a:rPr>
                  <a:t>Коммуникационный профиль</a:t>
                </a:r>
                <a:endParaRPr lang="ru-RU" sz="1800" i="1" dirty="0">
                  <a:latin typeface="Calibri" pitchFamily="34" charset="0"/>
                </a:endParaRPr>
              </a:p>
            </p:txBody>
          </p:sp>
          <p:sp>
            <p:nvSpPr>
              <p:cNvPr id="22" name="Прямоугольник 21"/>
              <p:cNvSpPr/>
              <p:nvPr/>
            </p:nvSpPr>
            <p:spPr>
              <a:xfrm>
                <a:off x="251520" y="3645024"/>
                <a:ext cx="239309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800" i="1" dirty="0" smtClean="0">
                    <a:latin typeface="Calibri" pitchFamily="34" charset="0"/>
                  </a:rPr>
                  <a:t>Производительность</a:t>
                </a:r>
                <a:endParaRPr lang="ru-RU" sz="1800" i="1" dirty="0">
                  <a:latin typeface="Calibri" pitchFamily="34" charset="0"/>
                </a:endParaRPr>
              </a:p>
            </p:txBody>
          </p:sp>
          <p:sp>
            <p:nvSpPr>
              <p:cNvPr id="23" name="Прямоугольник 22"/>
              <p:cNvSpPr/>
              <p:nvPr/>
            </p:nvSpPr>
            <p:spPr>
              <a:xfrm>
                <a:off x="5796136" y="4005064"/>
                <a:ext cx="189186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800" i="1" dirty="0" smtClean="0">
                    <a:latin typeface="Calibri" pitchFamily="34" charset="0"/>
                  </a:rPr>
                  <a:t>Эффективность</a:t>
                </a:r>
                <a:endParaRPr lang="ru-RU" sz="1800" i="1" dirty="0">
                  <a:latin typeface="Calibri" pitchFamily="34" charset="0"/>
                </a:endParaRPr>
              </a:p>
            </p:txBody>
          </p:sp>
        </p:grpSp>
      </p:grpSp>
      <p:sp>
        <p:nvSpPr>
          <p:cNvPr id="24" name="Овал 23"/>
          <p:cNvSpPr/>
          <p:nvPr/>
        </p:nvSpPr>
        <p:spPr bwMode="auto">
          <a:xfrm>
            <a:off x="35496" y="2852936"/>
            <a:ext cx="9073008" cy="2160240"/>
          </a:xfrm>
          <a:prstGeom prst="ellipse">
            <a:avLst/>
          </a:prstGeom>
          <a:solidFill>
            <a:schemeClr val="bg1">
              <a:alpha val="90000"/>
            </a:schemeClr>
          </a:solidFill>
          <a:ln w="19050" cap="flat" cmpd="sng" algn="ctr">
            <a:solidFill>
              <a:srgbClr val="00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ru-RU" smtClean="0"/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 flipV="1">
            <a:off x="2483768" y="2708920"/>
            <a:ext cx="3960440" cy="2448272"/>
          </a:xfrm>
          <a:prstGeom prst="line">
            <a:avLst/>
          </a:prstGeom>
          <a:ln w="19050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/>
        </p:nvSpPr>
        <p:spPr>
          <a:xfrm>
            <a:off x="323528" y="3335974"/>
            <a:ext cx="3903633" cy="8851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i="1" dirty="0" smtClean="0">
                <a:latin typeface="Calibri" pitchFamily="34" charset="0"/>
              </a:rPr>
              <a:t>Алгоритмы</a:t>
            </a:r>
            <a:r>
              <a:rPr lang="en-US" sz="2400" i="1" dirty="0" smtClean="0">
                <a:latin typeface="Calibri" pitchFamily="34" charset="0"/>
              </a:rPr>
              <a:t>: </a:t>
            </a:r>
            <a:endParaRPr lang="ru-RU" sz="2400" i="1" dirty="0" smtClean="0">
              <a:latin typeface="Calibri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ru-RU" sz="2400" i="1" dirty="0" smtClean="0">
                <a:latin typeface="Calibri" pitchFamily="34" charset="0"/>
              </a:rPr>
              <a:t>теоретический потенциал</a:t>
            </a:r>
            <a:endParaRPr lang="en-US" sz="2400" i="1" dirty="0" smtClean="0">
              <a:latin typeface="Calibri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en-US" sz="1600" i="1" dirty="0" smtClean="0">
                <a:latin typeface="Calibri" pitchFamily="34" charset="0"/>
              </a:rPr>
              <a:t>(</a:t>
            </a:r>
            <a:r>
              <a:rPr lang="ru-RU" sz="1600" i="1" dirty="0" smtClean="0">
                <a:latin typeface="Calibri" pitchFamily="34" charset="0"/>
              </a:rPr>
              <a:t>машинно-независимые свойства</a:t>
            </a:r>
            <a:r>
              <a:rPr lang="en-US" sz="1600" i="1" dirty="0" smtClean="0">
                <a:latin typeface="Calibri" pitchFamily="34" charset="0"/>
              </a:rPr>
              <a:t>)</a:t>
            </a:r>
            <a:endParaRPr lang="ru-RU" sz="1600" i="1" dirty="0">
              <a:latin typeface="Calibri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309350" y="3933056"/>
            <a:ext cx="3575018" cy="6906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i="1" dirty="0" smtClean="0">
                <a:latin typeface="Calibri" pitchFamily="34" charset="0"/>
              </a:rPr>
              <a:t>Алгоритмы</a:t>
            </a:r>
            <a:r>
              <a:rPr lang="en-US" sz="2400" i="1" dirty="0" smtClean="0">
                <a:latin typeface="Calibri" pitchFamily="34" charset="0"/>
              </a:rPr>
              <a:t>: </a:t>
            </a:r>
            <a:endParaRPr lang="ru-RU" sz="2400" i="1" dirty="0" smtClean="0">
              <a:latin typeface="Calibri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ru-RU" sz="2400" i="1" dirty="0" smtClean="0">
                <a:latin typeface="Calibri" pitchFamily="34" charset="0"/>
              </a:rPr>
              <a:t>особенности реализации</a:t>
            </a:r>
            <a:endParaRPr lang="ru-RU" sz="2400" i="1" dirty="0">
              <a:latin typeface="Calibri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0" y="657504"/>
            <a:ext cx="9144000" cy="68326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Структура и свойства алгоритмов</a:t>
            </a:r>
          </a:p>
          <a:p>
            <a:pPr algn="ctr">
              <a:lnSpc>
                <a:spcPct val="80000"/>
              </a:lnSpc>
              <a:defRPr/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(от мобильных платформ до </a:t>
            </a:r>
            <a:r>
              <a:rPr lang="ru-RU" sz="2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экзафлопсных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суперкомпьютеров)</a:t>
            </a:r>
            <a:endParaRPr lang="en-US" sz="20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707904" y="5301208"/>
            <a:ext cx="22871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Calibri" pitchFamily="34" charset="0"/>
              </a:rPr>
              <a:t>AlgoWiki</a:t>
            </a:r>
            <a:endParaRPr lang="ru-RU" sz="44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3635896" y="5926633"/>
            <a:ext cx="607432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4572000" y="5926633"/>
            <a:ext cx="1440160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3241948" y="6261695"/>
            <a:ext cx="30460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 smtClean="0">
                <a:solidFill>
                  <a:srgbClr val="FF0000"/>
                </a:solidFill>
                <a:latin typeface="Calibri" pitchFamily="34" charset="0"/>
              </a:rPr>
              <a:t>http://AlgoWiki-Project.org</a:t>
            </a:r>
            <a:endParaRPr lang="ru-RU" sz="2000" kern="0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 dirty="0">
              <a:solidFill>
                <a:srgbClr val="FFFFFF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5604" y="588808"/>
            <a:ext cx="8868668" cy="5811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7797819" y="0"/>
            <a:ext cx="1331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Calibri" pitchFamily="34" charset="0"/>
              </a:rPr>
              <a:t>AlgoWiki</a:t>
            </a:r>
            <a:endParaRPr lang="ru-RU" sz="24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27725" y="6452448"/>
            <a:ext cx="25553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i="1" kern="0" dirty="0" smtClean="0">
                <a:solidFill>
                  <a:srgbClr val="FF0000"/>
                </a:solidFill>
              </a:rPr>
              <a:t>http://AlgoWiki-Project.org</a:t>
            </a:r>
            <a:endParaRPr lang="ru-RU" sz="1600" i="1" kern="0" dirty="0">
              <a:solidFill>
                <a:srgbClr val="FF0000"/>
              </a:solidFill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7822520" y="374184"/>
            <a:ext cx="28803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8307144" y="374184"/>
            <a:ext cx="79208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Рисунок 5" descr="lomonosov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3988"/>
            <a:ext cx="9144000" cy="457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0" y="1484784"/>
            <a:ext cx="9144000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>
              <a:defRPr/>
            </a:pPr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ВЫСОКОПРОИЗВОДИТЕЛЬНЫЕ ВЫЧИСЛИТЕЛЬНЫЕ СИСТЕМЫ И СТРУКТУРА АЛГОРИТМОВ</a:t>
            </a:r>
            <a:endParaRPr lang="ru-RU" sz="24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endParaRPr lang="ru-RU" sz="24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 Box 7"/>
          <p:cNvSpPr txBox="1">
            <a:spLocks noChangeArrowheads="1"/>
          </p:cNvSpPr>
          <p:nvPr/>
        </p:nvSpPr>
        <p:spPr bwMode="auto">
          <a:xfrm>
            <a:off x="-7937" y="6462761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ВШЭ, </a:t>
            </a:r>
            <a:r>
              <a:rPr lang="ru-RU" sz="1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2017</a:t>
            </a:r>
            <a:endParaRPr lang="ru-RU" sz="1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Rectangle 11"/>
          <p:cNvSpPr>
            <a:spLocks noChangeArrowheads="1"/>
          </p:cNvSpPr>
          <p:nvPr/>
        </p:nvSpPr>
        <p:spPr bwMode="auto">
          <a:xfrm>
            <a:off x="-3175" y="44624"/>
            <a:ext cx="9144000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>
              <a:defRPr/>
            </a:pPr>
            <a:r>
              <a:rPr lang="ru-RU" sz="1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Московский государственный университет имени </a:t>
            </a:r>
            <a:r>
              <a:rPr lang="ru-RU" sz="1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М.В.Ломоносова</a:t>
            </a:r>
          </a:p>
          <a:p>
            <a:pPr algn="ctr">
              <a:defRPr/>
            </a:pPr>
            <a:r>
              <a:rPr lang="ru-RU" sz="1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Факультет Вычислительной математики и кибернетики</a:t>
            </a:r>
          </a:p>
          <a:p>
            <a:pPr algn="ctr">
              <a:defRPr/>
            </a:pPr>
            <a:endParaRPr lang="ru-RU" sz="16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endParaRPr lang="en-US" sz="16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endParaRPr lang="ru-RU" sz="1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0" y="2924944"/>
            <a:ext cx="9144000" cy="2954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20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endParaRPr lang="en-US" sz="20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Вл.В.Воеводин</a:t>
            </a:r>
          </a:p>
          <a:p>
            <a:pPr algn="ctr">
              <a:defRPr/>
            </a:pPr>
            <a:endParaRPr lang="ru-RU" sz="18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ru-RU" sz="1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Зав.кафедрой Суперкомпьютеров и квантовой информатики ВМК МГУ</a:t>
            </a:r>
            <a:endParaRPr lang="en-US" sz="1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ru-RU" sz="1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Зам.директора </a:t>
            </a:r>
            <a:r>
              <a:rPr lang="ru-RU" sz="1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НИВЦ МГУ, </a:t>
            </a:r>
          </a:p>
          <a:p>
            <a:pPr algn="ctr">
              <a:defRPr/>
            </a:pPr>
            <a:r>
              <a:rPr lang="ru-RU" sz="1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чл.-корр. РАН, </a:t>
            </a:r>
            <a:r>
              <a:rPr lang="ru-RU" sz="18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д.ф</a:t>
            </a:r>
            <a:r>
              <a:rPr lang="ru-RU" sz="1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.-м.н</a:t>
            </a:r>
            <a:r>
              <a:rPr lang="ru-RU" sz="1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., </a:t>
            </a:r>
            <a:r>
              <a:rPr lang="ru-RU" sz="1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профессор </a:t>
            </a:r>
          </a:p>
          <a:p>
            <a:pPr algn="ctr">
              <a:defRPr/>
            </a:pPr>
            <a:endParaRPr lang="ru-RU" sz="18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endParaRPr lang="ru-RU" sz="1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en-US" sz="1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voevodin@parallel.ru</a:t>
            </a:r>
            <a:endParaRPr lang="ru-RU" sz="1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 dirty="0">
              <a:solidFill>
                <a:srgbClr val="FFFFFF"/>
              </a:solidFill>
            </a:endParaRPr>
          </a:p>
        </p:txBody>
      </p:sp>
      <p:pic>
        <p:nvPicPr>
          <p:cNvPr id="5" name="Рисунок 4" descr="HeatMap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1824216"/>
            <a:ext cx="8172400" cy="44130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260648"/>
            <a:ext cx="9144000" cy="78175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Тонкий анализ суперкомпьютерных приложений</a:t>
            </a:r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:</a:t>
            </a:r>
          </a:p>
          <a:p>
            <a:pPr algn="ctr">
              <a:lnSpc>
                <a:spcPct val="80000"/>
              </a:lnSpc>
              <a:defRPr/>
            </a:pP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динамика исполнения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Рисунок 5" descr="lomonosov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3988"/>
            <a:ext cx="9144000" cy="457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991497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i="1" dirty="0" smtClean="0"/>
              <a:t>Усредненная производительность одного ядра</a:t>
            </a:r>
            <a:r>
              <a:rPr lang="en-US" sz="1800" i="1" dirty="0" smtClean="0"/>
              <a:t> </a:t>
            </a:r>
            <a:endParaRPr lang="ru-RU" sz="1800" i="1" dirty="0" smtClean="0"/>
          </a:p>
          <a:p>
            <a:pPr algn="ctr"/>
            <a:r>
              <a:rPr lang="ru-RU" sz="1800" i="1" dirty="0" smtClean="0"/>
              <a:t>суперкомпьютера </a:t>
            </a:r>
            <a:r>
              <a:rPr lang="en-US" sz="1800" i="1" dirty="0" smtClean="0"/>
              <a:t>“</a:t>
            </a:r>
            <a:r>
              <a:rPr lang="ru-RU" sz="1800" i="1" dirty="0" smtClean="0"/>
              <a:t>Чебышев</a:t>
            </a:r>
            <a:r>
              <a:rPr lang="en-US" sz="1800" i="1" dirty="0" smtClean="0"/>
              <a:t>”</a:t>
            </a:r>
            <a:r>
              <a:rPr lang="ru-RU" sz="1800" i="1" dirty="0" smtClean="0"/>
              <a:t> за 3 дня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1634" y="1729762"/>
            <a:ext cx="8820472" cy="416200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0" y="476672"/>
            <a:ext cx="9144000" cy="68326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Эффективность суперкомпьютерных центров</a:t>
            </a:r>
          </a:p>
          <a:p>
            <a:pPr algn="ctr">
              <a:lnSpc>
                <a:spcPct val="80000"/>
              </a:lnSpc>
              <a:defRPr/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(простая оценка)</a:t>
            </a:r>
            <a:endParaRPr lang="en-US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" name="Группа 15"/>
          <p:cNvGrpSpPr/>
          <p:nvPr/>
        </p:nvGrpSpPr>
        <p:grpSpPr>
          <a:xfrm>
            <a:off x="539552" y="2754058"/>
            <a:ext cx="8532440" cy="369332"/>
            <a:chOff x="539552" y="2754058"/>
            <a:chExt cx="8532440" cy="369332"/>
          </a:xfrm>
        </p:grpSpPr>
        <p:cxnSp>
          <p:nvCxnSpPr>
            <p:cNvPr id="13" name="Прямая соединительная линия 12"/>
            <p:cNvCxnSpPr/>
            <p:nvPr/>
          </p:nvCxnSpPr>
          <p:spPr>
            <a:xfrm>
              <a:off x="539552" y="3069666"/>
              <a:ext cx="8532440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1045758" y="2754058"/>
              <a:ext cx="2230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FF0000"/>
                  </a:solidFill>
                </a:rPr>
                <a:t>400 </a:t>
              </a:r>
              <a:r>
                <a:rPr lang="en-US" sz="1800" dirty="0" err="1" smtClean="0">
                  <a:solidFill>
                    <a:srgbClr val="FF0000"/>
                  </a:solidFill>
                </a:rPr>
                <a:t>Mflops</a:t>
              </a:r>
              <a:r>
                <a:rPr lang="en-US" sz="1800" dirty="0" smtClean="0">
                  <a:solidFill>
                    <a:srgbClr val="FF0000"/>
                  </a:solidFill>
                </a:rPr>
                <a:t> = 3,33%</a:t>
              </a:r>
              <a:endParaRPr lang="ru-RU" sz="18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674932" y="1988840"/>
            <a:ext cx="41846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 smtClean="0">
                <a:solidFill>
                  <a:srgbClr val="FF0000"/>
                </a:solidFill>
              </a:rPr>
              <a:t>Пиковая производительность ядра</a:t>
            </a:r>
            <a:r>
              <a:rPr lang="en-US" sz="1400" i="1" dirty="0" smtClean="0">
                <a:solidFill>
                  <a:srgbClr val="FF0000"/>
                </a:solidFill>
              </a:rPr>
              <a:t> = 12 </a:t>
            </a:r>
            <a:r>
              <a:rPr lang="en-US" sz="1400" i="1" dirty="0" err="1" smtClean="0">
                <a:solidFill>
                  <a:srgbClr val="FF0000"/>
                </a:solidFill>
              </a:rPr>
              <a:t>Gflops</a:t>
            </a:r>
            <a:endParaRPr lang="ru-RU" sz="1400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Рисунок 5" descr="lomonosov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423988"/>
            <a:ext cx="9144000" cy="457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183" y="5210036"/>
            <a:ext cx="914400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i="1" dirty="0" smtClean="0">
                <a:solidFill>
                  <a:srgbClr val="00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Хорошо ли мы знаем архитектуры параллельных компьютеров</a:t>
            </a:r>
            <a:r>
              <a:rPr lang="en-US" sz="2400" i="1" dirty="0" smtClean="0">
                <a:solidFill>
                  <a:srgbClr val="00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?</a:t>
            </a:r>
            <a:endParaRPr lang="en-US" sz="2400" i="1" dirty="0">
              <a:solidFill>
                <a:srgbClr val="00003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192" y="5680298"/>
            <a:ext cx="914400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i="1" dirty="0" smtClean="0">
                <a:solidFill>
                  <a:srgbClr val="00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Должны ли мы думать об архитектурах</a:t>
            </a:r>
            <a:r>
              <a:rPr lang="en-US" sz="2400" i="1" dirty="0" smtClean="0">
                <a:solidFill>
                  <a:srgbClr val="00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?</a:t>
            </a:r>
            <a:endParaRPr lang="en-US" sz="2400" i="1" dirty="0">
              <a:solidFill>
                <a:srgbClr val="00003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176" y="6132532"/>
            <a:ext cx="57089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i="1" dirty="0" smtClean="0">
                <a:solidFill>
                  <a:srgbClr val="00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Да</a:t>
            </a:r>
            <a:r>
              <a:rPr lang="en-US" sz="2400" i="1" dirty="0" smtClean="0">
                <a:solidFill>
                  <a:srgbClr val="00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…</a:t>
            </a:r>
            <a:endParaRPr lang="en-US" sz="2400" i="1" dirty="0">
              <a:solidFill>
                <a:srgbClr val="00003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03848" y="6132646"/>
            <a:ext cx="59458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i="1" dirty="0" smtClean="0">
                <a:solidFill>
                  <a:srgbClr val="00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К сожалению</a:t>
            </a:r>
            <a:r>
              <a:rPr lang="en-US" sz="2400" i="1" dirty="0" smtClean="0">
                <a:solidFill>
                  <a:srgbClr val="00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, </a:t>
            </a:r>
            <a:r>
              <a:rPr lang="ru-RU" sz="2400" i="1" dirty="0" smtClean="0">
                <a:solidFill>
                  <a:srgbClr val="00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да</a:t>
            </a:r>
            <a:r>
              <a:rPr lang="en-US" sz="2400" i="1" dirty="0" smtClean="0">
                <a:solidFill>
                  <a:srgbClr val="0000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…</a:t>
            </a:r>
            <a:endParaRPr lang="en-US" sz="2400" i="1" dirty="0">
              <a:solidFill>
                <a:srgbClr val="00003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183" y="417619"/>
            <a:ext cx="9144000" cy="68326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Хорошо ли мы знаем свойства и</a:t>
            </a:r>
            <a:r>
              <a:rPr lang="en-US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особенности</a:t>
            </a:r>
            <a:endParaRPr lang="en-US" sz="24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>
              <a:lnSpc>
                <a:spcPct val="80000"/>
              </a:lnSpc>
              <a:defRPr/>
            </a:pPr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параллельных алгоритмов</a:t>
            </a:r>
            <a:r>
              <a:rPr lang="en-US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?</a:t>
            </a:r>
            <a:endParaRPr lang="en-US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192" y="1136538"/>
            <a:ext cx="914400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Должны ли мы думать о параллельных алгоритмах</a:t>
            </a:r>
            <a:r>
              <a:rPr lang="en-US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?</a:t>
            </a:r>
            <a:endParaRPr lang="en-US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94" y="1609522"/>
            <a:ext cx="57089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Да</a:t>
            </a:r>
            <a:r>
              <a:rPr lang="en-US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…</a:t>
            </a:r>
            <a:endParaRPr lang="en-US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75856" y="1609636"/>
            <a:ext cx="58637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К сожалению</a:t>
            </a:r>
            <a:r>
              <a:rPr lang="en-US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, </a:t>
            </a:r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да</a:t>
            </a:r>
            <a:r>
              <a:rPr lang="en-US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…</a:t>
            </a:r>
            <a:endParaRPr lang="en-US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731" y="2885165"/>
            <a:ext cx="9144000" cy="68326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Хорошо ли мы знаем статические и динамические свойства параллельных программ</a:t>
            </a:r>
            <a:r>
              <a:rPr lang="en-US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?</a:t>
            </a:r>
            <a:endParaRPr lang="en-US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740" y="3623248"/>
            <a:ext cx="914400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Должны ли мы думать о свойствах параллельных программ</a:t>
            </a:r>
            <a:r>
              <a:rPr lang="en-US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?</a:t>
            </a:r>
            <a:endParaRPr lang="en-US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42" y="4129802"/>
            <a:ext cx="57089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Да</a:t>
            </a:r>
            <a:r>
              <a:rPr lang="en-US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…</a:t>
            </a:r>
            <a:endParaRPr lang="en-US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03848" y="4129916"/>
            <a:ext cx="59342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К сожалению</a:t>
            </a:r>
            <a:r>
              <a:rPr lang="en-US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, </a:t>
            </a:r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да</a:t>
            </a:r>
            <a:r>
              <a:rPr lang="en-US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…</a:t>
            </a:r>
            <a:endParaRPr lang="en-US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2987824" y="2492896"/>
            <a:ext cx="2736304" cy="0"/>
          </a:xfrm>
          <a:prstGeom prst="line">
            <a:avLst/>
          </a:prstGeom>
          <a:ln>
            <a:solidFill>
              <a:srgbClr val="00003C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2987824" y="4962940"/>
            <a:ext cx="2736304" cy="0"/>
          </a:xfrm>
          <a:prstGeom prst="line">
            <a:avLst/>
          </a:prstGeom>
          <a:ln>
            <a:solidFill>
              <a:srgbClr val="00003C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6" grpId="0"/>
      <p:bldP spid="9" grpId="0"/>
      <p:bldP spid="11" grpId="0"/>
      <p:bldP spid="14" grpId="0"/>
      <p:bldP spid="15" grpId="0"/>
      <p:bldP spid="12" grpId="0"/>
      <p:bldP spid="13" grpId="0"/>
      <p:bldP spid="16" grpId="0"/>
      <p:bldP spid="17" grpId="0"/>
    </p:bldLst>
  </p:timing>
</p:sld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22_Оформление по умолчанию">
  <a:themeElements>
    <a:clrScheme name="22_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2_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2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2_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2_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2_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2_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2_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2_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2_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2_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2_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2_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2_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0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8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6350">
          <a:solidFill>
            <a:srgbClr val="00003C"/>
          </a:solidFill>
          <a:tailEnd type="stealth" w="sm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7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3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>
          <a:solidFill>
            <a:srgbClr val="FF00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3200" b="0" i="0" u="none" strike="noStrike" cap="none" normalizeH="0" baseline="0" smtClean="0">
            <a:ln>
              <a:noFill/>
            </a:ln>
            <a:solidFill>
              <a:srgbClr val="000066"/>
            </a:solidFill>
            <a:effectLst/>
            <a:latin typeface="Arial" charset="0"/>
          </a:defRPr>
        </a:defPPr>
      </a:lstStyle>
    </a:spDef>
    <a:lnDef>
      <a:spPr bwMode="auto">
        <a:solidFill>
          <a:schemeClr val="accent1"/>
        </a:solidFill>
        <a:ln w="9525" cap="flat" cmpd="sng" algn="ctr">
          <a:solidFill>
            <a:srgbClr val="666633"/>
          </a:solidFill>
          <a:prstDash val="solid"/>
          <a:round/>
          <a:headEnd type="none" w="med" len="med"/>
          <a:tailEnd type="arrow"/>
        </a:ln>
        <a:effectLst/>
      </a:spPr>
      <a:bodyPr/>
      <a:lstStyle/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2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25400">
          <a:solidFill>
            <a:srgbClr val="FF0000"/>
          </a:solidFill>
          <a:headEnd type="oval" w="med" len="med"/>
          <a:tailEnd type="stealth" w="med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4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3200" b="0" i="0" u="none" strike="noStrike" cap="none" normalizeH="0" baseline="0" smtClean="0">
            <a:ln>
              <a:noFill/>
            </a:ln>
            <a:solidFill>
              <a:srgbClr val="000066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3200" b="0" i="0" u="none" strike="noStrike" cap="none" normalizeH="0" baseline="0" smtClean="0">
            <a:ln>
              <a:noFill/>
            </a:ln>
            <a:solidFill>
              <a:srgbClr val="000066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0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3200" b="0" i="0" u="none" strike="noStrike" cap="none" normalizeH="0" baseline="0" smtClean="0">
            <a:ln>
              <a:noFill/>
            </a:ln>
            <a:solidFill>
              <a:srgbClr val="000066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3200" b="0" i="0" u="none" strike="noStrike" cap="none" normalizeH="0" baseline="0" smtClean="0">
            <a:ln>
              <a:noFill/>
            </a:ln>
            <a:solidFill>
              <a:srgbClr val="000066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Городская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Стандартная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9692</TotalTime>
  <Words>3006</Words>
  <Application>Microsoft Office PowerPoint</Application>
  <PresentationFormat>Экран (4:3)</PresentationFormat>
  <Paragraphs>689</Paragraphs>
  <Slides>66</Slides>
  <Notes>29</Notes>
  <HiddenSlides>0</HiddenSlides>
  <MMClips>0</MMClips>
  <ScaleCrop>false</ScaleCrop>
  <HeadingPairs>
    <vt:vector size="4" baseType="variant">
      <vt:variant>
        <vt:lpstr>Тема</vt:lpstr>
      </vt:variant>
      <vt:variant>
        <vt:i4>12</vt:i4>
      </vt:variant>
      <vt:variant>
        <vt:lpstr>Заголовки слайдов</vt:lpstr>
      </vt:variant>
      <vt:variant>
        <vt:i4>66</vt:i4>
      </vt:variant>
    </vt:vector>
  </HeadingPairs>
  <TitlesOfParts>
    <vt:vector size="78" baseType="lpstr">
      <vt:lpstr>22_Оформление по умолчанию</vt:lpstr>
      <vt:lpstr>7_Оформление по умолчанию</vt:lpstr>
      <vt:lpstr>13_Оформление по умолчанию</vt:lpstr>
      <vt:lpstr>Оформление по умолчанию</vt:lpstr>
      <vt:lpstr>1_Тема Office</vt:lpstr>
      <vt:lpstr>12_Оформление по умолчанию</vt:lpstr>
      <vt:lpstr>14_Оформление по умолчанию</vt:lpstr>
      <vt:lpstr>20_Оформление по умолчанию</vt:lpstr>
      <vt:lpstr>Городская</vt:lpstr>
      <vt:lpstr>10_Оформление по умолчанию</vt:lpstr>
      <vt:lpstr>8_Оформление по умолчанию</vt:lpstr>
      <vt:lpstr>11_Оформление по умолчанию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Rover</dc:creator>
  <cp:lastModifiedBy>stop</cp:lastModifiedBy>
  <cp:revision>697</cp:revision>
  <dcterms:created xsi:type="dcterms:W3CDTF">2004-05-25T18:50:23Z</dcterms:created>
  <dcterms:modified xsi:type="dcterms:W3CDTF">2017-11-21T18:17:29Z</dcterms:modified>
</cp:coreProperties>
</file>