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304" r:id="rId2"/>
    <p:sldId id="409" r:id="rId3"/>
    <p:sldId id="410" r:id="rId4"/>
    <p:sldId id="411" r:id="rId5"/>
    <p:sldId id="412" r:id="rId6"/>
    <p:sldId id="413" r:id="rId7"/>
    <p:sldId id="415" r:id="rId8"/>
    <p:sldId id="416" r:id="rId9"/>
    <p:sldId id="417" r:id="rId10"/>
    <p:sldId id="418" r:id="rId11"/>
    <p:sldId id="419" r:id="rId12"/>
    <p:sldId id="421" r:id="rId13"/>
    <p:sldId id="422" r:id="rId14"/>
    <p:sldId id="423" r:id="rId15"/>
    <p:sldId id="424" r:id="rId16"/>
    <p:sldId id="425" r:id="rId17"/>
    <p:sldId id="427" r:id="rId18"/>
    <p:sldId id="428" r:id="rId19"/>
    <p:sldId id="275" r:id="rId20"/>
    <p:sldId id="280" r:id="rId21"/>
    <p:sldId id="281" r:id="rId22"/>
    <p:sldId id="429" r:id="rId23"/>
    <p:sldId id="286" r:id="rId24"/>
    <p:sldId id="369" r:id="rId25"/>
    <p:sldId id="284" r:id="rId26"/>
    <p:sldId id="290" r:id="rId27"/>
    <p:sldId id="403" r:id="rId28"/>
    <p:sldId id="291" r:id="rId29"/>
    <p:sldId id="296" r:id="rId30"/>
    <p:sldId id="298" r:id="rId31"/>
    <p:sldId id="365" r:id="rId32"/>
    <p:sldId id="367" r:id="rId33"/>
    <p:sldId id="366" r:id="rId34"/>
    <p:sldId id="302" r:id="rId35"/>
    <p:sldId id="364" r:id="rId36"/>
    <p:sldId id="371" r:id="rId37"/>
    <p:sldId id="357" r:id="rId38"/>
    <p:sldId id="358" r:id="rId39"/>
    <p:sldId id="374" r:id="rId40"/>
    <p:sldId id="360" r:id="rId41"/>
    <p:sldId id="361" r:id="rId42"/>
    <p:sldId id="407" r:id="rId43"/>
    <p:sldId id="363" r:id="rId44"/>
    <p:sldId id="388" r:id="rId45"/>
    <p:sldId id="389" r:id="rId46"/>
    <p:sldId id="397" r:id="rId47"/>
    <p:sldId id="390" r:id="rId48"/>
    <p:sldId id="391" r:id="rId49"/>
    <p:sldId id="392" r:id="rId50"/>
    <p:sldId id="393" r:id="rId51"/>
    <p:sldId id="394" r:id="rId52"/>
    <p:sldId id="395" r:id="rId53"/>
    <p:sldId id="396" r:id="rId54"/>
    <p:sldId id="438" r:id="rId55"/>
    <p:sldId id="430" r:id="rId56"/>
    <p:sldId id="431" r:id="rId57"/>
    <p:sldId id="432" r:id="rId58"/>
    <p:sldId id="433" r:id="rId59"/>
    <p:sldId id="434" r:id="rId60"/>
    <p:sldId id="435" r:id="rId61"/>
    <p:sldId id="436" r:id="rId62"/>
    <p:sldId id="437" r:id="rId63"/>
    <p:sldId id="398" r:id="rId64"/>
    <p:sldId id="355" r:id="rId65"/>
    <p:sldId id="354" r:id="rId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06" autoAdjust="0"/>
    <p:restoredTop sz="94660"/>
  </p:normalViewPr>
  <p:slideViewPr>
    <p:cSldViewPr>
      <p:cViewPr varScale="1">
        <p:scale>
          <a:sx n="65" d="100"/>
          <a:sy n="65" d="100"/>
        </p:scale>
        <p:origin x="-142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63733-42B3-485A-A8BF-066552F4A16C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Санкт-Петербург, 2016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29A9B0-524D-4F74-BA55-D7087FF43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F84270-F7AF-491B-8746-4CD371BCCAD9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Санкт-Петербург, 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1760D8-BAD1-44F5-B42F-EF0A5A4AB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Дата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71E1B5-FF02-4FD4-90DF-7EB282D56C0B}" type="datetime1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Дата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A17942-127D-432F-A7FD-A84DFB622101}" type="datetime1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3732" name="Дата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1DBA93-C1F8-4A8A-A4F6-39C2633DE73E}" type="datetime1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23.05.2018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408A469-0211-4984-BFFC-7EA4D13C9E5D}" type="datetime1">
              <a:rPr lang="ru-RU" smtClean="0"/>
              <a:pPr>
                <a:defRPr/>
              </a:pPr>
              <a:t>23.05.2018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4756" name="Дата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7D9362-B7ED-4C5C-8D4C-E40725DD24FB}" type="datetime1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4756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7399" tIns="43866" rIns="87399" bIns="43866" anchor="b"/>
          <a:lstStyle/>
          <a:p>
            <a:pPr algn="r">
              <a:buSzPct val="100000"/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</a:pPr>
            <a:fld id="{2F545831-4F20-4B87-855C-73A915940EFA}" type="slidenum">
              <a:rPr lang="en-GB" altLang="ru-RU" sz="1100">
                <a:solidFill>
                  <a:srgbClr val="000000"/>
                </a:solidFill>
                <a:latin typeface="Calibri" pitchFamily="34" charset="0"/>
              </a:rPr>
              <a:pPr algn="r">
                <a:buSzPct val="100000"/>
                <a:tabLst>
                  <a:tab pos="0" algn="l"/>
                  <a:tab pos="412750" algn="l"/>
                  <a:tab pos="827088" algn="l"/>
                  <a:tab pos="1241425" algn="l"/>
                  <a:tab pos="1657350" algn="l"/>
                  <a:tab pos="2071688" algn="l"/>
                  <a:tab pos="2486025" algn="l"/>
                  <a:tab pos="2900363" algn="l"/>
                  <a:tab pos="3314700" algn="l"/>
                  <a:tab pos="3730625" algn="l"/>
                  <a:tab pos="4144963" algn="l"/>
                  <a:tab pos="4559300" algn="l"/>
                  <a:tab pos="4973638" algn="l"/>
                  <a:tab pos="5389563" algn="l"/>
                  <a:tab pos="5803900" algn="l"/>
                  <a:tab pos="6218238" algn="l"/>
                  <a:tab pos="6632575" algn="l"/>
                  <a:tab pos="7048500" algn="l"/>
                  <a:tab pos="7462838" algn="l"/>
                  <a:tab pos="7877175" algn="l"/>
                  <a:tab pos="8291513" algn="l"/>
                </a:tabLst>
              </a:pPr>
              <a:t>40</a:t>
            </a:fld>
            <a:endParaRPr lang="en-GB" altLang="ru-RU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5781" name="Дата 6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1F82D0-731E-401C-8B93-0EF70D7C01B6}" type="datetime1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23.05.2018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1D316-BC5F-4696-9587-838146B90114}" type="datetime1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47034-E240-4094-86BA-070F9FC6C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1959A-9AF6-4C7C-B40D-CA7B6DD54EBC}" type="datetime1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96500-993C-4782-89E4-30A8E73E0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DD44F-1413-4C92-B994-3B4B0BC4F922}" type="datetime1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23702-FA49-43C0-AC56-04A2B1E97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54CC6-6D75-47CB-AF3D-CDA1B78B7BFE}" type="datetime1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39695-59A9-4E9F-B867-A7CB7067C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39AB4-0C24-4D1C-92DB-280056C68815}" type="datetime1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18328-827B-4093-A7E7-2F77D51A4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FFAD3-6696-42EB-A17B-B702E023E42C}" type="datetime1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072A-A2AB-438E-BCFE-47FFC6355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D46D4-EE8C-431A-A1CE-15904E070AF5}" type="datetime1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8B283-4B56-4C0F-A495-ECDA92A5C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E634-E807-4B91-8535-F805071E1D9A}" type="datetime1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8D005-2546-49FE-9782-17596A92C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CEF3A-7771-4DFB-8062-AF8D4CBD2E58}" type="datetime1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9899-E398-4E58-BA8E-E4771458B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31BF2-83BB-449F-895A-B9F9F1911151}" type="datetime1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834FB-E02F-4E55-8ACB-5356FF62E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6D386-40F2-4207-85D2-0B88A9322E50}" type="datetime1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22E4E-6BA0-411C-A25A-9D82169CC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2420B1-07F5-4E81-BCF1-FDFD38D56CD6}" type="datetime1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64D431-D4DF-4D49-AF9D-169C486F1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2.png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1.png"/><Relationship Id="rId11" Type="http://schemas.openxmlformats.org/officeDocument/2006/relationships/image" Target="../media/image115.png"/><Relationship Id="rId5" Type="http://schemas.openxmlformats.org/officeDocument/2006/relationships/image" Target="../media/image110.png"/><Relationship Id="rId10" Type="http://schemas.openxmlformats.org/officeDocument/2006/relationships/image" Target="../media/image114.png"/><Relationship Id="rId4" Type="http://schemas.openxmlformats.org/officeDocument/2006/relationships/image" Target="../media/image109.png"/><Relationship Id="rId9" Type="http://schemas.openxmlformats.org/officeDocument/2006/relationships/image" Target="../media/image113.png"/><Relationship Id="rId14" Type="http://schemas.openxmlformats.org/officeDocument/2006/relationships/image" Target="../media/image11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oleObject" Target="../embeddings/oleObject1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04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132.png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8.png"/><Relationship Id="rId11" Type="http://schemas.openxmlformats.org/officeDocument/2006/relationships/image" Target="../media/image135.pn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34.png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4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55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12" Type="http://schemas.openxmlformats.org/officeDocument/2006/relationships/image" Target="../media/image154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11" Type="http://schemas.openxmlformats.org/officeDocument/2006/relationships/image" Target="../media/image153.png"/><Relationship Id="rId5" Type="http://schemas.openxmlformats.org/officeDocument/2006/relationships/image" Target="../media/image150.png"/><Relationship Id="rId10" Type="http://schemas.openxmlformats.org/officeDocument/2006/relationships/image" Target="../media/image103.png"/><Relationship Id="rId4" Type="http://schemas.openxmlformats.org/officeDocument/2006/relationships/image" Target="../media/image149.png"/><Relationship Id="rId9" Type="http://schemas.openxmlformats.org/officeDocument/2006/relationships/image" Target="../media/image105.png"/><Relationship Id="rId14" Type="http://schemas.openxmlformats.org/officeDocument/2006/relationships/image" Target="../media/image15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7" Type="http://schemas.openxmlformats.org/officeDocument/2006/relationships/image" Target="../media/image18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4.pn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8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200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Relationship Id="rId14" Type="http://schemas.openxmlformats.org/officeDocument/2006/relationships/image" Target="../media/image20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13" Type="http://schemas.openxmlformats.org/officeDocument/2006/relationships/image" Target="../media/image211.png"/><Relationship Id="rId3" Type="http://schemas.openxmlformats.org/officeDocument/2006/relationships/image" Target="../media/image202.jpeg"/><Relationship Id="rId7" Type="http://schemas.openxmlformats.org/officeDocument/2006/relationships/image" Target="../media/image206.png"/><Relationship Id="rId12" Type="http://schemas.openxmlformats.org/officeDocument/2006/relationships/image" Target="../media/image2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05.png"/><Relationship Id="rId11" Type="http://schemas.openxmlformats.org/officeDocument/2006/relationships/image" Target="../media/image209.png"/><Relationship Id="rId5" Type="http://schemas.openxmlformats.org/officeDocument/2006/relationships/image" Target="../media/image204.pn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03.png"/><Relationship Id="rId9" Type="http://schemas.openxmlformats.org/officeDocument/2006/relationships/image" Target="../media/image208.png"/><Relationship Id="rId14" Type="http://schemas.openxmlformats.org/officeDocument/2006/relationships/image" Target="../media/image21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7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500438"/>
            <a:ext cx="7874000" cy="1709737"/>
          </a:xfrm>
        </p:spPr>
        <p:txBody>
          <a:bodyPr/>
          <a:lstStyle/>
          <a:p>
            <a:pPr marL="63500" eaLnBrk="1" hangingPunct="1"/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Будков</a:t>
            </a:r>
          </a:p>
          <a:p>
            <a:pPr marL="63500" eaLnBrk="1" hangingPunct="1"/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 прикладной математики, </a:t>
            </a:r>
          </a:p>
          <a:p>
            <a:pPr marL="63500" eaLnBrk="1" hangingPunct="1"/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МИЭМ НИУ ВШЭ, Москва, Россия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0" y="549275"/>
            <a:ext cx="8964613" cy="28003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dirty="0">
                <a:latin typeface="Calibri" pitchFamily="34" charset="0"/>
              </a:rPr>
              <a:t>Статистическое описание </a:t>
            </a:r>
            <a:r>
              <a:rPr lang="ru-RU" sz="4400" dirty="0" err="1">
                <a:latin typeface="Calibri" pitchFamily="34" charset="0"/>
              </a:rPr>
              <a:t>многочастичных</a:t>
            </a:r>
            <a:r>
              <a:rPr lang="ru-RU" sz="4400" dirty="0">
                <a:latin typeface="Calibri" pitchFamily="34" charset="0"/>
              </a:rPr>
              <a:t> эффектов </a:t>
            </a:r>
          </a:p>
          <a:p>
            <a:pPr algn="ctr"/>
            <a:r>
              <a:rPr lang="ru-RU" sz="4400" dirty="0">
                <a:latin typeface="Calibri" pitchFamily="34" charset="0"/>
              </a:rPr>
              <a:t>в классических </a:t>
            </a:r>
          </a:p>
          <a:p>
            <a:pPr algn="ctr"/>
            <a:r>
              <a:rPr lang="ru-RU" sz="4400" dirty="0">
                <a:latin typeface="Calibri" pitchFamily="34" charset="0"/>
              </a:rPr>
              <a:t>ион-молекулярных системах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59113" y="5975350"/>
            <a:ext cx="286543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sz="2100" kern="0" dirty="0">
                <a:latin typeface="Times New Roman" pitchFamily="18" charset="0"/>
                <a:cs typeface="Times New Roman" pitchFamily="18" charset="0"/>
              </a:rPr>
              <a:t>Москва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sz="2100" kern="0" dirty="0"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15365" name="AutoShape 9" descr="https://www.hse.ru/images/main_en/hse_en_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6" name="AutoShape 11" descr="https://www.hse.ru/images/main_en/hse_en_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7" name="AutoShape 13" descr="https://www.hse.ru/images/main_en/hse_en_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Дифференциальная емкость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эффект поляризуемости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92150"/>
            <a:ext cx="48704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620713"/>
            <a:ext cx="9747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628775"/>
            <a:ext cx="46291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1628775"/>
            <a:ext cx="43926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C73BB-5128-4228-BF1A-4693A54CBE2C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692150"/>
            <a:ext cx="67818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Дифференциальная емкость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эффект дипольного момента</a:t>
            </a:r>
          </a:p>
        </p:txBody>
      </p:sp>
      <p:sp>
        <p:nvSpPr>
          <p:cNvPr id="23556" name="TextBox 11"/>
          <p:cNvSpPr txBox="1">
            <a:spLocks noChangeArrowheads="1"/>
          </p:cNvSpPr>
          <p:nvPr/>
        </p:nvSpPr>
        <p:spPr bwMode="auto">
          <a:xfrm>
            <a:off x="0" y="53594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Влияние дипольного момента на дифференциальную емкость гораздо слабее влияния поляризуемости.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FDA0-A804-403A-B360-AA5764389539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Теория функционала плотности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“psi-</a:t>
            </a:r>
            <a:r>
              <a:rPr lang="ru-RU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представлении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8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266700" y="546100"/>
            <a:ext cx="844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Большой термодинамический потенциал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8863"/>
            <a:ext cx="88201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215900" y="1701800"/>
            <a:ext cx="723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- локальная диэлектрическая проницаемость</a:t>
            </a:r>
          </a:p>
        </p:txBody>
      </p:sp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773238"/>
            <a:ext cx="1809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888" y="2681288"/>
            <a:ext cx="7591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Box 11"/>
          <p:cNvSpPr txBox="1">
            <a:spLocks noChangeArrowheads="1"/>
          </p:cNvSpPr>
          <p:nvPr/>
        </p:nvSpPr>
        <p:spPr bwMode="auto">
          <a:xfrm>
            <a:off x="177800" y="3378200"/>
            <a:ext cx="844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Используя преобразование Лежандра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3357563"/>
            <a:ext cx="2428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Box 11"/>
          <p:cNvSpPr txBox="1">
            <a:spLocks noChangeArrowheads="1"/>
          </p:cNvSpPr>
          <p:nvPr/>
        </p:nvSpPr>
        <p:spPr bwMode="auto">
          <a:xfrm>
            <a:off x="215900" y="3860800"/>
            <a:ext cx="844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получим:</a:t>
            </a:r>
          </a:p>
        </p:txBody>
      </p:sp>
      <p:pic>
        <p:nvPicPr>
          <p:cNvPr id="30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813" y="4221163"/>
            <a:ext cx="57435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TextBox 11"/>
          <p:cNvSpPr txBox="1">
            <a:spLocks noChangeArrowheads="1"/>
          </p:cNvSpPr>
          <p:nvPr/>
        </p:nvSpPr>
        <p:spPr bwMode="auto">
          <a:xfrm>
            <a:off x="215900" y="4902200"/>
            <a:ext cx="844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качестве базисной системы, возьмем трехкомпонентный решеточный газ: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775" y="5445125"/>
            <a:ext cx="36718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3924300" y="2133600"/>
          <a:ext cx="360363" cy="619125"/>
        </p:xfrm>
        <a:graphic>
          <a:graphicData uri="http://schemas.openxmlformats.org/presentationml/2006/ole">
            <p:oleObj spid="_x0000_s3074" name="Формула" r:id="rId9" imgW="1396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Учет исключенного объема частиц раствора</a:t>
            </a:r>
          </a:p>
        </p:txBody>
      </p:sp>
      <p:sp>
        <p:nvSpPr>
          <p:cNvPr id="24579" name="TextBox 11"/>
          <p:cNvSpPr txBox="1">
            <a:spLocks noChangeArrowheads="1"/>
          </p:cNvSpPr>
          <p:nvPr/>
        </p:nvSpPr>
        <p:spPr bwMode="auto">
          <a:xfrm>
            <a:off x="165100" y="546100"/>
            <a:ext cx="8978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Учет исключенного объема в рамках модели решеточного газа приводит к уравнению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1268413"/>
            <a:ext cx="82454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11"/>
          <p:cNvSpPr txBox="1">
            <a:spLocks noChangeArrowheads="1"/>
          </p:cNvSpPr>
          <p:nvPr/>
        </p:nvSpPr>
        <p:spPr bwMode="auto">
          <a:xfrm>
            <a:off x="292100" y="2425700"/>
            <a:ext cx="8445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где</a:t>
            </a:r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346325"/>
            <a:ext cx="7416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11"/>
          <p:cNvSpPr txBox="1">
            <a:spLocks noChangeArrowheads="1"/>
          </p:cNvSpPr>
          <p:nvPr/>
        </p:nvSpPr>
        <p:spPr bwMode="auto">
          <a:xfrm>
            <a:off x="152400" y="3200400"/>
            <a:ext cx="869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В отсутствии сорастворителя получаем уравнение, полученное Корнышевым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[Kornyshev A., J. Phys. Chem. B, 111 (2007) 5545]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4005263"/>
            <a:ext cx="58293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5300663"/>
            <a:ext cx="4962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Box 17"/>
          <p:cNvSpPr txBox="1">
            <a:spLocks noChangeArrowheads="1"/>
          </p:cNvSpPr>
          <p:nvPr/>
        </p:nvSpPr>
        <p:spPr bwMode="auto">
          <a:xfrm>
            <a:off x="250825" y="4868863"/>
            <a:ext cx="869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В пределе точечных частиц приходим к ранее полученному уравнению</a:t>
            </a:r>
          </a:p>
        </p:txBody>
      </p:sp>
      <p:sp>
        <p:nvSpPr>
          <p:cNvPr id="24587" name="TextBox 11"/>
          <p:cNvSpPr txBox="1">
            <a:spLocks noChangeArrowheads="1"/>
          </p:cNvSpPr>
          <p:nvPr/>
        </p:nvSpPr>
        <p:spPr bwMode="auto">
          <a:xfrm>
            <a:off x="323850" y="5876925"/>
            <a:ext cx="8445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где введена локальная диэлектрическая проницаемость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5805488"/>
            <a:ext cx="2486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8524C-F1FA-46C9-97D9-6A484DBDDD06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549275"/>
            <a:ext cx="71247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Численные результаты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Сравнение с упрощенной теорией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AB769-9FE0-4FFF-B458-BADFE2458AE9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Дифференциальная емкость: два режима</a:t>
            </a:r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3900"/>
            <a:ext cx="4508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749300"/>
            <a:ext cx="4643437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8"/>
          <p:cNvSpPr>
            <a:spLocks noChangeArrowheads="1"/>
          </p:cNvSpPr>
          <p:nvPr/>
        </p:nvSpPr>
        <p:spPr bwMode="auto">
          <a:xfrm>
            <a:off x="250825" y="5013325"/>
            <a:ext cx="869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Дифференциальная электрическая емкость как функция электростатического потенциала при различных значениях поляризуемости сорастворителя.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8C5B2-0AF2-49A1-B9D3-D00E267A7D66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714752"/>
            <a:ext cx="1323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071810"/>
            <a:ext cx="16383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3429000"/>
            <a:ext cx="1038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Концентрация сорастворителя на электроде: два режима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" y="908050"/>
            <a:ext cx="7112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8"/>
          <p:cNvSpPr>
            <a:spLocks noChangeArrowheads="1"/>
          </p:cNvSpPr>
          <p:nvPr/>
        </p:nvSpPr>
        <p:spPr bwMode="auto">
          <a:xfrm>
            <a:off x="279400" y="5332413"/>
            <a:ext cx="869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D81D5-FB9C-4D64-9D5B-031F9D5D7207}" type="slidenum">
              <a:rPr lang="ru-RU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8400"/>
            <a:ext cx="4713288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55700"/>
            <a:ext cx="434340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Дифференциальная емкость: </a:t>
            </a:r>
          </a:p>
          <a:p>
            <a:pPr algn="ctr"/>
            <a:r>
              <a:rPr lang="ru-RU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эффект концентрации сорастворителя</a:t>
            </a:r>
            <a:endParaRPr lang="ru-RU" sz="2800" baseline="-25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90397-7641-4477-8C46-BD0B2682625D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3929066"/>
            <a:ext cx="11239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Резюме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85909-4E3C-4558-A800-FAAE794CEFC6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620713"/>
            <a:ext cx="8412163" cy="2616200"/>
          </a:xfrm>
          <a:prstGeom prst="rect">
            <a:avLst/>
          </a:prstGeom>
          <a:ln w="25400">
            <a:noFill/>
          </a:ln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Сформулирован новый формализм, основанный на теории классического функционала плотности, позволяющий получать модифицированные уравнения Пуассона-Больцмана с учетом присутствия в растворе электролита поляризуемых/полярных частиц примеси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сорастворителя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850" y="2825750"/>
            <a:ext cx="8412163" cy="4032250"/>
          </a:xfrm>
          <a:prstGeom prst="rect">
            <a:avLst/>
          </a:prstGeom>
          <a:ln w="25400">
            <a:noFill/>
          </a:ln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Впервые сформулированы обобщения широко известных теорий двойного электрического слоя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Гуи-Чепмена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Корнышева на границе раздела “электрод/раствор электролита”, учитывающих присутствие в растворе полярных/поляризуемых молекул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сорастворителя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Впервые исследовано поведение дифференциальной электрической емкости двойного электрического слоя при увеличении дипольного момента и/или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поляризуемости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молекул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сорастворителя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981075"/>
            <a:ext cx="9144000" cy="3541713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ru-RU" alt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ru-RU" alt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alt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Фазовые переходы в ион-молекулярных системах, обусловленные сильными электростатическими взаимодействиями</a:t>
            </a:r>
          </a:p>
          <a:p>
            <a:pPr marL="457200" indent="-454025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4025" algn="ctr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 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0" y="5876925"/>
            <a:ext cx="86042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Budkov, et al. </a:t>
            </a:r>
            <a:r>
              <a:rPr lang="en-US" sz="1600" i="1">
                <a:latin typeface="Calibri" pitchFamily="34" charset="0"/>
              </a:rPr>
              <a:t>J. Chem. Phys., 139, 2013, 194901  </a:t>
            </a:r>
          </a:p>
          <a:p>
            <a:r>
              <a:rPr lang="en-US" sz="1600">
                <a:latin typeface="Calibri" pitchFamily="34" charset="0"/>
              </a:rPr>
              <a:t>Budkov, et al.</a:t>
            </a:r>
            <a:r>
              <a:rPr lang="en-US" sz="1600" i="1">
                <a:latin typeface="Calibri" pitchFamily="34" charset="0"/>
              </a:rPr>
              <a:t> J. Chem. Phys., 142, 2015, 17490</a:t>
            </a:r>
            <a:endParaRPr lang="ru-RU" sz="1600" i="1">
              <a:latin typeface="Calibri" pitchFamily="34" charset="0"/>
            </a:endParaRPr>
          </a:p>
          <a:p>
            <a:r>
              <a:rPr lang="en-US" sz="1600">
                <a:latin typeface="Calibri" pitchFamily="34" charset="0"/>
              </a:rPr>
              <a:t>Gordievskaya, et al. Soft Matter, 14, 2018, 3232</a:t>
            </a:r>
          </a:p>
          <a:p>
            <a:endParaRPr lang="en-US" sz="1400" i="1">
              <a:latin typeface="Calibri" pitchFamily="34" charset="0"/>
            </a:endParaRPr>
          </a:p>
          <a:p>
            <a:endParaRPr lang="en-US" sz="1400" i="1">
              <a:latin typeface="Calibri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9ABF-2EFF-49C9-85B1-1860CCDA2D22}" type="slidenum">
              <a:rPr lang="ru-RU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EEAFF-624F-493D-BB3F-DBE6AE0A0D9D}" type="slidenum">
              <a:rPr lang="en-US">
                <a:latin typeface="Tahoma" pitchFamily="34" charset="0"/>
                <a:cs typeface="Arial" pitchFamily="34" charset="0"/>
              </a:rPr>
              <a:pPr>
                <a:defRPr/>
              </a:pPr>
              <a:t>2</a:t>
            </a:fld>
            <a:endParaRPr lang="en-US">
              <a:latin typeface="Tahoma" pitchFamily="34" charset="0"/>
              <a:cs typeface="Arial" pitchFamily="34" charset="0"/>
            </a:endParaRP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accent2"/>
                </a:solidFill>
                <a:latin typeface="Calibri" pitchFamily="34" charset="0"/>
              </a:rPr>
              <a:t>Уравнение Пуассона-Больцмана (ПБ)</a:t>
            </a:r>
          </a:p>
        </p:txBody>
      </p:sp>
      <p:sp>
        <p:nvSpPr>
          <p:cNvPr id="1029" name="Прямоугольник 9"/>
          <p:cNvSpPr>
            <a:spLocks noChangeArrowheads="1"/>
          </p:cNvSpPr>
          <p:nvPr/>
        </p:nvSpPr>
        <p:spPr bwMode="auto">
          <a:xfrm>
            <a:off x="381000" y="2247900"/>
            <a:ext cx="8197850" cy="1554163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ru-RU" sz="2000" i="1">
                <a:latin typeface="Calibri" pitchFamily="34" charset="0"/>
              </a:rPr>
              <a:t>     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25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25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Прямоугольник 16"/>
          <p:cNvSpPr>
            <a:spLocks noChangeArrowheads="1"/>
          </p:cNvSpPr>
          <p:nvPr/>
        </p:nvSpPr>
        <p:spPr bwMode="auto">
          <a:xfrm>
            <a:off x="152400" y="5516563"/>
            <a:ext cx="8737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l-PL" sz="2000">
                <a:latin typeface="Times New Roman" pitchFamily="18" charset="0"/>
                <a:cs typeface="Times New Roman" pitchFamily="18" charset="0"/>
              </a:rPr>
              <a:t>Grochowski P. and Trylska J., Biopolymers, 89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>
                <a:latin typeface="Times New Roman" pitchFamily="18" charset="0"/>
                <a:cs typeface="Times New Roman" pitchFamily="18" charset="0"/>
              </a:rPr>
              <a:t>(2008) 93.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000">
                <a:latin typeface="Times New Roman" pitchFamily="18" charset="0"/>
                <a:cs typeface="Times New Roman" pitchFamily="18" charset="0"/>
              </a:rPr>
              <a:t>Ben-Yaakov Dan, et al. J.Phys.: Condens. Matter, 21 (2009) 424106.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 Box 25"/>
          <p:cNvSpPr txBox="1">
            <a:spLocks noChangeArrowheads="1"/>
          </p:cNvSpPr>
          <p:nvPr/>
        </p:nvSpPr>
        <p:spPr bwMode="auto">
          <a:xfrm>
            <a:off x="0" y="711200"/>
            <a:ext cx="85979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Уравнение ПБ – дифференциальное уравнение второго порядка для электростатического потенциала самосогласованного поля, создаваемого ионами и заряженными поверхностями, находящимися в состоянии термодинамического равновесия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 основе уравнение ПБ лежит приближение среднего поля: </a:t>
            </a:r>
          </a:p>
          <a:p>
            <a:pPr marL="342900" indent="-342900" algn="just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1908175" y="2852738"/>
          <a:ext cx="5029200" cy="1079500"/>
        </p:xfrm>
        <a:graphic>
          <a:graphicData uri="http://schemas.openxmlformats.org/presentationml/2006/ole">
            <p:oleObj spid="_x0000_s1026" name="Формула" r:id="rId3" imgW="2247840" imgH="482400" progId="Equation.3">
              <p:embed/>
            </p:oleObj>
          </a:graphicData>
        </a:graphic>
      </p:graphicFrame>
      <p:sp>
        <p:nvSpPr>
          <p:cNvPr id="1032" name="Прямоугольник 12"/>
          <p:cNvSpPr>
            <a:spLocks noChangeArrowheads="1"/>
          </p:cNvSpPr>
          <p:nvPr/>
        </p:nvSpPr>
        <p:spPr bwMode="auto">
          <a:xfrm>
            <a:off x="495300" y="3836988"/>
            <a:ext cx="8051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До сих пор уравнение ПБ остается наиболее простым методом для определения распределения заряженных частиц вблизи заряженных поверхностей в различных физико-химических приложениях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[1,2]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accent2"/>
                </a:solidFill>
                <a:latin typeface="Calibri" pitchFamily="34" charset="0"/>
              </a:rPr>
              <a:t>Фазовые расслоения в коллоидных растворах, обусловленные электростатическими взаимодействиями. Общая идея</a:t>
            </a:r>
          </a:p>
        </p:txBody>
      </p:sp>
      <p:sp>
        <p:nvSpPr>
          <p:cNvPr id="4102" name="Прямоугольник 7"/>
          <p:cNvSpPr>
            <a:spLocks noChangeArrowheads="1"/>
          </p:cNvSpPr>
          <p:nvPr/>
        </p:nvSpPr>
        <p:spPr bwMode="auto">
          <a:xfrm>
            <a:off x="179388" y="6303963"/>
            <a:ext cx="53371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500" b="1">
                <a:latin typeface="Calibri" pitchFamily="34" charset="0"/>
              </a:rPr>
              <a:t>I. Langmuir, J. Chem. Phys. 6, 873</a:t>
            </a:r>
            <a:r>
              <a:rPr lang="ru-RU" sz="1500" b="1">
                <a:latin typeface="Calibri" pitchFamily="34" charset="0"/>
              </a:rPr>
              <a:t>,</a:t>
            </a:r>
            <a:r>
              <a:rPr lang="en-US" sz="1500" b="1">
                <a:latin typeface="Calibri" pitchFamily="34" charset="0"/>
              </a:rPr>
              <a:t>1938</a:t>
            </a:r>
            <a:r>
              <a:rPr lang="ru-RU" sz="1500" b="1">
                <a:latin typeface="Calibri" pitchFamily="34" charset="0"/>
              </a:rPr>
              <a:t>;</a:t>
            </a:r>
          </a:p>
          <a:p>
            <a:pPr marL="342900" indent="-342900"/>
            <a:r>
              <a:rPr lang="en-US" sz="1500" b="1">
                <a:latin typeface="Calibri" pitchFamily="34" charset="0"/>
              </a:rPr>
              <a:t>P. Warren, J. Chem. Phys. 112, </a:t>
            </a:r>
            <a:r>
              <a:rPr lang="ru-RU" sz="1500" b="1">
                <a:latin typeface="Calibri" pitchFamily="34" charset="0"/>
              </a:rPr>
              <a:t>4683</a:t>
            </a:r>
            <a:r>
              <a:rPr lang="en-US" sz="1500" b="1">
                <a:latin typeface="Calibri" pitchFamily="34" charset="0"/>
              </a:rPr>
              <a:t>, 2000.</a:t>
            </a:r>
            <a:endParaRPr lang="ru-RU" sz="1500" b="1">
              <a:latin typeface="Calibri" pitchFamily="34" charset="0"/>
            </a:endParaRPr>
          </a:p>
        </p:txBody>
      </p:sp>
      <p:sp>
        <p:nvSpPr>
          <p:cNvPr id="4103" name="Прямоугольник 8"/>
          <p:cNvSpPr>
            <a:spLocks noChangeArrowheads="1"/>
          </p:cNvSpPr>
          <p:nvPr/>
        </p:nvSpPr>
        <p:spPr bwMode="auto">
          <a:xfrm>
            <a:off x="355600" y="800100"/>
            <a:ext cx="8788400" cy="1770063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ru-RU" sz="2000" i="1">
                <a:latin typeface="Calibri" pitchFamily="34" charset="0"/>
              </a:rPr>
              <a:t>     </a:t>
            </a:r>
            <a:r>
              <a:rPr lang="en-US" sz="2000" i="1">
                <a:latin typeface="Calibri" pitchFamily="34" charset="0"/>
              </a:rPr>
              <a:t> </a:t>
            </a:r>
            <a:r>
              <a:rPr lang="ru-RU" sz="1900">
                <a:latin typeface="Times New Roman" pitchFamily="18" charset="0"/>
                <a:cs typeface="Times New Roman" pitchFamily="18" charset="0"/>
              </a:rPr>
              <a:t>Впервые идею о том, что фазовые переходы в ионных системах могут происходить за счет электростатических взаимодействий высказал </a:t>
            </a:r>
            <a:r>
              <a:rPr lang="ru-RU" sz="1900" b="1">
                <a:latin typeface="Times New Roman" pitchFamily="18" charset="0"/>
                <a:cs typeface="Times New Roman" pitchFamily="18" charset="0"/>
              </a:rPr>
              <a:t>Лэнгмюр в 1938 г.</a:t>
            </a:r>
            <a:r>
              <a:rPr lang="en-US" sz="19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b="1">
                <a:latin typeface="Calibri" pitchFamily="34" charset="0"/>
              </a:rPr>
              <a:t>I. Langmuir, J. Chem. Phys. 6, 873</a:t>
            </a:r>
            <a:r>
              <a:rPr lang="ru-RU" sz="2000" b="1">
                <a:latin typeface="Calibri" pitchFamily="34" charset="0"/>
              </a:rPr>
              <a:t>,</a:t>
            </a:r>
            <a:r>
              <a:rPr lang="en-US" sz="2000" b="1">
                <a:latin typeface="Calibri" pitchFamily="34" charset="0"/>
              </a:rPr>
              <a:t>1938</a:t>
            </a:r>
            <a:r>
              <a:rPr lang="en-US" sz="19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000" b="1">
                <a:latin typeface="Calibri" pitchFamily="34" charset="0"/>
              </a:rPr>
              <a:t>.</a:t>
            </a:r>
            <a:endParaRPr lang="ru-RU" sz="2000" b="1">
              <a:latin typeface="Calibri" pitchFamily="34" charset="0"/>
            </a:endParaRPr>
          </a:p>
          <a:p>
            <a:pPr marL="342900" indent="-342900" algn="just"/>
            <a:endParaRPr lang="ru-RU" sz="25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25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971550" y="2205038"/>
          <a:ext cx="1903413" cy="601662"/>
        </p:xfrm>
        <a:graphic>
          <a:graphicData uri="http://schemas.openxmlformats.org/presentationml/2006/ole">
            <p:oleObj spid="_x0000_s4098" name="Формула" r:id="rId3" imgW="723600" imgH="228600" progId="Equation.3">
              <p:embed/>
            </p:oleObj>
          </a:graphicData>
        </a:graphic>
      </p:graphicFrame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0" y="3363913"/>
            <a:ext cx="28067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Сумма идеального </a:t>
            </a:r>
          </a:p>
          <a:p>
            <a:r>
              <a:rPr lang="ru-RU">
                <a:latin typeface="Calibri" pitchFamily="34" charset="0"/>
              </a:rPr>
              <a:t>вклада и вклада </a:t>
            </a:r>
          </a:p>
          <a:p>
            <a:r>
              <a:rPr lang="ru-RU">
                <a:latin typeface="Calibri" pitchFamily="34" charset="0"/>
              </a:rPr>
              <a:t>ван-дер-ваальсовых </a:t>
            </a:r>
          </a:p>
          <a:p>
            <a:r>
              <a:rPr lang="ru-RU">
                <a:latin typeface="Calibri" pitchFamily="34" charset="0"/>
              </a:rPr>
              <a:t>взаимодействий</a:t>
            </a:r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 flipV="1">
            <a:off x="1116013" y="2708275"/>
            <a:ext cx="633412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2843213" y="3213100"/>
            <a:ext cx="2592387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Вклад</a:t>
            </a:r>
          </a:p>
          <a:p>
            <a:r>
              <a:rPr lang="ru-RU">
                <a:latin typeface="Calibri" pitchFamily="34" charset="0"/>
              </a:rPr>
              <a:t>электростатических</a:t>
            </a:r>
          </a:p>
          <a:p>
            <a:r>
              <a:rPr lang="ru-RU">
                <a:latin typeface="Calibri" pitchFamily="34" charset="0"/>
              </a:rPr>
              <a:t>взаимодействий (всегда </a:t>
            </a:r>
          </a:p>
          <a:p>
            <a:r>
              <a:rPr lang="ru-RU">
                <a:latin typeface="Calibri" pitchFamily="34" charset="0"/>
              </a:rPr>
              <a:t>отрицательный) </a:t>
            </a:r>
          </a:p>
        </p:txBody>
      </p:sp>
      <p:sp>
        <p:nvSpPr>
          <p:cNvPr id="4107" name="Line 8"/>
          <p:cNvSpPr>
            <a:spLocks noChangeShapeType="1"/>
          </p:cNvSpPr>
          <p:nvPr/>
        </p:nvSpPr>
        <p:spPr bwMode="auto">
          <a:xfrm flipH="1" flipV="1">
            <a:off x="2916238" y="2708275"/>
            <a:ext cx="1079500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108" name="Picture 19" descr="warren_phase_di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3225" y="2781300"/>
            <a:ext cx="36607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Text Box 9"/>
          <p:cNvSpPr txBox="1">
            <a:spLocks noChangeArrowheads="1"/>
          </p:cNvSpPr>
          <p:nvPr/>
        </p:nvSpPr>
        <p:spPr bwMode="auto">
          <a:xfrm>
            <a:off x="5141913" y="2220913"/>
            <a:ext cx="40020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Теоретическая фазовая диаграмма</a:t>
            </a:r>
          </a:p>
          <a:p>
            <a:r>
              <a:rPr lang="ru-RU">
                <a:latin typeface="Calibri" pitchFamily="34" charset="0"/>
              </a:rPr>
              <a:t>коллоидного раствора </a:t>
            </a:r>
            <a:r>
              <a:rPr lang="en-US">
                <a:latin typeface="Calibri" pitchFamily="34" charset="0"/>
              </a:rPr>
              <a:t>[</a:t>
            </a:r>
            <a:r>
              <a:rPr lang="ru-RU">
                <a:latin typeface="Calibri" pitchFamily="34" charset="0"/>
              </a:rPr>
              <a:t>7</a:t>
            </a:r>
            <a:r>
              <a:rPr lang="en-US">
                <a:latin typeface="Calibri" pitchFamily="34" charset="0"/>
              </a:rPr>
              <a:t>]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4110" name="Text Box 9"/>
          <p:cNvSpPr txBox="1">
            <a:spLocks noChangeArrowheads="1"/>
          </p:cNvSpPr>
          <p:nvPr/>
        </p:nvSpPr>
        <p:spPr bwMode="auto">
          <a:xfrm>
            <a:off x="190500" y="4659313"/>
            <a:ext cx="45037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Например, теория Дебая-Хюккеля дает </a:t>
            </a:r>
          </a:p>
          <a:p>
            <a:r>
              <a:rPr lang="ru-RU">
                <a:latin typeface="Calibri" pitchFamily="34" charset="0"/>
              </a:rPr>
              <a:t>следующее выражение: </a:t>
            </a:r>
          </a:p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2057400" y="5232400"/>
          <a:ext cx="1585913" cy="825500"/>
        </p:xfrm>
        <a:graphic>
          <a:graphicData uri="http://schemas.openxmlformats.org/presentationml/2006/ole">
            <p:oleObj spid="_x0000_s4099" name="Формула" r:id="rId5" imgW="901440" imgH="469800" progId="Equation.3">
              <p:embed/>
            </p:oleObj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3838575" y="5257800"/>
          <a:ext cx="1690688" cy="811213"/>
        </p:xfrm>
        <a:graphic>
          <a:graphicData uri="http://schemas.openxmlformats.org/presentationml/2006/ole">
            <p:oleObj spid="_x0000_s4100" name="Формула" r:id="rId6" imgW="952200" imgH="457200" progId="Equation.3">
              <p:embed/>
            </p:oleObj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DFD96-B639-496D-A3A6-AF5A5D525FF5}" type="slidenum">
              <a:rPr lang="ru-RU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0" y="11906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accent2"/>
                </a:solidFill>
                <a:latin typeface="Calibri" pitchFamily="34" charset="0"/>
              </a:rPr>
              <a:t>Микроскопический механизм</a:t>
            </a:r>
          </a:p>
        </p:txBody>
      </p:sp>
      <p:sp>
        <p:nvSpPr>
          <p:cNvPr id="31747" name="Прямоугольник 7"/>
          <p:cNvSpPr>
            <a:spLocks noChangeArrowheads="1"/>
          </p:cNvSpPr>
          <p:nvPr/>
        </p:nvSpPr>
        <p:spPr bwMode="auto">
          <a:xfrm>
            <a:off x="163513" y="842963"/>
            <a:ext cx="88487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000" i="1" dirty="0">
                <a:latin typeface="Calibri" pitchFamily="34" charset="0"/>
              </a:rPr>
              <a:t>	</a:t>
            </a:r>
            <a:r>
              <a:rPr lang="ru-RU" sz="2000" dirty="0">
                <a:latin typeface="Calibri" pitchFamily="34" charset="0"/>
              </a:rPr>
              <a:t>Электростатические </a:t>
            </a:r>
            <a:r>
              <a:rPr lang="ru-RU" sz="2000" dirty="0" smtClean="0">
                <a:latin typeface="Calibri" pitchFamily="34" charset="0"/>
              </a:rPr>
              <a:t>взаимодействия </a:t>
            </a:r>
            <a:r>
              <a:rPr lang="ru-RU" sz="2000" dirty="0">
                <a:latin typeface="Calibri" pitchFamily="34" charset="0"/>
              </a:rPr>
              <a:t>могут приводить к фазовому расслоению типа «жидкость-газ» в бессолевых коллоидных растворах </a:t>
            </a:r>
            <a:r>
              <a:rPr lang="en-US" sz="2000" dirty="0">
                <a:latin typeface="Calibri" pitchFamily="34" charset="0"/>
              </a:rPr>
              <a:t>[</a:t>
            </a:r>
            <a:r>
              <a:rPr lang="en-US" sz="2000" dirty="0" err="1">
                <a:latin typeface="Calibri" pitchFamily="34" charset="0"/>
              </a:rPr>
              <a:t>Linse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Lobaskin</a:t>
            </a:r>
            <a:r>
              <a:rPr lang="en-US" sz="2000" dirty="0">
                <a:latin typeface="Calibri" pitchFamily="34" charset="0"/>
              </a:rPr>
              <a:t>, Phys. Rev. </a:t>
            </a:r>
            <a:r>
              <a:rPr lang="en-US" sz="2000" dirty="0" err="1">
                <a:latin typeface="Calibri" pitchFamily="34" charset="0"/>
              </a:rPr>
              <a:t>Lett</a:t>
            </a:r>
            <a:r>
              <a:rPr lang="en-US" sz="2000" dirty="0">
                <a:latin typeface="Calibri" pitchFamily="34" charset="0"/>
              </a:rPr>
              <a:t>. 1999, 112, 3917].</a:t>
            </a:r>
            <a:endParaRPr lang="ru-RU" sz="2000" i="1" dirty="0">
              <a:latin typeface="Calibri" pitchFamily="34" charset="0"/>
            </a:endParaRPr>
          </a:p>
          <a:p>
            <a:pPr marL="342900" indent="-342900"/>
            <a:endParaRPr lang="ru-RU" sz="2000" i="1" dirty="0">
              <a:latin typeface="Calibri" pitchFamily="34" charset="0"/>
            </a:endParaRPr>
          </a:p>
          <a:p>
            <a:pPr marL="342900" indent="-342900"/>
            <a:r>
              <a:rPr lang="ru-RU" sz="2000" i="1" dirty="0">
                <a:latin typeface="Calibri" pitchFamily="34" charset="0"/>
              </a:rPr>
              <a:t>     </a:t>
            </a:r>
            <a:endParaRPr lang="ru-RU" dirty="0">
              <a:latin typeface="Calibri" pitchFamily="34" charset="0"/>
            </a:endParaRPr>
          </a:p>
        </p:txBody>
      </p:sp>
      <p:grpSp>
        <p:nvGrpSpPr>
          <p:cNvPr id="31748" name="Group 11"/>
          <p:cNvGrpSpPr>
            <a:grpSpLocks/>
          </p:cNvGrpSpPr>
          <p:nvPr/>
        </p:nvGrpSpPr>
        <p:grpSpPr bwMode="auto">
          <a:xfrm>
            <a:off x="230188" y="2936875"/>
            <a:ext cx="8742362" cy="3016250"/>
            <a:chOff x="387" y="1603"/>
            <a:chExt cx="4947" cy="1739"/>
          </a:xfrm>
        </p:grpSpPr>
        <p:pic>
          <p:nvPicPr>
            <p:cNvPr id="31763" name="Picture 8" descr="snap_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0" y="1614"/>
              <a:ext cx="1114" cy="1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4" name="Picture 9" descr="snap_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7" y="1607"/>
              <a:ext cx="1740" cy="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5" name="Picture 10" descr="snap_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30" y="1603"/>
              <a:ext cx="1366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49" name="AutoShape 13"/>
          <p:cNvSpPr>
            <a:spLocks noChangeArrowheads="1"/>
          </p:cNvSpPr>
          <p:nvPr/>
        </p:nvSpPr>
        <p:spPr bwMode="auto">
          <a:xfrm>
            <a:off x="1147763" y="2051050"/>
            <a:ext cx="7305675" cy="717550"/>
          </a:xfrm>
          <a:prstGeom prst="rightArrow">
            <a:avLst>
              <a:gd name="adj1" fmla="val 49694"/>
              <a:gd name="adj2" fmla="val 1397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0" name="Text Box 14"/>
          <p:cNvSpPr txBox="1">
            <a:spLocks noChangeArrowheads="1"/>
          </p:cNvSpPr>
          <p:nvPr/>
        </p:nvSpPr>
        <p:spPr bwMode="auto">
          <a:xfrm>
            <a:off x="3260725" y="2246313"/>
            <a:ext cx="3014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Увеличение концентрации</a:t>
            </a:r>
          </a:p>
        </p:txBody>
      </p:sp>
      <p:sp>
        <p:nvSpPr>
          <p:cNvPr id="31751" name="Text Box 15"/>
          <p:cNvSpPr txBox="1">
            <a:spLocks noChangeArrowheads="1"/>
          </p:cNvSpPr>
          <p:nvPr/>
        </p:nvSpPr>
        <p:spPr bwMode="auto">
          <a:xfrm>
            <a:off x="1266825" y="5545138"/>
            <a:ext cx="903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alibri" pitchFamily="34" charset="0"/>
              </a:rPr>
              <a:t>ρ</a:t>
            </a:r>
            <a:r>
              <a:rPr lang="ru-RU" b="1">
                <a:latin typeface="Calibri" pitchFamily="34" charset="0"/>
              </a:rPr>
              <a:t>=0.01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31752" name="Text Box 16"/>
          <p:cNvSpPr txBox="1">
            <a:spLocks noChangeArrowheads="1"/>
          </p:cNvSpPr>
          <p:nvPr/>
        </p:nvSpPr>
        <p:spPr bwMode="auto">
          <a:xfrm>
            <a:off x="4603750" y="4918075"/>
            <a:ext cx="903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alibri" pitchFamily="34" charset="0"/>
              </a:rPr>
              <a:t>ρ</a:t>
            </a:r>
            <a:r>
              <a:rPr lang="ru-RU" b="1">
                <a:latin typeface="Calibri" pitchFamily="34" charset="0"/>
              </a:rPr>
              <a:t>=0.02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31753" name="Text Box 17"/>
          <p:cNvSpPr txBox="1">
            <a:spLocks noChangeArrowheads="1"/>
          </p:cNvSpPr>
          <p:nvPr/>
        </p:nvSpPr>
        <p:spPr bwMode="auto">
          <a:xfrm>
            <a:off x="7531100" y="4522788"/>
            <a:ext cx="901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alibri" pitchFamily="34" charset="0"/>
              </a:rPr>
              <a:t>ρ</a:t>
            </a:r>
            <a:r>
              <a:rPr lang="ru-RU" b="1">
                <a:latin typeface="Calibri" pitchFamily="34" charset="0"/>
              </a:rPr>
              <a:t>=0.04</a:t>
            </a:r>
            <a:endParaRPr lang="el-GR" b="1">
              <a:latin typeface="Calibri" pitchFamily="34" charset="0"/>
            </a:endParaRPr>
          </a:p>
        </p:txBody>
      </p:sp>
      <p:grpSp>
        <p:nvGrpSpPr>
          <p:cNvPr id="31754" name="Group 22"/>
          <p:cNvGrpSpPr>
            <a:grpSpLocks/>
          </p:cNvGrpSpPr>
          <p:nvPr/>
        </p:nvGrpSpPr>
        <p:grpSpPr bwMode="auto">
          <a:xfrm>
            <a:off x="6672263" y="5086350"/>
            <a:ext cx="595312" cy="1006475"/>
            <a:chOff x="4167" y="2316"/>
            <a:chExt cx="375" cy="634"/>
          </a:xfrm>
        </p:grpSpPr>
        <p:pic>
          <p:nvPicPr>
            <p:cNvPr id="31761" name="Picture 23" descr="CL"/>
            <p:cNvPicPr>
              <a:picLocks noChangeAspect="1" noChangeArrowheads="1"/>
            </p:cNvPicPr>
            <p:nvPr/>
          </p:nvPicPr>
          <p:blipFill>
            <a:blip r:embed="rId5" cstate="print"/>
            <a:srcRect l="17290" t="22888" r="16380" b="23625"/>
            <a:stretch>
              <a:fillRect/>
            </a:stretch>
          </p:blipFill>
          <p:spPr bwMode="auto">
            <a:xfrm>
              <a:off x="4167" y="2504"/>
              <a:ext cx="375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2" name="Text Box 24"/>
            <p:cNvSpPr txBox="1">
              <a:spLocks noChangeArrowheads="1"/>
            </p:cNvSpPr>
            <p:nvPr/>
          </p:nvSpPr>
          <p:spPr bwMode="auto">
            <a:xfrm>
              <a:off x="4211" y="2316"/>
              <a:ext cx="32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defTabSz="4176713"/>
              <a:r>
                <a:rPr lang="en-US" sz="6000">
                  <a:solidFill>
                    <a:schemeClr val="bg1"/>
                  </a:solidFill>
                  <a:latin typeface="Calibri" pitchFamily="34" charset="0"/>
                </a:rPr>
                <a:t>-</a:t>
              </a:r>
              <a:endParaRPr lang="en-GB" sz="60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31755" name="Text Box 21"/>
          <p:cNvSpPr txBox="1">
            <a:spLocks noChangeArrowheads="1"/>
          </p:cNvSpPr>
          <p:nvPr/>
        </p:nvSpPr>
        <p:spPr bwMode="auto">
          <a:xfrm>
            <a:off x="7324725" y="5484813"/>
            <a:ext cx="1214438" cy="36988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defTabSz="4176713"/>
            <a:r>
              <a:rPr lang="ru-RU">
                <a:latin typeface="Calibri" pitchFamily="34" charset="0"/>
              </a:rPr>
              <a:t>макроион</a:t>
            </a:r>
            <a:endParaRPr lang="en-GB" baseline="30000">
              <a:latin typeface="Calibri" pitchFamily="34" charset="0"/>
            </a:endParaRPr>
          </a:p>
        </p:txBody>
      </p:sp>
      <p:grpSp>
        <p:nvGrpSpPr>
          <p:cNvPr id="31756" name="Group 25"/>
          <p:cNvGrpSpPr>
            <a:grpSpLocks/>
          </p:cNvGrpSpPr>
          <p:nvPr/>
        </p:nvGrpSpPr>
        <p:grpSpPr bwMode="auto">
          <a:xfrm>
            <a:off x="6807200" y="6005513"/>
            <a:ext cx="317500" cy="366712"/>
            <a:chOff x="4250" y="2933"/>
            <a:chExt cx="200" cy="231"/>
          </a:xfrm>
        </p:grpSpPr>
        <p:sp>
          <p:nvSpPr>
            <p:cNvPr id="31759" name="Oval 26"/>
            <p:cNvSpPr>
              <a:spLocks noChangeArrowheads="1"/>
            </p:cNvSpPr>
            <p:nvPr/>
          </p:nvSpPr>
          <p:spPr bwMode="auto">
            <a:xfrm>
              <a:off x="4318" y="3016"/>
              <a:ext cx="72" cy="72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760" name="Text Box 27"/>
            <p:cNvSpPr txBox="1">
              <a:spLocks noChangeArrowheads="1"/>
            </p:cNvSpPr>
            <p:nvPr/>
          </p:nvSpPr>
          <p:spPr bwMode="auto">
            <a:xfrm>
              <a:off x="4250" y="2933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+</a:t>
              </a:r>
              <a:endParaRPr lang="ru-RU">
                <a:latin typeface="Calibri" pitchFamily="34" charset="0"/>
              </a:endParaRPr>
            </a:p>
          </p:txBody>
        </p:sp>
      </p:grpSp>
      <p:sp>
        <p:nvSpPr>
          <p:cNvPr id="31757" name="Text Box 30"/>
          <p:cNvSpPr txBox="1">
            <a:spLocks noChangeArrowheads="1"/>
          </p:cNvSpPr>
          <p:nvPr/>
        </p:nvSpPr>
        <p:spPr bwMode="auto">
          <a:xfrm>
            <a:off x="7340600" y="6015038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defTabSz="4176713"/>
            <a:r>
              <a:rPr lang="ru-RU">
                <a:latin typeface="Calibri" pitchFamily="34" charset="0"/>
              </a:rPr>
              <a:t>противоион</a:t>
            </a:r>
            <a:endParaRPr lang="en-GB" baseline="30000">
              <a:latin typeface="Calibri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620C3-DB9A-4778-B868-8B9E9DF81650}" type="slidenum">
              <a:rPr lang="ru-RU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125538"/>
            <a:ext cx="54006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accent2"/>
                </a:solidFill>
                <a:latin typeface="Calibri" pitchFamily="34" charset="0"/>
              </a:rPr>
              <a:t>Иллюстрация модели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D7499-7FC7-494D-9F85-B6044AB1063C}" type="slidenum">
              <a:rPr lang="ru-RU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5845175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2852738"/>
            <a:ext cx="13684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3644900"/>
            <a:ext cx="18716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accent2"/>
                </a:solidFill>
                <a:latin typeface="Calibri" pitchFamily="34" charset="0"/>
              </a:rPr>
              <a:t>Фазовый переход в коллидных растворах, индуцированный поверхностью. МД моделирование</a:t>
            </a:r>
          </a:p>
        </p:txBody>
      </p:sp>
      <p:sp>
        <p:nvSpPr>
          <p:cNvPr id="33798" name="Прямоугольник 6"/>
          <p:cNvSpPr>
            <a:spLocks noChangeArrowheads="1"/>
          </p:cNvSpPr>
          <p:nvPr/>
        </p:nvSpPr>
        <p:spPr bwMode="auto">
          <a:xfrm>
            <a:off x="0" y="6488113"/>
            <a:ext cx="7451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Budkov Yu.A., et al.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J. Chem. Phys., 139, 2013, 194901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B1909-7DCE-4AA3-8131-A4EEB17FE101}" type="slidenum">
              <a:rPr lang="ru-RU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2DA17-065B-48E8-BE02-F3C87D26641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92150"/>
            <a:ext cx="84978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Иллюстрация идеи</a:t>
            </a:r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765175"/>
            <a:ext cx="77041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Прямоугольник 5"/>
          <p:cNvSpPr>
            <a:spLocks noChangeArrowheads="1"/>
          </p:cNvSpPr>
          <p:nvPr/>
        </p:nvSpPr>
        <p:spPr bwMode="auto">
          <a:xfrm>
            <a:off x="107981" y="521495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Интерполяционная формула для свободной энергии однокомпонентной плазмы с твердой сердцевиной получена в работе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Brilliantov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et.al.,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Euro.Phys.J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D., 18(3), 339, 2002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2285992"/>
            <a:ext cx="242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HCOCP (</a:t>
            </a:r>
            <a:r>
              <a:rPr lang="en-US" dirty="0" err="1" smtClean="0"/>
              <a:t>counterions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388" y="2285992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HCOCP (colloid)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accent2"/>
                </a:solidFill>
                <a:latin typeface="Calibri" pitchFamily="34" charset="0"/>
              </a:rPr>
              <a:t>Статистическая теория фазового перехода в растворе несимметричного электролита, индуцированного поверхностью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060575"/>
            <a:ext cx="2016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3600"/>
            <a:ext cx="26114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3492500" y="2205038"/>
          <a:ext cx="719138" cy="528637"/>
        </p:xfrm>
        <a:graphic>
          <a:graphicData uri="http://schemas.openxmlformats.org/presentationml/2006/ole">
            <p:oleObj spid="_x0000_s5122" name="Формула" r:id="rId5" imgW="190440" imgH="152280" progId="Equation.3">
              <p:embed/>
            </p:oleObj>
          </a:graphicData>
        </a:graphic>
      </p:graphicFrame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2997200"/>
            <a:ext cx="49768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250" y="765175"/>
            <a:ext cx="55800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6013" y="1484313"/>
            <a:ext cx="69580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6624B-8C26-491B-BD7C-E4F2AF4A9C50}" type="slidenum">
              <a:rPr lang="ru-RU"/>
              <a:pPr>
                <a:defRPr/>
              </a:pPr>
              <a:t>25</a:t>
            </a:fld>
            <a:endParaRPr lang="ru-RU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425" y="3068638"/>
            <a:ext cx="14176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3933825"/>
            <a:ext cx="18938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32" name="Группа 13"/>
          <p:cNvGrpSpPr>
            <a:grpSpLocks/>
          </p:cNvGrpSpPr>
          <p:nvPr/>
        </p:nvGrpSpPr>
        <p:grpSpPr bwMode="auto">
          <a:xfrm>
            <a:off x="5867400" y="4941888"/>
            <a:ext cx="1887538" cy="647700"/>
            <a:chOff x="5868144" y="4941168"/>
            <a:chExt cx="1887107" cy="648072"/>
          </a:xfrm>
        </p:grpSpPr>
        <p:pic>
          <p:nvPicPr>
            <p:cNvPr id="5133" name="Picture 1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868144" y="5085184"/>
              <a:ext cx="1887107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6012574" y="4941168"/>
              <a:ext cx="14284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38F06-A9E1-49DE-8DF9-069C11CEFFA9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Фазовые расслоение в растворах полиэлектролитов</a:t>
            </a:r>
          </a:p>
        </p:txBody>
      </p:sp>
      <p:sp>
        <p:nvSpPr>
          <p:cNvPr id="35844" name="Прямоугольник 7"/>
          <p:cNvSpPr>
            <a:spLocks noChangeArrowheads="1"/>
          </p:cNvSpPr>
          <p:nvPr/>
        </p:nvSpPr>
        <p:spPr bwMode="auto">
          <a:xfrm>
            <a:off x="0" y="631825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000" i="1" dirty="0">
                <a:latin typeface="Calibri" pitchFamily="34" charset="0"/>
              </a:rPr>
              <a:t>	</a:t>
            </a:r>
            <a:r>
              <a:rPr lang="ru-RU" sz="2000" dirty="0">
                <a:latin typeface="Calibri" pitchFamily="34" charset="0"/>
              </a:rPr>
              <a:t>В растворах </a:t>
            </a:r>
            <a:r>
              <a:rPr lang="ru-RU" sz="2000" dirty="0" err="1">
                <a:latin typeface="Calibri" pitchFamily="34" charset="0"/>
              </a:rPr>
              <a:t>гибкоцепных</a:t>
            </a:r>
            <a:r>
              <a:rPr lang="ru-RU" sz="2000" dirty="0">
                <a:latin typeface="Calibri" pitchFamily="34" charset="0"/>
              </a:rPr>
              <a:t> полиэлектролитов  могут происходить </a:t>
            </a:r>
            <a:r>
              <a:rPr lang="ru-RU" sz="2000" dirty="0" smtClean="0">
                <a:latin typeface="Calibri" pitchFamily="34" charset="0"/>
              </a:rPr>
              <a:t>фазовые </a:t>
            </a:r>
            <a:r>
              <a:rPr lang="ru-RU" sz="2000" dirty="0">
                <a:latin typeface="Calibri" pitchFamily="34" charset="0"/>
              </a:rPr>
              <a:t>расслоения, обусловленные </a:t>
            </a:r>
            <a:r>
              <a:rPr lang="ru-RU" sz="2000" b="1" i="1" dirty="0">
                <a:latin typeface="Calibri" pitchFamily="34" charset="0"/>
              </a:rPr>
              <a:t>электростатическими корреляциями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[</a:t>
            </a:r>
            <a:r>
              <a:rPr lang="ru-RU" sz="2000" dirty="0">
                <a:latin typeface="Calibri" pitchFamily="34" charset="0"/>
              </a:rPr>
              <a:t>1-7</a:t>
            </a:r>
            <a:r>
              <a:rPr lang="en-US" sz="2000" dirty="0">
                <a:latin typeface="Calibri" pitchFamily="34" charset="0"/>
              </a:rPr>
              <a:t>]</a:t>
            </a:r>
            <a:r>
              <a:rPr lang="ru-RU" sz="2000" dirty="0">
                <a:latin typeface="Calibri" pitchFamily="34" charset="0"/>
              </a:rPr>
              <a:t>.</a:t>
            </a:r>
            <a:endParaRPr lang="ru-RU" sz="2000" i="1" dirty="0">
              <a:latin typeface="Calibri" pitchFamily="34" charset="0"/>
            </a:endParaRPr>
          </a:p>
          <a:p>
            <a:pPr marL="342900" indent="-342900"/>
            <a:endParaRPr lang="ru-RU" sz="2000" i="1" dirty="0">
              <a:latin typeface="Calibri" pitchFamily="34" charset="0"/>
            </a:endParaRPr>
          </a:p>
          <a:p>
            <a:pPr marL="342900" indent="-342900"/>
            <a:r>
              <a:rPr lang="ru-RU" sz="2000" i="1" dirty="0">
                <a:latin typeface="Calibri" pitchFamily="34" charset="0"/>
              </a:rPr>
              <a:t>    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0" y="4568825"/>
            <a:ext cx="9144000" cy="2338388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>
                <a:latin typeface="+mn-lt"/>
                <a:cs typeface="+mn-cs"/>
              </a:rPr>
              <a:t>    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     1.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Muthukumar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M. et. al., J. Chem. Phys., V. 132, 2010;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Muthukumar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M., Macromolecules, V. 35, 2002;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3.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Lee C.L.,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Muthukumar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M., J. Chem. Phys., V.130, 2009;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Ermoshkin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A.V.,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Olvera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de la Cruz M., Macromolecules, V. 36, 2003;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. Warren P., Journal de Physique, V. 7, 1997;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Mahdi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K.A.,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Olvera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de la Cruz M., Macromolecules, V. 33., 2000.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Orkoulas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, Kumar,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Panagiotopoulos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Phys.Rev.Lett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., 90, 2003.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00" y="1841500"/>
            <a:ext cx="44577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797300" y="2514600"/>
            <a:ext cx="1206500" cy="2794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190500" y="2614613"/>
            <a:ext cx="3505200" cy="147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Кривые расслоения, полученные в рамках Монте-Карло моделирования раствора полиэлектролита в случае хорошего растворителя  </a:t>
            </a:r>
            <a:r>
              <a:rPr lang="en-US">
                <a:latin typeface="Calibri" pitchFamily="34" charset="0"/>
              </a:rPr>
              <a:t>[9]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F6177-B9DF-4375-914F-05B1650CA5ED}" type="slidenum">
              <a:rPr lang="en-US" smtClean="0">
                <a:latin typeface="Tahoma" pitchFamily="34" charset="0"/>
              </a:rPr>
              <a:pPr>
                <a:defRPr/>
              </a:pPr>
              <a:t>27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601663" y="0"/>
            <a:ext cx="79200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accent2"/>
                </a:solidFill>
              </a:rPr>
              <a:t>Электростатические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ru-RU" sz="2800">
                <a:solidFill>
                  <a:schemeClr val="accent2"/>
                </a:solidFill>
              </a:rPr>
              <a:t>фазовые расслоения в  растворах полимерных ионных жидкостей</a:t>
            </a:r>
            <a:endParaRPr lang="ru-RU" sz="2800" baseline="-25000">
              <a:solidFill>
                <a:schemeClr val="accent2"/>
              </a:solidFill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" y="952500"/>
            <a:ext cx="806132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215900" y="6045200"/>
            <a:ext cx="825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Yoshimitsu, et.al., 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Macromolecules, 2012, 45 (23), pp 9427–9434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3886200"/>
            <a:ext cx="3254375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9038" y="3987800"/>
            <a:ext cx="51990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Многочастичные эффекты в растворах электролитов</a:t>
            </a:r>
          </a:p>
        </p:txBody>
      </p:sp>
      <p:sp>
        <p:nvSpPr>
          <p:cNvPr id="37891" name="Прямоугольник 8"/>
          <p:cNvSpPr>
            <a:spLocks noChangeArrowheads="1"/>
          </p:cNvSpPr>
          <p:nvPr/>
        </p:nvSpPr>
        <p:spPr bwMode="auto">
          <a:xfrm>
            <a:off x="395288" y="908050"/>
            <a:ext cx="8312150" cy="1939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ru-RU" sz="2000" i="1" dirty="0">
                <a:latin typeface="Calibri" pitchFamily="34" charset="0"/>
              </a:rPr>
              <a:t>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термодинамике растворов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гибкоцепных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полиэлектролитов, кроме электростатических корреляций, большую роль играют эффекты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флуктуаций концентрации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мономерных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звеньев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обусловленные цепной структурой макромолекул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Muthukumar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M., J. Chem. Phys., 1996, 105)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 большинстве работ этим эффектом полностью пренебрегают.  </a:t>
            </a:r>
          </a:p>
        </p:txBody>
      </p:sp>
      <p:sp>
        <p:nvSpPr>
          <p:cNvPr id="37892" name="Прямоугольник 6"/>
          <p:cNvSpPr>
            <a:spLocks noChangeArrowheads="1"/>
          </p:cNvSpPr>
          <p:nvPr/>
        </p:nvSpPr>
        <p:spPr bwMode="auto">
          <a:xfrm>
            <a:off x="468313" y="3429000"/>
            <a:ext cx="8178800" cy="19383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большинстве теоретических работ, в которых предсказано фазовое расслоение жидкость-жидкость в растворах полиэлектролитов, электростатические корреляции учитывают на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уровне линейной теории Дебая-Хюккеля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Однако, параметры, при которых реализуется фазовое расслоение, лежат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 пределами границ применимости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теории Дебая-Хюккеля.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6FE8-58D9-4C15-91A5-A6F6FF2014C3}" type="slidenum">
              <a:rPr lang="ru-RU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71678"/>
            <a:ext cx="6913563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827088" y="0"/>
            <a:ext cx="7370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accent2"/>
                </a:solidFill>
                <a:latin typeface="Calibri" pitchFamily="34" charset="0"/>
              </a:rPr>
              <a:t>Термодинамическая теория возмущений</a:t>
            </a:r>
          </a:p>
        </p:txBody>
      </p:sp>
      <p:pic>
        <p:nvPicPr>
          <p:cNvPr id="3891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620713"/>
            <a:ext cx="237648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14422"/>
            <a:ext cx="33940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000240"/>
            <a:ext cx="35290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1196975"/>
            <a:ext cx="29686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6375" y="2708275"/>
            <a:ext cx="62531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0C53E-2CC9-4D6D-A7B1-778C191ABD9A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38922" name="Прямоугольник 6"/>
          <p:cNvSpPr>
            <a:spLocks noChangeArrowheads="1"/>
          </p:cNvSpPr>
          <p:nvPr/>
        </p:nvSpPr>
        <p:spPr bwMode="auto">
          <a:xfrm>
            <a:off x="0" y="5661025"/>
            <a:ext cx="91440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работе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Yu.A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Budkov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et.al.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J.Chem.Phys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., 2015,142, 174901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рамаках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теоретико-полевого подхода впервые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было получено выражение для свободной энергии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полимерной однокомпонентной плазмы.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3286124"/>
            <a:ext cx="242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HCOCP (</a:t>
            </a:r>
            <a:r>
              <a:rPr lang="en-US" dirty="0" err="1" smtClean="0"/>
              <a:t>counterions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57950" y="328612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POCP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A286F-A829-42D2-964D-BA22D66868CD}" type="slidenum">
              <a:rPr lang="en-US">
                <a:latin typeface="Tahoma" pitchFamily="34" charset="0"/>
                <a:cs typeface="Arial" pitchFamily="34" charset="0"/>
              </a:rPr>
              <a:pPr>
                <a:defRPr/>
              </a:pPr>
              <a:t>3</a:t>
            </a:fld>
            <a:endParaRPr lang="en-US">
              <a:latin typeface="Tahoma" pitchFamily="34" charset="0"/>
              <a:cs typeface="Arial" pitchFamily="34" charset="0"/>
            </a:endParaRP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accent2"/>
                </a:solidFill>
                <a:latin typeface="Calibri" pitchFamily="34" charset="0"/>
              </a:rPr>
              <a:t>Ограничения уравнения ПБ</a:t>
            </a: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395288" y="981075"/>
            <a:ext cx="8027987" cy="230832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Имеют место два принципиальных ограничения уравнения ПБ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Уравнение ПБ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учитывает эффекты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ионных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корреляций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Растворитель рассматривается как непрерывная диэлектрическая среда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Calibri" pitchFamily="34" charset="0"/>
              </a:rPr>
              <a:t> 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6389" name="Прямоугольник 8"/>
          <p:cNvSpPr>
            <a:spLocks noChangeArrowheads="1"/>
          </p:cNvSpPr>
          <p:nvPr/>
        </p:nvSpPr>
        <p:spPr bwMode="auto">
          <a:xfrm>
            <a:off x="395288" y="4076700"/>
            <a:ext cx="8064500" cy="1200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Эти два ограничения мотивируют исследователей искать пути модификации уравнения ПБ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[Naji, et al. J. Chem. Phys., 139 (2013) 150901].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Сравнение теоретических критических параметров с результатами компьютерного моделирования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08200" y="4860925"/>
            <a:ext cx="647700" cy="511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597650" y="4902200"/>
            <a:ext cx="488950" cy="48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sz="2100" kern="0" dirty="0">
                <a:latin typeface="+mn-lt"/>
                <a:cs typeface="+mn-cs"/>
              </a:rPr>
              <a:t> </a:t>
            </a:r>
          </a:p>
        </p:txBody>
      </p:sp>
      <p:sp>
        <p:nvSpPr>
          <p:cNvPr id="39941" name="TextBox 7"/>
          <p:cNvSpPr txBox="1">
            <a:spLocks noChangeArrowheads="1"/>
          </p:cNvSpPr>
          <p:nvPr/>
        </p:nvSpPr>
        <p:spPr bwMode="auto">
          <a:xfrm>
            <a:off x="234950" y="866775"/>
            <a:ext cx="82089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>
                <a:latin typeface="Times New Roman" pitchFamily="18" charset="0"/>
                <a:cs typeface="Times New Roman" pitchFamily="18" charset="0"/>
              </a:rPr>
              <a:t>Введены приведенные параметры:</a:t>
            </a:r>
          </a:p>
          <a:p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>
                <a:latin typeface="Calibri" pitchFamily="34" charset="0"/>
              </a:rPr>
              <a:t> </a:t>
            </a:r>
            <a:endParaRPr lang="en-US" sz="2400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</p:txBody>
      </p:sp>
      <p:pic>
        <p:nvPicPr>
          <p:cNvPr id="3994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25" y="1574800"/>
            <a:ext cx="15970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6125" y="1435100"/>
            <a:ext cx="15017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8200" y="1562100"/>
            <a:ext cx="162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6200" y="1993900"/>
            <a:ext cx="59563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Прямоугольник 6"/>
          <p:cNvSpPr>
            <a:spLocks noChangeArrowheads="1"/>
          </p:cNvSpPr>
          <p:nvPr/>
        </p:nvSpPr>
        <p:spPr bwMode="auto">
          <a:xfrm>
            <a:off x="0" y="6227763"/>
            <a:ext cx="91440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Orkoulas, et.al. PRL, 90 (4), 2003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CB18B-56FF-4F9E-B430-509ED325F8FB}" type="slidenum">
              <a:rPr lang="ru-RU"/>
              <a:pPr>
                <a:defRPr/>
              </a:pPr>
              <a:t>30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BE0FB-7DE1-4C37-BC2C-F8D3FDF55AF7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4096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8207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323850" y="0"/>
            <a:ext cx="85693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accent2"/>
                </a:solidFill>
                <a:latin typeface="Calibri" pitchFamily="34" charset="0"/>
              </a:rPr>
              <a:t>Модель гибкой полимерной цепи слабого полиэлектролита</a:t>
            </a:r>
          </a:p>
        </p:txBody>
      </p:sp>
      <p:sp>
        <p:nvSpPr>
          <p:cNvPr id="40965" name="Прямоугольник 5"/>
          <p:cNvSpPr>
            <a:spLocks noChangeArrowheads="1"/>
          </p:cNvSpPr>
          <p:nvPr/>
        </p:nvSpPr>
        <p:spPr bwMode="auto">
          <a:xfrm>
            <a:off x="0" y="6488113"/>
            <a:ext cx="766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Gordievskaya, et al. Soft Matter, 14, 2018, 3232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042988" y="4005263"/>
            <a:ext cx="504825" cy="172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987675" y="5300663"/>
            <a:ext cx="1439863" cy="5048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779838" y="5805488"/>
            <a:ext cx="1944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sz="2100" kern="0" dirty="0" err="1">
                <a:latin typeface="Times New Roman" pitchFamily="18" charset="0"/>
                <a:cs typeface="Times New Roman" pitchFamily="18" charset="0"/>
              </a:rPr>
              <a:t>противоион</a:t>
            </a:r>
            <a:endParaRPr lang="ru-RU" sz="21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68313" y="5732463"/>
            <a:ext cx="19431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sz="2100" kern="0" dirty="0" err="1">
                <a:latin typeface="Times New Roman" pitchFamily="18" charset="0"/>
                <a:cs typeface="Times New Roman" pitchFamily="18" charset="0"/>
              </a:rPr>
              <a:t>мономерное</a:t>
            </a:r>
            <a:r>
              <a:rPr lang="ru-RU" sz="2100" kern="0" dirty="0">
                <a:latin typeface="Times New Roman" pitchFamily="18" charset="0"/>
                <a:cs typeface="Times New Roman" pitchFamily="18" charset="0"/>
              </a:rPr>
              <a:t> звено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DAD2D-8B5F-4E93-B182-36757FB2F59F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052513"/>
            <a:ext cx="48958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288" y="1773238"/>
            <a:ext cx="37973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2420938"/>
            <a:ext cx="33845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4"/>
          <p:cNvSpPr txBox="1">
            <a:spLocks noChangeArrowheads="1"/>
          </p:cNvSpPr>
          <p:nvPr/>
        </p:nvSpPr>
        <p:spPr bwMode="auto">
          <a:xfrm>
            <a:off x="323850" y="0"/>
            <a:ext cx="8351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accent2"/>
                </a:solidFill>
                <a:latin typeface="Calibri" pitchFamily="34" charset="0"/>
              </a:rPr>
              <a:t>Математическая модель</a:t>
            </a:r>
          </a:p>
        </p:txBody>
      </p:sp>
      <p:pic>
        <p:nvPicPr>
          <p:cNvPr id="4199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716338"/>
            <a:ext cx="49609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0825" y="549275"/>
            <a:ext cx="46085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sz="2100" kern="0" dirty="0">
                <a:latin typeface="Times New Roman" pitchFamily="18" charset="0"/>
                <a:cs typeface="Times New Roman" pitchFamily="18" charset="0"/>
              </a:rPr>
              <a:t>Свободная энергия полимерной цепи:</a:t>
            </a:r>
            <a:r>
              <a:rPr lang="ru-RU" sz="2100" kern="0" dirty="0">
                <a:latin typeface="+mn-lt"/>
                <a:cs typeface="+mn-cs"/>
              </a:rPr>
              <a:t>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916113"/>
            <a:ext cx="51482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sz="2100" kern="0" dirty="0" err="1">
                <a:latin typeface="Times New Roman" pitchFamily="18" charset="0"/>
                <a:cs typeface="Times New Roman" pitchFamily="18" charset="0"/>
              </a:rPr>
              <a:t>Конформационный</a:t>
            </a:r>
            <a:r>
              <a:rPr lang="ru-RU" sz="2100" kern="0" dirty="0">
                <a:latin typeface="Times New Roman" pitchFamily="18" charset="0"/>
                <a:cs typeface="Times New Roman" pitchFamily="18" charset="0"/>
              </a:rPr>
              <a:t> вклад </a:t>
            </a:r>
            <a:r>
              <a:rPr lang="en-US" sz="2100" kern="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100" kern="0" dirty="0" err="1">
                <a:latin typeface="Times New Roman" pitchFamily="18" charset="0"/>
                <a:cs typeface="Times New Roman" pitchFamily="18" charset="0"/>
              </a:rPr>
              <a:t>Fixman</a:t>
            </a:r>
            <a:r>
              <a:rPr lang="en-US" sz="2100" kern="0" dirty="0">
                <a:latin typeface="Times New Roman" pitchFamily="18" charset="0"/>
                <a:cs typeface="Times New Roman" pitchFamily="18" charset="0"/>
              </a:rPr>
              <a:t>, 1962]</a:t>
            </a:r>
            <a:r>
              <a:rPr lang="ru-RU" sz="2100" kern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100" kern="0" dirty="0">
                <a:latin typeface="+mn-lt"/>
                <a:cs typeface="+mn-cs"/>
              </a:rPr>
              <a:t>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2565400"/>
            <a:ext cx="56165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Вклад взаимодействий исключенного объема:</a:t>
            </a:r>
            <a:r>
              <a:rPr lang="ru-RU" sz="2000" kern="0" dirty="0">
                <a:latin typeface="+mn-lt"/>
                <a:cs typeface="+mn-cs"/>
              </a:rPr>
              <a:t>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3141663"/>
            <a:ext cx="6588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Вириальные коэффициенты  гантелей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kern="0" dirty="0" err="1">
                <a:latin typeface="Times New Roman" pitchFamily="18" charset="0"/>
                <a:cs typeface="Times New Roman" pitchFamily="18" charset="0"/>
              </a:rPr>
              <a:t>Boublik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et al, 1990]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kern="0" dirty="0">
                <a:latin typeface="+mn-lt"/>
                <a:cs typeface="+mn-cs"/>
              </a:rPr>
              <a:t> </a:t>
            </a:r>
          </a:p>
        </p:txBody>
      </p:sp>
      <p:pic>
        <p:nvPicPr>
          <p:cNvPr id="4199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3644900"/>
            <a:ext cx="24955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725988"/>
            <a:ext cx="2173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0" y="4292600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Вклад электростатических корреляций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Budkov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, et al,</a:t>
            </a: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Soft Matter 2018]</a:t>
            </a:r>
            <a:r>
              <a:rPr lang="ru-RU" kern="0" dirty="0">
                <a:latin typeface="+mn-lt"/>
                <a:cs typeface="+mn-cs"/>
              </a:rPr>
              <a:t> </a:t>
            </a:r>
          </a:p>
        </p:txBody>
      </p:sp>
      <p:grpSp>
        <p:nvGrpSpPr>
          <p:cNvPr id="41999" name="Группа 19"/>
          <p:cNvGrpSpPr>
            <a:grpSpLocks/>
          </p:cNvGrpSpPr>
          <p:nvPr/>
        </p:nvGrpSpPr>
        <p:grpSpPr bwMode="auto">
          <a:xfrm>
            <a:off x="468313" y="5373688"/>
            <a:ext cx="8064500" cy="719137"/>
            <a:chOff x="973697" y="5517232"/>
            <a:chExt cx="7486735" cy="720080"/>
          </a:xfrm>
        </p:grpSpPr>
        <p:pic>
          <p:nvPicPr>
            <p:cNvPr id="42010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73697" y="5519886"/>
              <a:ext cx="2950231" cy="717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11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51920" y="5517232"/>
              <a:ext cx="460851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000" name="Группа 26"/>
          <p:cNvGrpSpPr>
            <a:grpSpLocks/>
          </p:cNvGrpSpPr>
          <p:nvPr/>
        </p:nvGrpSpPr>
        <p:grpSpPr bwMode="auto">
          <a:xfrm>
            <a:off x="1187450" y="6224588"/>
            <a:ext cx="1566863" cy="444500"/>
            <a:chOff x="899592" y="6021288"/>
            <a:chExt cx="1565523" cy="443483"/>
          </a:xfrm>
        </p:grpSpPr>
        <p:pic>
          <p:nvPicPr>
            <p:cNvPr id="42008" name="Picture 1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99592" y="6021288"/>
              <a:ext cx="42862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9" name="Picture 1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31640" y="6093296"/>
              <a:ext cx="113347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001" name="Группа 25"/>
          <p:cNvGrpSpPr>
            <a:grpSpLocks/>
          </p:cNvGrpSpPr>
          <p:nvPr/>
        </p:nvGrpSpPr>
        <p:grpSpPr bwMode="auto">
          <a:xfrm>
            <a:off x="3122613" y="6186488"/>
            <a:ext cx="2962275" cy="411162"/>
            <a:chOff x="2756173" y="6062811"/>
            <a:chExt cx="2962275" cy="411485"/>
          </a:xfrm>
        </p:grpSpPr>
        <p:pic>
          <p:nvPicPr>
            <p:cNvPr id="42006" name="Picture 1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756173" y="6062811"/>
              <a:ext cx="4476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7" name="Picture 1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203848" y="6093296"/>
              <a:ext cx="2514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2002" name="Picture 1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2225" y="6165850"/>
            <a:ext cx="1457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003" name="Группа 28"/>
          <p:cNvGrpSpPr>
            <a:grpSpLocks/>
          </p:cNvGrpSpPr>
          <p:nvPr/>
        </p:nvGrpSpPr>
        <p:grpSpPr bwMode="auto">
          <a:xfrm>
            <a:off x="7235825" y="0"/>
            <a:ext cx="1657350" cy="1557338"/>
            <a:chOff x="7236296" y="0"/>
            <a:chExt cx="1656184" cy="1556792"/>
          </a:xfrm>
        </p:grpSpPr>
        <p:pic>
          <p:nvPicPr>
            <p:cNvPr id="26" name="Picture 1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236296" y="0"/>
              <a:ext cx="1511824" cy="15567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2005" name="Picture 2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604448" y="836712"/>
              <a:ext cx="288032" cy="33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F68C1-112F-439F-891B-9AAF27CCB605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84313"/>
            <a:ext cx="7488237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755650" y="0"/>
            <a:ext cx="81375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accent2"/>
                </a:solidFill>
                <a:latin typeface="Calibri" pitchFamily="34" charset="0"/>
              </a:rPr>
              <a:t>Зависимость радиуса инерции от длины полярной группы: теория </a:t>
            </a:r>
            <a:r>
              <a:rPr lang="en-US" sz="3200">
                <a:solidFill>
                  <a:schemeClr val="accent2"/>
                </a:solidFill>
                <a:latin typeface="Calibri" pitchFamily="34" charset="0"/>
              </a:rPr>
              <a:t>vs </a:t>
            </a:r>
            <a:r>
              <a:rPr lang="ru-RU" sz="3200">
                <a:solidFill>
                  <a:schemeClr val="accent2"/>
                </a:solidFill>
                <a:latin typeface="Calibri" pitchFamily="34" charset="0"/>
              </a:rPr>
              <a:t>МД</a:t>
            </a:r>
          </a:p>
        </p:txBody>
      </p:sp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25538"/>
            <a:ext cx="194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2"/>
          <p:cNvSpPr txBox="1">
            <a:spLocks noChangeArrowheads="1"/>
          </p:cNvSpPr>
          <p:nvPr/>
        </p:nvSpPr>
        <p:spPr bwMode="auto">
          <a:xfrm>
            <a:off x="0" y="5876925"/>
            <a:ext cx="6948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latin typeface="Times New Roman" pitchFamily="18" charset="0"/>
                <a:cs typeface="Times New Roman" pitchFamily="18" charset="0"/>
              </a:rPr>
              <a:t>Символы – МД; кривые – теория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250825" y="-100013"/>
            <a:ext cx="856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accent2"/>
                </a:solidFill>
                <a:latin typeface="Calibri" pitchFamily="34" charset="0"/>
              </a:rPr>
              <a:t>Резюме</a:t>
            </a: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0" y="4303713"/>
            <a:ext cx="8675688" cy="1323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109FA-EBED-4627-9F17-DBFBD008864B}" type="slidenum">
              <a:rPr lang="ru-RU"/>
              <a:pPr>
                <a:defRPr/>
              </a:pPr>
              <a:t>34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333375"/>
            <a:ext cx="8412163" cy="7416800"/>
          </a:xfrm>
          <a:prstGeom prst="rect">
            <a:avLst/>
          </a:prstGeom>
          <a:ln w="25400">
            <a:noFill/>
          </a:ln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Разработан новый подход, основанный на формализме термодинамической теории возмущений, к вычислению конфигурационных интегралов растворов несимметричных электролитов в области сильных электростатических взаимодействий за пределами теории Дебая-Хюккеля. 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рамках предложенного подхода: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впервые получен локальный фазовый переход в растворах несимметричных электролитов, обусловленный сильным корреляционным притяжением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макроионов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вблизи поверхности твердой подложки. Показано, что предсказанный фазовый переход лежит в области за пределами границ применимости  классической теории ДЛВО;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    b)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описано фазовое расслоение жидкость-жидкость в растворах полиэлектролитов, вызванное сильными электростатическими взаимодействиями. Показано, что предсказанные критические параметры расслоения наилучшим образом согласуются с литературными данными компьютерного моделирования Монте-Карло, по сравнению со всеми ранее предложенными моделями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     2.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Разработана новая модель гибкой полимерной цепи,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мономерные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звенья которой имеют постоянные дипольные моменты. Впервые исследована роль 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многочастичных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электростатических корреляций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мономерных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звеньев в протекании перехода “клубок-глобула”, индуцированный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диполь-дипольными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взаимодействиями.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671D4B4-B053-487D-878F-0272B9D5174D}" type="slidenum">
              <a:rPr lang="en-US" altLang="ru-RU">
                <a:solidFill>
                  <a:srgbClr val="FFFFFF"/>
                </a:solidFill>
                <a:latin typeface="Tahoma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35</a:t>
            </a:fld>
            <a:endParaRPr lang="en-US" altLang="ru-RU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>
                <a:solidFill>
                  <a:srgbClr val="438086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0" y="692150"/>
            <a:ext cx="9144000" cy="4033838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ru-RU" alt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ru-RU" alt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Грубо-структурное моделирование равновесных свойств растворов биополимеров с учетом жесткости макромолекул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теоретико-полевого подхода</a:t>
            </a:r>
          </a:p>
          <a:p>
            <a:pPr marL="457200" indent="-454025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4025" algn="ctr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 </a:t>
            </a:r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0" y="6365875"/>
            <a:ext cx="86042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A.L. Kolesnikov, Yu.A. Budkov, E.A. Nogovitsyn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J. Phys. Chem. B, 118, 2014, 13037</a:t>
            </a:r>
          </a:p>
          <a:p>
            <a:endParaRPr lang="en-US" sz="1400" i="1">
              <a:latin typeface="Calibri" pitchFamily="34" charset="0"/>
            </a:endParaRPr>
          </a:p>
          <a:p>
            <a:endParaRPr lang="en-US" sz="1400" i="1">
              <a:latin typeface="Calibri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11F5C-6267-489E-B87F-E56C604C89A0}" type="slidenum">
              <a:rPr lang="ru-RU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6FA2F-DFE4-465A-9715-445C03FE8150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620713"/>
            <a:ext cx="21272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692150"/>
            <a:ext cx="4495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accent2"/>
                </a:solidFill>
                <a:latin typeface="Calibri" pitchFamily="34" charset="0"/>
              </a:rPr>
              <a:t>Теория</a:t>
            </a:r>
            <a:r>
              <a:rPr lang="ru-RU" sz="360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61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1700213"/>
            <a:ext cx="33337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4663" y="1700213"/>
            <a:ext cx="41719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4" name="Группа 9"/>
          <p:cNvGrpSpPr>
            <a:grpSpLocks/>
          </p:cNvGrpSpPr>
          <p:nvPr/>
        </p:nvGrpSpPr>
        <p:grpSpPr bwMode="auto">
          <a:xfrm>
            <a:off x="2357422" y="3071810"/>
            <a:ext cx="5748338" cy="1763712"/>
            <a:chOff x="2699792" y="1772816"/>
            <a:chExt cx="5748114" cy="1763712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/>
          </p:nvGraphicFramePr>
          <p:xfrm>
            <a:off x="2699792" y="1772816"/>
            <a:ext cx="444500" cy="1763712"/>
          </p:xfrm>
          <a:graphic>
            <a:graphicData uri="http://schemas.openxmlformats.org/presentationml/2006/ole">
              <p:oleObj spid="_x0000_s6147" name="Формула" r:id="rId8" imgW="164880" imgH="215640" progId="Equation.3">
                <p:embed/>
              </p:oleObj>
            </a:graphicData>
          </a:graphic>
        </p:graphicFrame>
        <p:pic>
          <p:nvPicPr>
            <p:cNvPr id="6161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59832" y="1772816"/>
              <a:ext cx="4438650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62" name="Группа 27"/>
            <p:cNvGrpSpPr>
              <a:grpSpLocks/>
            </p:cNvGrpSpPr>
            <p:nvPr/>
          </p:nvGrpSpPr>
          <p:grpSpPr bwMode="auto">
            <a:xfrm>
              <a:off x="3131840" y="2492896"/>
              <a:ext cx="5316066" cy="723900"/>
              <a:chOff x="3131840" y="2492896"/>
              <a:chExt cx="5316066" cy="723900"/>
            </a:xfrm>
          </p:grpSpPr>
          <p:pic>
            <p:nvPicPr>
              <p:cNvPr id="6163" name="Picture 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131840" y="2492896"/>
                <a:ext cx="1952625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4" name="Picture 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076056" y="2492896"/>
                <a:ext cx="3371850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3851275" y="2276475"/>
          <a:ext cx="501650" cy="863600"/>
        </p:xfrm>
        <a:graphic>
          <a:graphicData uri="http://schemas.openxmlformats.org/presentationml/2006/ole">
            <p:oleObj spid="_x0000_s6146" name="Формула" r:id="rId12" imgW="139680" imgH="203040" progId="Equation.3">
              <p:embed/>
            </p:oleObj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427538" y="2492375"/>
            <a:ext cx="7921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2100" kern="0" dirty="0">
                <a:latin typeface="Times New Roman" pitchFamily="18" charset="0"/>
                <a:cs typeface="Times New Roman" pitchFamily="18" charset="0"/>
              </a:rPr>
              <a:t>GER</a:t>
            </a:r>
            <a:endParaRPr lang="ru-RU" sz="21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0" y="3429000"/>
            <a:ext cx="37861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Осмотическое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уравнение состояния:</a:t>
            </a:r>
          </a:p>
        </p:txBody>
      </p:sp>
      <p:pic>
        <p:nvPicPr>
          <p:cNvPr id="615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16" y="2571744"/>
            <a:ext cx="1763712" cy="295275"/>
          </a:xfrm>
          <a:prstGeom prst="rect">
            <a:avLst/>
          </a:prstGeom>
          <a:noFill/>
          <a:ln w="9525">
            <a:solidFill>
              <a:schemeClr val="accent1">
                <a:alpha val="86000"/>
              </a:schemeClr>
            </a:solidFill>
            <a:miter lim="800000"/>
            <a:headEnd/>
            <a:tailEnd/>
          </a:ln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0" y="4786322"/>
            <a:ext cx="88201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sz="2100" kern="0" dirty="0">
                <a:latin typeface="Times New Roman" pitchFamily="18" charset="0"/>
                <a:cs typeface="Times New Roman" pitchFamily="18" charset="0"/>
              </a:rPr>
              <a:t>Уравнение для эффективной персистентной длины макромолекулы: </a:t>
            </a:r>
            <a:endParaRPr lang="ru-RU" sz="2100" kern="0" dirty="0">
              <a:latin typeface="+mn-lt"/>
              <a:cs typeface="+mn-cs"/>
            </a:endParaRPr>
          </a:p>
        </p:txBody>
      </p:sp>
      <p:pic>
        <p:nvPicPr>
          <p:cNvPr id="6159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300663"/>
            <a:ext cx="82391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TextBox 4"/>
          <p:cNvSpPr txBox="1">
            <a:spLocks noChangeArrowheads="1"/>
          </p:cNvSpPr>
          <p:nvPr/>
        </p:nvSpPr>
        <p:spPr bwMode="auto">
          <a:xfrm>
            <a:off x="0" y="6524625"/>
            <a:ext cx="86042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A.L. Kolesnikov, Yu.A. Budkov, E.A. Nogovitsyn </a:t>
            </a:r>
            <a:r>
              <a:rPr lang="en-US" sz="1600" i="1">
                <a:latin typeface="Calibri" pitchFamily="34" charset="0"/>
              </a:rPr>
              <a:t>J. Phys. Chem. B, 118, 2014, 13037−13049 </a:t>
            </a:r>
          </a:p>
          <a:p>
            <a:endParaRPr lang="en-US" sz="1400" i="1">
              <a:latin typeface="Calibri" pitchFamily="34" charset="0"/>
            </a:endParaRPr>
          </a:p>
          <a:p>
            <a:endParaRPr lang="en-US" sz="1400" i="1">
              <a:latin typeface="Calibri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accent2"/>
                </a:solidFill>
                <a:latin typeface="Calibri" pitchFamily="34" charset="0"/>
              </a:rPr>
              <a:t>Теория</a:t>
            </a:r>
            <a:r>
              <a:rPr lang="en-US" sz="4000">
                <a:solidFill>
                  <a:schemeClr val="accent2"/>
                </a:solidFill>
                <a:latin typeface="Calibri" pitchFamily="34" charset="0"/>
              </a:rPr>
              <a:t> (</a:t>
            </a:r>
            <a:r>
              <a:rPr lang="ru-RU" sz="4000">
                <a:solidFill>
                  <a:schemeClr val="accent2"/>
                </a:solidFill>
                <a:latin typeface="Calibri" pitchFamily="34" charset="0"/>
              </a:rPr>
              <a:t>продолжение</a:t>
            </a:r>
            <a:r>
              <a:rPr lang="en-US" sz="4000">
                <a:solidFill>
                  <a:schemeClr val="accent2"/>
                </a:solidFill>
                <a:latin typeface="Calibri" pitchFamily="34" charset="0"/>
              </a:rPr>
              <a:t>)</a:t>
            </a:r>
            <a:r>
              <a:rPr lang="ru-RU" sz="360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555875" y="4797425"/>
            <a:ext cx="34591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sz="2100" kern="0" dirty="0">
                <a:latin typeface="Times New Roman" pitchFamily="18" charset="0"/>
                <a:cs typeface="Times New Roman" pitchFamily="18" charset="0"/>
              </a:rPr>
              <a:t>радиус инерции цепи</a:t>
            </a:r>
          </a:p>
        </p:txBody>
      </p:sp>
      <p:pic>
        <p:nvPicPr>
          <p:cNvPr id="717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1268413"/>
            <a:ext cx="32575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395288" y="2565400"/>
            <a:ext cx="74517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sz="2100" kern="0" dirty="0">
                <a:latin typeface="Times New Roman" pitchFamily="18" charset="0"/>
                <a:cs typeface="Times New Roman" pitchFamily="18" charset="0"/>
              </a:rPr>
              <a:t>Структурный фактор цепи</a:t>
            </a:r>
          </a:p>
        </p:txBody>
      </p:sp>
      <p:pic>
        <p:nvPicPr>
          <p:cNvPr id="71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3068638"/>
            <a:ext cx="511016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5373688"/>
            <a:ext cx="6273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0047F-DF35-4631-8F90-E68409E8B54F}" type="slidenum">
              <a:rPr lang="ru-RU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7180" name="TextBox 4"/>
          <p:cNvSpPr txBox="1">
            <a:spLocks noChangeArrowheads="1"/>
          </p:cNvSpPr>
          <p:nvPr/>
        </p:nvSpPr>
        <p:spPr bwMode="auto">
          <a:xfrm>
            <a:off x="0" y="6524625"/>
            <a:ext cx="86042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A.L. Kolesnikov, Yu.A. Budkov, E.A. Nogovitsyn </a:t>
            </a:r>
            <a:r>
              <a:rPr lang="en-US" sz="1600" i="1">
                <a:latin typeface="Calibri" pitchFamily="34" charset="0"/>
              </a:rPr>
              <a:t>J. Phys. Chem. B, 118, 2014, 13037−13049 </a:t>
            </a:r>
          </a:p>
          <a:p>
            <a:endParaRPr lang="en-US" sz="1400" i="1">
              <a:latin typeface="Calibri" pitchFamily="34" charset="0"/>
            </a:endParaRPr>
          </a:p>
          <a:p>
            <a:endParaRPr lang="en-US" sz="1400" i="1">
              <a:latin typeface="Calibri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0" y="765175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ru-RU" sz="2100" kern="0" dirty="0">
                <a:latin typeface="+mn-lt"/>
                <a:cs typeface="+mn-cs"/>
              </a:rPr>
              <a:t>Фурье-образ потенциала средней силы</a:t>
            </a:r>
          </a:p>
        </p:txBody>
      </p:sp>
      <p:graphicFrame>
        <p:nvGraphicFramePr>
          <p:cNvPr id="7170" name="Object 9"/>
          <p:cNvGraphicFramePr>
            <a:graphicFrameLocks noChangeAspect="1"/>
          </p:cNvGraphicFramePr>
          <p:nvPr/>
        </p:nvGraphicFramePr>
        <p:xfrm>
          <a:off x="4140200" y="4005263"/>
          <a:ext cx="501650" cy="863600"/>
        </p:xfrm>
        <a:graphic>
          <a:graphicData uri="http://schemas.openxmlformats.org/presentationml/2006/ole">
            <p:oleObj spid="_x0000_s7170" name="Формула" r:id="rId8" imgW="139680" imgH="203040" progId="Equation.3">
              <p:embed/>
            </p:oleObj>
          </a:graphicData>
        </a:graphic>
      </p:graphicFrame>
      <p:graphicFrame>
        <p:nvGraphicFramePr>
          <p:cNvPr id="7171" name="Object 9"/>
          <p:cNvGraphicFramePr>
            <a:graphicFrameLocks noChangeAspect="1"/>
          </p:cNvGraphicFramePr>
          <p:nvPr/>
        </p:nvGraphicFramePr>
        <p:xfrm>
          <a:off x="4140200" y="4005263"/>
          <a:ext cx="501650" cy="863600"/>
        </p:xfrm>
        <a:graphic>
          <a:graphicData uri="http://schemas.openxmlformats.org/presentationml/2006/ole">
            <p:oleObj spid="_x0000_s7171" name="Формула" r:id="rId9" imgW="1396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65175"/>
            <a:ext cx="2357437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57363" y="0"/>
            <a:ext cx="53435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к биополимерам</a:t>
            </a:r>
          </a:p>
        </p:txBody>
      </p:sp>
      <p:pic>
        <p:nvPicPr>
          <p:cNvPr id="46084" name="Picture 6" descr="Хондроитинсульфа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878013"/>
            <a:ext cx="2381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8" descr="Гиалуроновая кисло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8813" y="1860550"/>
            <a:ext cx="22891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5938" y="1876425"/>
            <a:ext cx="21431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850" y="3367088"/>
            <a:ext cx="76485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TextBox 3"/>
          <p:cNvSpPr txBox="1">
            <a:spLocks noChangeArrowheads="1"/>
          </p:cNvSpPr>
          <p:nvPr/>
        </p:nvSpPr>
        <p:spPr bwMode="auto">
          <a:xfrm>
            <a:off x="2627313" y="981075"/>
            <a:ext cx="5095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Элементарные мономерные звенья: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4850" y="5475288"/>
            <a:ext cx="7200900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Chahnie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N., et al,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Biophys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J.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1543 – 1550, 2005.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Horkay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F., J. Chem. Phys.,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184902 – 184908, 2009.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Peitzsch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R., Biopolymers,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219 – 238, 1992.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90" name="TextBox 1"/>
          <p:cNvSpPr txBox="1">
            <a:spLocks noChangeArrowheads="1"/>
          </p:cNvSpPr>
          <p:nvPr/>
        </p:nvSpPr>
        <p:spPr bwMode="auto">
          <a:xfrm>
            <a:off x="1979613" y="3213100"/>
            <a:ext cx="2325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Хондроитин сульфат</a:t>
            </a:r>
          </a:p>
        </p:txBody>
      </p:sp>
      <p:sp>
        <p:nvSpPr>
          <p:cNvPr id="46091" name="TextBox 3"/>
          <p:cNvSpPr txBox="1">
            <a:spLocks noChangeArrowheads="1"/>
          </p:cNvSpPr>
          <p:nvPr/>
        </p:nvSpPr>
        <p:spPr bwMode="auto">
          <a:xfrm>
            <a:off x="4140200" y="3195638"/>
            <a:ext cx="2452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Гиалуроновая кислота</a:t>
            </a:r>
          </a:p>
        </p:txBody>
      </p:sp>
      <p:sp>
        <p:nvSpPr>
          <p:cNvPr id="46092" name="TextBox 5"/>
          <p:cNvSpPr txBox="1">
            <a:spLocks noChangeArrowheads="1"/>
          </p:cNvSpPr>
          <p:nvPr/>
        </p:nvSpPr>
        <p:spPr bwMode="auto">
          <a:xfrm>
            <a:off x="6592888" y="3187700"/>
            <a:ext cx="150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Гепарин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7F1E7-B9F4-46A2-BD70-23B0FFC6FFCE}" type="slidenum">
              <a:rPr lang="ru-RU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8475" y="0"/>
            <a:ext cx="30289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Расчетная схема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187450" y="908050"/>
          <a:ext cx="2390775" cy="428625"/>
        </p:xfrm>
        <a:graphic>
          <a:graphicData uri="http://schemas.openxmlformats.org/presentationml/2006/ole">
            <p:oleObj spid="_x0000_s8194" name="Формула" r:id="rId3" imgW="1346040" imgH="24120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787900" y="836613"/>
          <a:ext cx="500063" cy="392112"/>
        </p:xfrm>
        <a:graphic>
          <a:graphicData uri="http://schemas.openxmlformats.org/presentationml/2006/ole">
            <p:oleObj spid="_x0000_s8195" name="Equation" r:id="rId4" imgW="291973" imgH="228501" progId="Equation.3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253163" y="785813"/>
          <a:ext cx="1201737" cy="627062"/>
        </p:xfrm>
        <a:graphic>
          <a:graphicData uri="http://schemas.openxmlformats.org/presentationml/2006/ole">
            <p:oleObj spid="_x0000_s8196" name="Формула" r:id="rId5" imgW="876240" imgH="457200" progId="Equation.3">
              <p:embed/>
            </p:oleObj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3851275" y="981075"/>
            <a:ext cx="64293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508625" y="981075"/>
            <a:ext cx="64293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8202" name="Text Box 6"/>
          <p:cNvSpPr txBox="1">
            <a:spLocks noChangeArrowheads="1"/>
          </p:cNvSpPr>
          <p:nvPr/>
        </p:nvSpPr>
        <p:spPr bwMode="auto">
          <a:xfrm>
            <a:off x="0" y="5229225"/>
            <a:ext cx="3459163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9725" algn="just">
              <a:spcBef>
                <a:spcPts val="525"/>
              </a:spcBef>
              <a:buSzPct val="7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Радиус инерции:</a:t>
            </a:r>
          </a:p>
        </p:txBody>
      </p:sp>
      <p:pic>
        <p:nvPicPr>
          <p:cNvPr id="820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250825" y="1557338"/>
            <a:ext cx="2132013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9725" algn="just">
              <a:spcBef>
                <a:spcPts val="525"/>
              </a:spcBef>
              <a:buSzPct val="7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Гамильтониан:</a:t>
            </a:r>
            <a:r>
              <a:rPr lang="ru-RU" altLang="ru-RU" sz="2100">
                <a:solidFill>
                  <a:srgbClr val="000000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8205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5229225"/>
            <a:ext cx="290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2205038"/>
            <a:ext cx="6810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571750" y="4092575"/>
          <a:ext cx="503238" cy="598488"/>
        </p:xfrm>
        <a:graphic>
          <a:graphicData uri="http://schemas.openxmlformats.org/presentationml/2006/ole">
            <p:oleObj spid="_x0000_s8197" name="Формула" r:id="rId9" imgW="203112" imgH="241195" progId="Equation.3">
              <p:embed/>
            </p:oleObj>
          </a:graphicData>
        </a:graphic>
      </p:graphicFrame>
      <p:sp>
        <p:nvSpPr>
          <p:cNvPr id="8207" name="TextBox 18"/>
          <p:cNvSpPr txBox="1">
            <a:spLocks noChangeArrowheads="1"/>
          </p:cNvSpPr>
          <p:nvPr/>
        </p:nvSpPr>
        <p:spPr bwMode="auto">
          <a:xfrm>
            <a:off x="3348038" y="2420938"/>
            <a:ext cx="642937" cy="3698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8038" y="2852738"/>
            <a:ext cx="53911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Вклад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отвечающий за жесткость полимерной цепи</a:t>
            </a:r>
          </a:p>
        </p:txBody>
      </p:sp>
      <p:pic>
        <p:nvPicPr>
          <p:cNvPr id="8209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86438" y="3500438"/>
            <a:ext cx="828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6438" y="3500438"/>
            <a:ext cx="828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8" name="Object 19"/>
          <p:cNvGraphicFramePr>
            <a:graphicFrameLocks noChangeAspect="1"/>
          </p:cNvGraphicFramePr>
          <p:nvPr/>
        </p:nvGraphicFramePr>
        <p:xfrm>
          <a:off x="6429375" y="4286250"/>
          <a:ext cx="214313" cy="404813"/>
        </p:xfrm>
        <a:graphic>
          <a:graphicData uri="http://schemas.openxmlformats.org/presentationml/2006/ole">
            <p:oleObj spid="_x0000_s8198" name="Формула" r:id="rId12" imgW="114151" imgH="215619" progId="Equation.3">
              <p:embed/>
            </p:oleObj>
          </a:graphicData>
        </a:graphic>
      </p:graphicFrame>
      <p:sp>
        <p:nvSpPr>
          <p:cNvPr id="8211" name="TextBox 24"/>
          <p:cNvSpPr txBox="1">
            <a:spLocks noChangeArrowheads="1"/>
          </p:cNvSpPr>
          <p:nvPr/>
        </p:nvSpPr>
        <p:spPr bwMode="auto">
          <a:xfrm>
            <a:off x="6643688" y="41433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u="sng">
                <a:latin typeface="Times New Roman" pitchFamily="18" charset="0"/>
                <a:cs typeface="Times New Roman" pitchFamily="18" charset="0"/>
              </a:rPr>
              <a:t>Персистентная длина </a:t>
            </a:r>
          </a:p>
        </p:txBody>
      </p:sp>
      <p:grpSp>
        <p:nvGrpSpPr>
          <p:cNvPr id="8212" name="Группа 24"/>
          <p:cNvGrpSpPr>
            <a:grpSpLocks/>
          </p:cNvGrpSpPr>
          <p:nvPr/>
        </p:nvGrpSpPr>
        <p:grpSpPr bwMode="auto">
          <a:xfrm>
            <a:off x="539750" y="2636838"/>
            <a:ext cx="4746625" cy="2716212"/>
            <a:chOff x="539750" y="2852738"/>
            <a:chExt cx="4746625" cy="2716212"/>
          </a:xfrm>
        </p:grpSpPr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9750" y="2852738"/>
              <a:ext cx="2662238" cy="27162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217" name="TextBox 25"/>
            <p:cNvSpPr txBox="1">
              <a:spLocks noChangeArrowheads="1"/>
            </p:cNvSpPr>
            <p:nvPr/>
          </p:nvSpPr>
          <p:spPr bwMode="auto">
            <a:xfrm>
              <a:off x="3000375" y="4456113"/>
              <a:ext cx="22860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altLang="ru-RU" u="sng">
                  <a:latin typeface="Times New Roman" pitchFamily="18" charset="0"/>
                  <a:cs typeface="Times New Roman" pitchFamily="18" charset="0"/>
                </a:rPr>
                <a:t>Радиус инерции</a:t>
              </a:r>
            </a:p>
          </p:txBody>
        </p:sp>
      </p:grpSp>
      <p:pic>
        <p:nvPicPr>
          <p:cNvPr id="8213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59113" y="5661025"/>
            <a:ext cx="27368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4" name="Text Box 6"/>
          <p:cNvSpPr txBox="1">
            <a:spLocks noChangeArrowheads="1"/>
          </p:cNvSpPr>
          <p:nvPr/>
        </p:nvSpPr>
        <p:spPr bwMode="auto">
          <a:xfrm>
            <a:off x="0" y="5876925"/>
            <a:ext cx="3459163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9725" algn="just">
              <a:spcBef>
                <a:spcPts val="525"/>
              </a:spcBef>
              <a:buSzPct val="7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Потенциальная энергия: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8174A-5241-41B9-9372-A83045C5790F}" type="slidenum">
              <a:rPr lang="ru-RU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952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accent2"/>
                </a:solidFill>
                <a:latin typeface="Calibri" pitchFamily="34" charset="0"/>
              </a:rPr>
              <a:t>Модификации уравнения ПБ</a:t>
            </a:r>
          </a:p>
        </p:txBody>
      </p:sp>
      <p:sp>
        <p:nvSpPr>
          <p:cNvPr id="174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50D7B-BDE8-494E-BCDE-C5E95ABC4AFF}" type="slidenum">
              <a:rPr lang="en-US">
                <a:latin typeface="Tahoma" pitchFamily="34" charset="0"/>
                <a:cs typeface="Arial" pitchFamily="34" charset="0"/>
              </a:rPr>
              <a:pPr>
                <a:defRPr/>
              </a:pPr>
              <a:t>4</a:t>
            </a:fld>
            <a:endParaRPr lang="en-US">
              <a:latin typeface="Tahoma" pitchFamily="34" charset="0"/>
              <a:cs typeface="Arial" pitchFamily="34" charset="0"/>
            </a:endParaRPr>
          </a:p>
        </p:txBody>
      </p:sp>
      <p:sp>
        <p:nvSpPr>
          <p:cNvPr id="17412" name="Прямоугольник 11"/>
          <p:cNvSpPr>
            <a:spLocks noChangeArrowheads="1"/>
          </p:cNvSpPr>
          <p:nvPr/>
        </p:nvSpPr>
        <p:spPr bwMode="auto">
          <a:xfrm>
            <a:off x="250825" y="908050"/>
            <a:ext cx="84074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На сегодняшний день существует множество различных модификации уравнения ПБ относительно учета ионных корреляций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[1-3],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дипольной струкутуры растворителя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[4–6],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поляризуемости и дипольного момента ионов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[7–9]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и их исключенного объема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[10-12]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413" name="Прямоугольник 16"/>
          <p:cNvSpPr>
            <a:spLocks noChangeArrowheads="1"/>
          </p:cNvSpPr>
          <p:nvPr/>
        </p:nvSpPr>
        <p:spPr bwMode="auto">
          <a:xfrm>
            <a:off x="179388" y="2997200"/>
            <a:ext cx="87376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4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600">
                <a:latin typeface="Times New Roman" pitchFamily="18" charset="0"/>
                <a:cs typeface="Times New Roman" pitchFamily="18" charset="0"/>
              </a:rPr>
              <a:t>Netz R. R. and Orland H., Eur. Phys. J. E, 1 (2000) 203.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160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pl-PL" sz="1600">
                <a:latin typeface="Times New Roman" pitchFamily="18" charset="0"/>
                <a:cs typeface="Times New Roman" pitchFamily="18" charset="0"/>
              </a:rPr>
              <a:t>Podgornik Rudi, J. Chem. Phys., 91 (1989) 5840.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1600">
                <a:latin typeface="Times New Roman" pitchFamily="18" charset="0"/>
                <a:cs typeface="Times New Roman" pitchFamily="18" charset="0"/>
              </a:rPr>
              <a:t>3. Forsman J., J. Phys. Chem. B, 108 (2004) 9236.</a:t>
            </a:r>
          </a:p>
          <a:p>
            <a:pPr marL="342900" indent="-342900"/>
            <a:r>
              <a:rPr lang="en-US" sz="1600">
                <a:latin typeface="Times New Roman" pitchFamily="18" charset="0"/>
                <a:cs typeface="Times New Roman" pitchFamily="18" charset="0"/>
              </a:rPr>
              <a:t>4. Coalson Rob D., Duncan A. and Tal N. B., J. Phys. Chem., 100 (1996) 2612.</a:t>
            </a:r>
          </a:p>
          <a:p>
            <a:pPr marL="342900" indent="-342900"/>
            <a:r>
              <a:rPr lang="en-US" sz="1600">
                <a:latin typeface="Times New Roman" pitchFamily="18" charset="0"/>
                <a:cs typeface="Times New Roman" pitchFamily="18" charset="0"/>
              </a:rPr>
              <a:t>5. Abrashkin A., Andelman D. and Orland H., Phys. Rev. Lett., 99 (2007) 077801.</a:t>
            </a:r>
          </a:p>
          <a:p>
            <a:pPr marL="342900" indent="-342900"/>
            <a:r>
              <a:rPr lang="en-US" sz="1600">
                <a:latin typeface="Times New Roman" pitchFamily="18" charset="0"/>
                <a:cs typeface="Times New Roman" pitchFamily="18" charset="0"/>
              </a:rPr>
              <a:t>6. Levy A., Andelman D. and Orland H., Phys. Rev. Lett., 108 (2012) 227801.</a:t>
            </a:r>
          </a:p>
          <a:p>
            <a:pPr marL="342900" indent="-342900"/>
            <a:r>
              <a:rPr lang="en-US" sz="1600">
                <a:latin typeface="Times New Roman" pitchFamily="18" charset="0"/>
                <a:cs typeface="Times New Roman" pitchFamily="18" charset="0"/>
              </a:rPr>
              <a:t>7. Frydel D., J. Chem. Phys., 134 (2011) 234704.</a:t>
            </a:r>
          </a:p>
          <a:p>
            <a:pPr marL="342900" indent="-342900"/>
            <a:r>
              <a:rPr lang="en-US" sz="1600">
                <a:latin typeface="Times New Roman" pitchFamily="18" charset="0"/>
                <a:cs typeface="Times New Roman" pitchFamily="18" charset="0"/>
              </a:rPr>
              <a:t>8. Hatlo M.M., van Roij R. and Lue L., EPL, 97 (2012) 28010.</a:t>
            </a:r>
          </a:p>
          <a:p>
            <a:pPr marL="342900" indent="-342900"/>
            <a:r>
              <a:rPr lang="en-US" sz="1600">
                <a:latin typeface="Times New Roman" pitchFamily="18" charset="0"/>
                <a:cs typeface="Times New Roman" pitchFamily="18" charset="0"/>
              </a:rPr>
              <a:t>9. Buyukdagli S. and Ala-Nissila T., Phys. Rev. E, 87 (2013) 063201.</a:t>
            </a:r>
          </a:p>
          <a:p>
            <a:pPr marL="342900" indent="-342900"/>
            <a:r>
              <a:rPr lang="en-US" sz="1600">
                <a:latin typeface="Times New Roman" pitchFamily="18" charset="0"/>
                <a:cs typeface="Times New Roman" pitchFamily="18" charset="0"/>
              </a:rPr>
              <a:t>10. Borukhov I., Andelman D. and Orland H., Phys. Rev. Lett., 79 (1997) 435.</a:t>
            </a:r>
          </a:p>
          <a:p>
            <a:pPr marL="342900" indent="-342900"/>
            <a:r>
              <a:rPr lang="en-US" sz="1600">
                <a:latin typeface="Times New Roman" pitchFamily="18" charset="0"/>
                <a:cs typeface="Times New Roman" pitchFamily="18" charset="0"/>
              </a:rPr>
              <a:t>11. Kornyshev A., J. Phys. Chem. B, 111 (2007) 5545.</a:t>
            </a:r>
          </a:p>
          <a:p>
            <a:pPr marL="342900" indent="-342900"/>
            <a:r>
              <a:rPr lang="en-US" sz="1600">
                <a:latin typeface="Times New Roman" pitchFamily="18" charset="0"/>
                <a:cs typeface="Times New Roman" pitchFamily="18" charset="0"/>
              </a:rPr>
              <a:t>12. Antypov Dmytro, Barbosa Marcia C. and Holm Christian, Phys. Rev. E, 71 (2005) 061106.</a:t>
            </a:r>
          </a:p>
          <a:p>
            <a:pPr marL="342900" indent="-342900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65443E-47BA-4C33-B599-789B85779973}" type="slidenum">
              <a:rPr lang="en-US" altLang="ru-RU">
                <a:solidFill>
                  <a:srgbClr val="FFFFFF"/>
                </a:solidFill>
                <a:latin typeface="Tahoma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40</a:t>
            </a:fld>
            <a:endParaRPr lang="en-US" altLang="ru-RU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22300" y="0"/>
            <a:ext cx="81534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Осмотическое давление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542925" y="2278063"/>
            <a:ext cx="731838" cy="185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latin typeface="Calibri" pitchFamily="34" charset="0"/>
            </a:endParaRP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1133475" y="2289175"/>
            <a:ext cx="542925" cy="190341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latin typeface="Calibri" pitchFamily="34" charset="0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7075488" y="862013"/>
            <a:ext cx="731837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latin typeface="Calibri" pitchFamily="34" charset="0"/>
            </a:endParaRPr>
          </a:p>
        </p:txBody>
      </p:sp>
      <p:pic>
        <p:nvPicPr>
          <p:cNvPr id="471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84363"/>
            <a:ext cx="30163" cy="233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7112" name="TextBox 2"/>
          <p:cNvSpPr txBox="1">
            <a:spLocks noChangeArrowheads="1"/>
          </p:cNvSpPr>
          <p:nvPr/>
        </p:nvSpPr>
        <p:spPr bwMode="auto">
          <a:xfrm>
            <a:off x="0" y="508476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Символы – теоретические значения;</a:t>
            </a: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Кривые – экспериментальные данные </a:t>
            </a:r>
            <a:r>
              <a:rPr lang="en-US" altLang="ru-RU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>
                <a:latin typeface="Calibri" pitchFamily="34" charset="0"/>
              </a:rPr>
              <a:t>Peitzsch, R.et al. </a:t>
            </a:r>
            <a:r>
              <a:rPr lang="en-US" i="1">
                <a:latin typeface="Calibri" pitchFamily="34" charset="0"/>
              </a:rPr>
              <a:t>Biopolymers. </a:t>
            </a:r>
            <a:r>
              <a:rPr lang="en-US" b="1" i="1">
                <a:latin typeface="Calibri" pitchFamily="34" charset="0"/>
              </a:rPr>
              <a:t>1992, 32, 219-238; </a:t>
            </a:r>
            <a:r>
              <a:rPr lang="en-US">
                <a:latin typeface="Calibri" pitchFamily="34" charset="0"/>
              </a:rPr>
              <a:t>Horkay, F.</a:t>
            </a:r>
            <a:r>
              <a:rPr lang="ru-RU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et al. E </a:t>
            </a:r>
            <a:r>
              <a:rPr lang="en-US" i="1">
                <a:latin typeface="Calibri" pitchFamily="34" charset="0"/>
              </a:rPr>
              <a:t>J. Chem. Phys. </a:t>
            </a:r>
            <a:r>
              <a:rPr lang="en-US" b="1" i="1">
                <a:latin typeface="Calibri" pitchFamily="34" charset="0"/>
              </a:rPr>
              <a:t>2009, 131,184902]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3" name="TextBox 15"/>
          <p:cNvSpPr txBox="1">
            <a:spLocks noChangeArrowheads="1"/>
          </p:cNvSpPr>
          <p:nvPr/>
        </p:nvSpPr>
        <p:spPr bwMode="auto">
          <a:xfrm>
            <a:off x="4572000" y="476250"/>
            <a:ext cx="4248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Водный раствор хондроитинсульфата</a:t>
            </a:r>
            <a:r>
              <a:rPr lang="en-US">
                <a:latin typeface="Calibri" pitchFamily="34" charset="0"/>
              </a:rPr>
              <a:t>, T=298 K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pic>
        <p:nvPicPr>
          <p:cNvPr id="471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3563" y="1052513"/>
            <a:ext cx="3727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032AE-6136-4064-9E35-B7A0E5B18FB0}" type="slidenum">
              <a:rPr lang="ru-RU"/>
              <a:pPr>
                <a:defRPr/>
              </a:pPr>
              <a:t>40</a:t>
            </a:fld>
            <a:endParaRPr lang="ru-RU"/>
          </a:p>
        </p:txBody>
      </p:sp>
      <p:pic>
        <p:nvPicPr>
          <p:cNvPr id="471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138" y="1052513"/>
            <a:ext cx="37655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7" name="TextBox 20"/>
          <p:cNvSpPr txBox="1">
            <a:spLocks noChangeArrowheads="1"/>
          </p:cNvSpPr>
          <p:nvPr/>
        </p:nvSpPr>
        <p:spPr bwMode="auto">
          <a:xfrm>
            <a:off x="0" y="549275"/>
            <a:ext cx="4248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Водный раствор гиалуроновой кислоты</a:t>
            </a:r>
            <a:r>
              <a:rPr lang="en-US">
                <a:latin typeface="Calibri" pitchFamily="34" charset="0"/>
              </a:rPr>
              <a:t>, T=298 K</a:t>
            </a:r>
            <a:r>
              <a:rPr lang="ru-RU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41438"/>
            <a:ext cx="45370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755650" y="836613"/>
            <a:ext cx="3311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Calibri" pitchFamily="34" charset="0"/>
              </a:rPr>
              <a:t>Водный раствор хондроитинсульфата</a:t>
            </a:r>
            <a:r>
              <a:rPr lang="en-US" altLang="ru-RU">
                <a:latin typeface="Calibri" pitchFamily="34" charset="0"/>
              </a:rPr>
              <a:t>, T=298 K</a:t>
            </a:r>
            <a:endParaRPr lang="ru-RU" altLang="ru-RU">
              <a:latin typeface="Calibri" pitchFamily="34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341438"/>
            <a:ext cx="40322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5292725" y="836613"/>
            <a:ext cx="3382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Calibri" pitchFamily="34" charset="0"/>
              </a:rPr>
              <a:t>Водный раствор </a:t>
            </a:r>
            <a:r>
              <a:rPr lang="en-US" altLang="ru-RU">
                <a:latin typeface="Calibri" pitchFamily="34" charset="0"/>
              </a:rPr>
              <a:t> </a:t>
            </a:r>
            <a:r>
              <a:rPr lang="ru-RU" altLang="ru-RU">
                <a:latin typeface="Calibri" pitchFamily="34" charset="0"/>
              </a:rPr>
              <a:t>гиалуроновой кислоты</a:t>
            </a:r>
            <a:r>
              <a:rPr lang="en-US" altLang="ru-RU">
                <a:latin typeface="Calibri" pitchFamily="34" charset="0"/>
              </a:rPr>
              <a:t>, T=298 K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11188" y="0"/>
            <a:ext cx="8153400" cy="1017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Зависимость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электростатической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персисентной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длины от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дебаевского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радиуса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8135" name="TextBox 2"/>
          <p:cNvSpPr txBox="1">
            <a:spLocks noChangeArrowheads="1"/>
          </p:cNvSpPr>
          <p:nvPr/>
        </p:nvSpPr>
        <p:spPr bwMode="auto">
          <a:xfrm>
            <a:off x="179388" y="5229225"/>
            <a:ext cx="871378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700">
                <a:latin typeface="Times New Roman" pitchFamily="18" charset="0"/>
                <a:cs typeface="Times New Roman" pitchFamily="18" charset="0"/>
              </a:rPr>
              <a:t>Линейная зависимость электростатической персистентной длины от дебаевского радиуса</a:t>
            </a:r>
            <a:r>
              <a:rPr lang="en-US" altLang="ru-RU" sz="17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700">
                <a:latin typeface="Times New Roman" pitchFamily="18" charset="0"/>
                <a:cs typeface="Times New Roman" pitchFamily="18" charset="0"/>
              </a:rPr>
              <a:t>при достаточно большой ионной силе согласуется с хорошо известной в физике полимеров теорией Добрынина для полугибких полиэлектролитов </a:t>
            </a:r>
            <a:r>
              <a:rPr lang="en-US" altLang="ru-RU" sz="17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600">
                <a:latin typeface="Calibri" pitchFamily="34" charset="0"/>
              </a:rPr>
              <a:t>Dobrynin, A. V. </a:t>
            </a:r>
            <a:r>
              <a:rPr lang="en-US" sz="1600" i="1">
                <a:latin typeface="Calibri" pitchFamily="34" charset="0"/>
              </a:rPr>
              <a:t>Macromolecules</a:t>
            </a:r>
            <a:r>
              <a:rPr lang="ru-RU" sz="1600" i="1">
                <a:latin typeface="Calibri" pitchFamily="34" charset="0"/>
              </a:rPr>
              <a:t> </a:t>
            </a:r>
            <a:r>
              <a:rPr lang="fr-FR" sz="1600" b="1" i="1">
                <a:latin typeface="Calibri" pitchFamily="34" charset="0"/>
              </a:rPr>
              <a:t>2005, 38, 9304-9314].</a:t>
            </a:r>
            <a:endParaRPr lang="ru-RU" altLang="ru-RU" sz="17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E4C5F-B8DB-418E-9D9F-BFA3BB32F9B2}" type="slidenum">
              <a:rPr lang="ru-RU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CF835-23E9-4397-9EC6-218C0FB41E01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grpSp>
        <p:nvGrpSpPr>
          <p:cNvPr id="49155" name="Группа 2"/>
          <p:cNvGrpSpPr>
            <a:grpSpLocks/>
          </p:cNvGrpSpPr>
          <p:nvPr/>
        </p:nvGrpSpPr>
        <p:grpSpPr bwMode="auto">
          <a:xfrm>
            <a:off x="0" y="0"/>
            <a:ext cx="9144000" cy="6323013"/>
            <a:chOff x="0" y="0"/>
            <a:chExt cx="9144000" cy="6323013"/>
          </a:xfrm>
        </p:grpSpPr>
        <p:pic>
          <p:nvPicPr>
            <p:cNvPr id="49157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9738" y="4746625"/>
              <a:ext cx="8239125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833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Радиус инерции макромолекул</a:t>
              </a:r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 растворе,</a:t>
              </a:r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сравнение с экспериментальными данными</a:t>
              </a:r>
            </a:p>
          </p:txBody>
        </p:sp>
        <p:pic>
          <p:nvPicPr>
            <p:cNvPr id="491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" y="1376363"/>
              <a:ext cx="7245350" cy="25685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9160" name="TextBox 7"/>
            <p:cNvSpPr txBox="1">
              <a:spLocks noChangeArrowheads="1"/>
            </p:cNvSpPr>
            <p:nvPr/>
          </p:nvSpPr>
          <p:spPr bwMode="auto">
            <a:xfrm>
              <a:off x="4484688" y="4860925"/>
              <a:ext cx="5715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altLang="ru-RU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ru-RU">
                  <a:latin typeface="Times New Roman" pitchFamily="18" charset="0"/>
                  <a:cs typeface="Times New Roman" pitchFamily="18" charset="0"/>
                </a:rPr>
                <a:t>Å</a:t>
              </a:r>
              <a:r>
                <a:rPr lang="ru-RU" altLang="ru-RU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49161" name="TextBox 8"/>
            <p:cNvSpPr txBox="1">
              <a:spLocks noChangeArrowheads="1"/>
            </p:cNvSpPr>
            <p:nvPr/>
          </p:nvSpPr>
          <p:spPr bwMode="auto">
            <a:xfrm>
              <a:off x="5903913" y="4860925"/>
              <a:ext cx="6429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altLang="ru-RU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ru-RU">
                  <a:latin typeface="Times New Roman" pitchFamily="18" charset="0"/>
                  <a:cs typeface="Times New Roman" pitchFamily="18" charset="0"/>
                </a:rPr>
                <a:t>Å</a:t>
              </a:r>
              <a:r>
                <a:rPr lang="ru-RU" altLang="ru-RU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49162" name="TextBox 10"/>
            <p:cNvSpPr txBox="1">
              <a:spLocks noChangeArrowheads="1"/>
            </p:cNvSpPr>
            <p:nvPr/>
          </p:nvSpPr>
          <p:spPr bwMode="auto">
            <a:xfrm>
              <a:off x="495300" y="4406900"/>
              <a:ext cx="32861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altLang="ru-RU" b="1">
                  <a:latin typeface="Times New Roman" pitchFamily="18" charset="0"/>
                  <a:cs typeface="Times New Roman" pitchFamily="18" charset="0"/>
                </a:rPr>
                <a:t>Хондроитин сульфат</a:t>
              </a:r>
              <a:r>
                <a:rPr lang="en-US" altLang="ru-RU" b="1"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alt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4988" y="3944938"/>
              <a:ext cx="8143875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a. Hayashi K., 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1400" dirty="0">
                  <a:latin typeface="Times New Roman" pitchFamily="18" charset="0"/>
                  <a:cs typeface="Times New Roman" pitchFamily="18" charset="0"/>
                </a:rPr>
                <a:t>et. al. 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Macromolecules. - 1995. - V. 28. - p. 3824-3830.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1400" dirty="0" err="1">
                  <a:latin typeface="Times New Roman" pitchFamily="18" charset="0"/>
                  <a:cs typeface="Times New Roman" pitchFamily="18" charset="0"/>
                </a:rPr>
                <a:t>Esquenet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C., et. al. </a:t>
              </a:r>
              <a:r>
                <a:rPr lang="fr-FR" sz="1400" dirty="0" err="1">
                  <a:latin typeface="Times New Roman" pitchFamily="18" charset="0"/>
                  <a:cs typeface="Times New Roman" pitchFamily="18" charset="0"/>
                </a:rPr>
                <a:t>Macromolecules</a:t>
              </a:r>
              <a:r>
                <a:rPr lang="fr-FR" sz="1400" dirty="0">
                  <a:latin typeface="Times New Roman" pitchFamily="18" charset="0"/>
                  <a:cs typeface="Times New Roman" pitchFamily="18" charset="0"/>
                </a:rPr>
                <a:t>. - 2002. - V. 35. - p. 3708-3716.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4" name="TextBox 12"/>
            <p:cNvSpPr txBox="1">
              <a:spLocks noChangeArrowheads="1"/>
            </p:cNvSpPr>
            <p:nvPr/>
          </p:nvSpPr>
          <p:spPr bwMode="auto">
            <a:xfrm>
              <a:off x="609600" y="5953125"/>
              <a:ext cx="77866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ru-RU" baseline="3000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ru-RU">
                  <a:latin typeface="Times New Roman" pitchFamily="18" charset="0"/>
                  <a:cs typeface="Times New Roman" pitchFamily="18" charset="0"/>
                </a:rPr>
                <a:t>Tanaka K.  J. Biochem. Biophysical Journal. - 1978. - V. 83. - p. </a:t>
              </a:r>
              <a:r>
                <a:rPr lang="ru-RU" altLang="ru-RU">
                  <a:latin typeface="Times New Roman" pitchFamily="18" charset="0"/>
                  <a:cs typeface="Times New Roman" pitchFamily="18" charset="0"/>
                </a:rPr>
                <a:t>647-653.</a:t>
              </a:r>
            </a:p>
          </p:txBody>
        </p:sp>
        <p:sp>
          <p:nvSpPr>
            <p:cNvPr id="49165" name="TextBox 1"/>
            <p:cNvSpPr txBox="1">
              <a:spLocks noChangeArrowheads="1"/>
            </p:cNvSpPr>
            <p:nvPr/>
          </p:nvSpPr>
          <p:spPr bwMode="auto">
            <a:xfrm>
              <a:off x="6705600" y="1290638"/>
              <a:ext cx="1849438" cy="338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Отклонение (%)</a:t>
              </a:r>
            </a:p>
          </p:txBody>
        </p:sp>
      </p:grpSp>
      <p:sp>
        <p:nvSpPr>
          <p:cNvPr id="49156" name="TextBox 9"/>
          <p:cNvSpPr txBox="1">
            <a:spLocks noChangeArrowheads="1"/>
          </p:cNvSpPr>
          <p:nvPr/>
        </p:nvSpPr>
        <p:spPr bwMode="auto">
          <a:xfrm>
            <a:off x="495300" y="954088"/>
            <a:ext cx="328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Гиалуроновая кислота</a:t>
            </a:r>
            <a:r>
              <a:rPr lang="en-US" altLang="ru-RU" b="1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60775" y="0"/>
            <a:ext cx="14986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Резюме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F79C9-87F5-4500-8EDB-C92F7CDC4078}" type="slidenum">
              <a:rPr lang="ru-RU"/>
              <a:pPr>
                <a:defRPr/>
              </a:pPr>
              <a:t>43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765175"/>
            <a:ext cx="8496300" cy="4708525"/>
          </a:xfrm>
          <a:prstGeom prst="rect">
            <a:avLst/>
          </a:prstGeom>
          <a:ln w="25400">
            <a:noFill/>
          </a:ln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Разработана новая теоретико-полевая методология моделирования термодинамических и структурных свойств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биомакромолекул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водно-солевых растворах, основанная на методе гауссова эквивалентного представления. Впервые продемонстрирована применимость разработанной методологии к аппроксимации осмотического уравнения состояния водно-солевых растворов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гликозаминогликанов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гиалуроновой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кислоты,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хондроитин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сульфата и гепарина). Получено хорошее согласие между экспериментальными данными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малоуглового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нейтронного рассеяния для радиусов инерции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гиалуроновой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кислоты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хондроитин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сульфата в водно-солевых растворах и их теоретическими значениями. Продемонстрировано, что при достаточно больших концентрациях соли реализуется  линейная зависимость электростатической персистентной длины макромолекул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гликозаминогликанов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дебаевского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радиуса, что находится в согласии с теорией Добрынина.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692150"/>
            <a:ext cx="9144000" cy="4033838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ru-RU" alt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ru-RU" alt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3200" dirty="0">
                <a:solidFill>
                  <a:srgbClr val="C00000"/>
                </a:solidFill>
                <a:latin typeface="+mn-lt"/>
                <a:cs typeface="+mn-cs"/>
              </a:rPr>
              <a:t>Переход глобула-</a:t>
            </a:r>
            <a:r>
              <a:rPr lang="ru-RU" altLang="ru-RU" sz="3200" dirty="0">
                <a:solidFill>
                  <a:srgbClr val="C00000"/>
                </a:solidFill>
                <a:latin typeface="+mn-lt"/>
              </a:rPr>
              <a:t>клубок</a:t>
            </a:r>
            <a:r>
              <a:rPr lang="ru-RU" altLang="ru-RU" sz="3200" dirty="0">
                <a:solidFill>
                  <a:srgbClr val="C00000"/>
                </a:solidFill>
                <a:latin typeface="+mn-lt"/>
                <a:cs typeface="+mn-cs"/>
              </a:rPr>
              <a:t> поляризуемой макромолекулы, индуцированный внешним электрическим полем </a:t>
            </a:r>
            <a:endParaRPr lang="ru-RU" sz="360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ru-RU" alt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4025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4025" algn="ctr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 </a:t>
            </a:r>
          </a:p>
        </p:txBody>
      </p:sp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0" y="5661025"/>
            <a:ext cx="860425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Budkov et al.</a:t>
            </a:r>
            <a:r>
              <a:rPr lang="en-US" sz="2400" i="1">
                <a:latin typeface="Calibri" pitchFamily="34" charset="0"/>
              </a:rPr>
              <a:t>, J. Chem. Phys.143, 201102 (2015)</a:t>
            </a:r>
          </a:p>
          <a:p>
            <a:r>
              <a:rPr lang="en-US" sz="2400">
                <a:latin typeface="Calibri" pitchFamily="34" charset="0"/>
              </a:rPr>
              <a:t>Budkov et al.,</a:t>
            </a:r>
            <a:r>
              <a:rPr lang="en-US" sz="2400" i="1">
                <a:latin typeface="Calibri" pitchFamily="34" charset="0"/>
              </a:rPr>
              <a:t> Eur. Phys. J. E 39, 110 (2016)</a:t>
            </a:r>
          </a:p>
          <a:p>
            <a:r>
              <a:rPr lang="en-US" sz="2400">
                <a:latin typeface="Calibri" pitchFamily="34" charset="0"/>
              </a:rPr>
              <a:t>Kolesnikov et al.</a:t>
            </a:r>
            <a:r>
              <a:rPr lang="en-US" sz="2400" i="1">
                <a:latin typeface="Calibri" pitchFamily="34" charset="0"/>
              </a:rPr>
              <a:t>, Soft Matter</a:t>
            </a:r>
            <a:r>
              <a:rPr lang="nl-NL" sz="2400" i="1">
                <a:latin typeface="Calibri" pitchFamily="34" charset="0"/>
              </a:rPr>
              <a:t> 13, 4363 (2017)</a:t>
            </a:r>
            <a:endParaRPr lang="en-US" sz="1600" i="1">
              <a:latin typeface="Calibri" pitchFamily="34" charset="0"/>
            </a:endParaRPr>
          </a:p>
          <a:p>
            <a:r>
              <a:rPr lang="en-US" sz="1600" i="1">
                <a:latin typeface="Calibri" pitchFamily="34" charset="0"/>
              </a:rPr>
              <a:t> </a:t>
            </a:r>
          </a:p>
          <a:p>
            <a:endParaRPr lang="en-US" sz="1600" i="1">
              <a:latin typeface="Calibri" pitchFamily="34" charset="0"/>
            </a:endParaRPr>
          </a:p>
          <a:p>
            <a:endParaRPr lang="en-US" sz="1400" i="1">
              <a:latin typeface="Calibri" pitchFamily="34" charset="0"/>
            </a:endParaRPr>
          </a:p>
          <a:p>
            <a:endParaRPr lang="en-US" sz="1400" i="1">
              <a:latin typeface="Calibri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0BB37-60DF-49BB-9DF1-835FF8A5E713}" type="slidenum">
              <a:rPr lang="ru-RU"/>
              <a:pPr>
                <a:defRPr/>
              </a:pPr>
              <a:t>44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90713"/>
            <a:ext cx="835342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Иллюстрация идеи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2C09F-6FCB-4A2A-93F4-6734B5F1B02F}" type="slidenum">
              <a:rPr lang="ru-RU"/>
              <a:pPr>
                <a:defRPr/>
              </a:pPr>
              <a:t>45</a:t>
            </a:fld>
            <a:endParaRPr lang="ru-RU"/>
          </a:p>
        </p:txBody>
      </p:sp>
      <p:grpSp>
        <p:nvGrpSpPr>
          <p:cNvPr id="9222" name="Группа 8"/>
          <p:cNvGrpSpPr>
            <a:grpSpLocks/>
          </p:cNvGrpSpPr>
          <p:nvPr/>
        </p:nvGrpSpPr>
        <p:grpSpPr bwMode="auto">
          <a:xfrm rot="10800000">
            <a:off x="1908175" y="765175"/>
            <a:ext cx="503238" cy="647700"/>
            <a:chOff x="18183026" y="22754828"/>
            <a:chExt cx="720080" cy="648072"/>
          </a:xfrm>
        </p:grpSpPr>
        <p:sp>
          <p:nvSpPr>
            <p:cNvPr id="10" name="Овал 9"/>
            <p:cNvSpPr/>
            <p:nvPr/>
          </p:nvSpPr>
          <p:spPr bwMode="auto">
            <a:xfrm>
              <a:off x="18183026" y="22754828"/>
              <a:ext cx="720080" cy="64807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2400" i="1"/>
            </a:p>
          </p:txBody>
        </p:sp>
        <p:cxnSp>
          <p:nvCxnSpPr>
            <p:cNvPr id="9226" name="Прямая со стрелкой 10"/>
            <p:cNvCxnSpPr>
              <a:cxnSpLocks noChangeShapeType="1"/>
              <a:stCxn id="10" idx="6"/>
              <a:endCxn id="10" idx="2"/>
            </p:cNvCxnSpPr>
            <p:nvPr/>
          </p:nvCxnSpPr>
          <p:spPr bwMode="auto">
            <a:xfrm flipH="1">
              <a:off x="18183026" y="23078864"/>
              <a:ext cx="720080" cy="0"/>
            </a:xfrm>
            <a:prstGeom prst="straightConnector1">
              <a:avLst/>
            </a:prstGeom>
            <a:noFill/>
            <a:ln w="635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12" name="Прямая со стрелкой 11"/>
          <p:cNvCxnSpPr/>
          <p:nvPr/>
        </p:nvCxnSpPr>
        <p:spPr>
          <a:xfrm>
            <a:off x="827088" y="1700213"/>
            <a:ext cx="33131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196975"/>
            <a:ext cx="28416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2771775" y="782638"/>
          <a:ext cx="1293813" cy="685800"/>
        </p:xfrm>
        <a:graphic>
          <a:graphicData uri="http://schemas.openxmlformats.org/presentationml/2006/ole">
            <p:oleObj spid="_x0000_s9218" name="Формула" r:id="rId5" imgW="4572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0D24-75BA-4170-A1CF-0C1C9FD03A10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Теория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765175"/>
            <a:ext cx="57610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84313"/>
            <a:ext cx="35401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484313"/>
            <a:ext cx="1616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1557338"/>
            <a:ext cx="15414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2349500"/>
            <a:ext cx="360045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3141663"/>
            <a:ext cx="4103688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234" name="Группа 9"/>
          <p:cNvGrpSpPr>
            <a:grpSpLocks/>
          </p:cNvGrpSpPr>
          <p:nvPr/>
        </p:nvGrpSpPr>
        <p:grpSpPr bwMode="auto">
          <a:xfrm>
            <a:off x="7380288" y="115888"/>
            <a:ext cx="1655762" cy="1557337"/>
            <a:chOff x="7236296" y="0"/>
            <a:chExt cx="1656184" cy="1556792"/>
          </a:xfrm>
        </p:grpSpPr>
        <p:pic>
          <p:nvPicPr>
            <p:cNvPr id="11" name="Picture 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36296" y="0"/>
              <a:ext cx="1511685" cy="15567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2242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604448" y="836712"/>
              <a:ext cx="288032" cy="33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235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625" y="2420938"/>
            <a:ext cx="1457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825" y="4076700"/>
            <a:ext cx="55451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325" y="4292600"/>
            <a:ext cx="23463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238" name="Группа 17"/>
          <p:cNvGrpSpPr>
            <a:grpSpLocks/>
          </p:cNvGrpSpPr>
          <p:nvPr/>
        </p:nvGrpSpPr>
        <p:grpSpPr bwMode="auto">
          <a:xfrm>
            <a:off x="2484438" y="5229225"/>
            <a:ext cx="3887787" cy="719138"/>
            <a:chOff x="1259632" y="5013176"/>
            <a:chExt cx="3340596" cy="647700"/>
          </a:xfrm>
        </p:grpSpPr>
        <p:pic>
          <p:nvPicPr>
            <p:cNvPr id="52239" name="Picture 1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259632" y="5085184"/>
              <a:ext cx="7620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0" name="Picture 1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23728" y="5013176"/>
              <a:ext cx="24765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620713"/>
            <a:ext cx="67675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Фазовая диаграмма </a:t>
            </a:r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0" y="6308725"/>
            <a:ext cx="860425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Budkov et al.</a:t>
            </a:r>
            <a:r>
              <a:rPr lang="en-US" sz="2400" i="1">
                <a:latin typeface="Calibri" pitchFamily="34" charset="0"/>
              </a:rPr>
              <a:t>, J. Chem. Phys., 143, 2015, 201102. </a:t>
            </a:r>
          </a:p>
          <a:p>
            <a:r>
              <a:rPr lang="en-US" sz="1600" i="1">
                <a:latin typeface="Calibri" pitchFamily="34" charset="0"/>
              </a:rPr>
              <a:t> </a:t>
            </a:r>
          </a:p>
          <a:p>
            <a:endParaRPr lang="en-US" sz="1600" i="1">
              <a:latin typeface="Calibri" pitchFamily="34" charset="0"/>
            </a:endParaRPr>
          </a:p>
          <a:p>
            <a:endParaRPr lang="en-US" sz="1400" i="1">
              <a:latin typeface="Calibri" pitchFamily="34" charset="0"/>
            </a:endParaRPr>
          </a:p>
          <a:p>
            <a:endParaRPr lang="en-US" sz="1400" i="1">
              <a:latin typeface="Calibri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6D42E-F7F4-4104-B529-C455BC8E49BE}" type="slidenum">
              <a:rPr lang="ru-RU"/>
              <a:pPr>
                <a:defRPr/>
              </a:pPr>
              <a:t>47</a:t>
            </a:fld>
            <a:endParaRPr lang="ru-RU"/>
          </a:p>
        </p:txBody>
      </p:sp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549275"/>
            <a:ext cx="1512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6150" y="1125538"/>
            <a:ext cx="184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5516563"/>
            <a:ext cx="2670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413" y="5516563"/>
            <a:ext cx="9921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" name="Object 8"/>
          <p:cNvGraphicFramePr>
            <a:graphicFrameLocks noChangeAspect="1"/>
          </p:cNvGraphicFramePr>
          <p:nvPr/>
        </p:nvGraphicFramePr>
        <p:xfrm>
          <a:off x="3563938" y="5589588"/>
          <a:ext cx="598487" cy="479425"/>
        </p:xfrm>
        <a:graphic>
          <a:graphicData uri="http://schemas.openxmlformats.org/presentationml/2006/ole">
            <p:oleObj spid="_x0000_s10242" name="Формула" r:id="rId8" imgW="190440" imgH="152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Эффект поляризационных взаимодействий  </a:t>
            </a:r>
          </a:p>
        </p:txBody>
      </p:sp>
      <p:grpSp>
        <p:nvGrpSpPr>
          <p:cNvPr id="11268" name="Группа 8"/>
          <p:cNvGrpSpPr>
            <a:grpSpLocks/>
          </p:cNvGrpSpPr>
          <p:nvPr/>
        </p:nvGrpSpPr>
        <p:grpSpPr bwMode="auto">
          <a:xfrm>
            <a:off x="395288" y="1700213"/>
            <a:ext cx="7993062" cy="3744912"/>
            <a:chOff x="179388" y="1052513"/>
            <a:chExt cx="8677275" cy="4248150"/>
          </a:xfrm>
        </p:grpSpPr>
        <p:pic>
          <p:nvPicPr>
            <p:cNvPr id="1127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388" y="1052513"/>
              <a:ext cx="4752975" cy="424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463" y="1196975"/>
              <a:ext cx="4140200" cy="403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0" y="6381750"/>
            <a:ext cx="86042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Budkov et al.</a:t>
            </a:r>
            <a:r>
              <a:rPr lang="en-US" sz="1600" i="1">
                <a:latin typeface="Calibri" pitchFamily="34" charset="0"/>
              </a:rPr>
              <a:t> Eur. Phys. J. E 39, 110 (2016).</a:t>
            </a:r>
          </a:p>
          <a:p>
            <a:r>
              <a:rPr lang="en-US" sz="1600" i="1">
                <a:latin typeface="Calibri" pitchFamily="34" charset="0"/>
              </a:rPr>
              <a:t> </a:t>
            </a:r>
          </a:p>
          <a:p>
            <a:endParaRPr lang="en-US" sz="1600" i="1">
              <a:latin typeface="Calibri" pitchFamily="34" charset="0"/>
            </a:endParaRPr>
          </a:p>
          <a:p>
            <a:endParaRPr lang="en-US" sz="1400" i="1">
              <a:latin typeface="Calibri" pitchFamily="34" charset="0"/>
            </a:endParaRPr>
          </a:p>
          <a:p>
            <a:endParaRPr lang="en-US" sz="1400" i="1">
              <a:latin typeface="Calibri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1403350" y="5661025"/>
            <a:ext cx="3024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Теория среднего поля</a:t>
            </a: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5003800" y="5589588"/>
            <a:ext cx="3744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Теория с учетом поляризационных взаимодействий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AAEF8-D704-4511-990C-75F365CF3C9F}" type="slidenum">
              <a:rPr lang="ru-RU"/>
              <a:pPr>
                <a:defRPr/>
              </a:pPr>
              <a:t>48</a:t>
            </a:fld>
            <a:endParaRPr lang="ru-RU"/>
          </a:p>
        </p:txBody>
      </p:sp>
      <p:graphicFrame>
        <p:nvGraphicFramePr>
          <p:cNvPr id="11266" name="Object 9"/>
          <p:cNvGraphicFramePr>
            <a:graphicFrameLocks noChangeAspect="1"/>
          </p:cNvGraphicFramePr>
          <p:nvPr/>
        </p:nvGraphicFramePr>
        <p:xfrm>
          <a:off x="936625" y="549275"/>
          <a:ext cx="2536825" cy="863600"/>
        </p:xfrm>
        <a:graphic>
          <a:graphicData uri="http://schemas.openxmlformats.org/presentationml/2006/ole">
            <p:oleObj spid="_x0000_s11266" name="Формула" r:id="rId5" imgW="1307880" imgH="444240" progId="Equation.3">
              <p:embed/>
            </p:oleObj>
          </a:graphicData>
        </a:graphic>
      </p:graphicFrame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4643438" y="549275"/>
            <a:ext cx="43132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1600"/>
              <a:t>Эффективный потенциал взаимодействия </a:t>
            </a:r>
          </a:p>
          <a:p>
            <a:pPr algn="just"/>
            <a:r>
              <a:rPr lang="ru-RU" sz="1600"/>
              <a:t>изотропно поляризуемых частиц</a:t>
            </a:r>
          </a:p>
          <a:p>
            <a:pPr algn="just"/>
            <a:r>
              <a:rPr lang="ru-RU" sz="1600"/>
              <a:t>на больших расстояниях.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708400" y="981075"/>
            <a:ext cx="5762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20F5C-7EE5-4755-87E4-8D82BB6573F0}" type="slidenum">
              <a:rPr lang="ru-RU"/>
              <a:pPr>
                <a:defRPr/>
              </a:pPr>
              <a:t>49</a:t>
            </a:fld>
            <a:endParaRPr lang="ru-RU"/>
          </a:p>
        </p:txBody>
      </p:sp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Коллапс полимерной цепи, обусловленный поляризационными взаимодействиями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83534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6021388"/>
            <a:ext cx="13684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Основная мотивация исследования</a:t>
            </a:r>
          </a:p>
        </p:txBody>
      </p:sp>
      <p:sp>
        <p:nvSpPr>
          <p:cNvPr id="18435" name="Прямоугольник 8"/>
          <p:cNvSpPr>
            <a:spLocks noChangeArrowheads="1"/>
          </p:cNvSpPr>
          <p:nvPr/>
        </p:nvSpPr>
        <p:spPr bwMode="auto">
          <a:xfrm>
            <a:off x="250825" y="836613"/>
            <a:ext cx="8496300" cy="41862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Каким образом можно явно учесть эффект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поляризуемости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сорастворителя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электрическом поле, создаваемом ионами и заряженными поверхностями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indent="-3429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Этот вопрос является очень важным для современной электрохимии, прежде всего, для понимания того, как малые примеси поляризуемых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полярных молекул в растворе электролита влияют на емкостные свойства электролитических конденсаторов.</a:t>
            </a:r>
          </a:p>
          <a:p>
            <a:pPr marL="342900" indent="-342900" algn="just"/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98995-C3CF-48BE-8A4B-0194A59184B1}" type="slidenum">
              <a:rPr lang="en-US">
                <a:latin typeface="Tahoma" pitchFamily="34" charset="0"/>
                <a:cs typeface="Arial" pitchFamily="34" charset="0"/>
              </a:rPr>
              <a:pPr>
                <a:defRPr/>
              </a:pPr>
              <a:t>5</a:t>
            </a:fld>
            <a:endParaRPr lang="en-US">
              <a:latin typeface="Tahoma" pitchFamily="34" charset="0"/>
              <a:cs typeface="Arial" pitchFamily="34" charset="0"/>
            </a:endParaRPr>
          </a:p>
        </p:txBody>
      </p:sp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0" y="6027738"/>
            <a:ext cx="8388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>
                <a:latin typeface="Times New Roman" pitchFamily="18" charset="0"/>
                <a:cs typeface="Times New Roman" pitchFamily="18" charset="0"/>
              </a:rPr>
              <a:t>Budkov et al., EPL, 111 28002 (2015)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400">
                <a:latin typeface="Times New Roman" pitchFamily="18" charset="0"/>
                <a:cs typeface="Times New Roman" pitchFamily="18" charset="0"/>
              </a:rPr>
              <a:t>Budkov et al., J.Chem.Phys, 144, 184703 (2016)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32DE5-41C3-4EB0-BE43-E8EF39538B4F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pic>
        <p:nvPicPr>
          <p:cNvPr id="54275" name="Picture 2" descr="Graphical abstract: Statistical theory of polarizable target compound impregnation into a polymer coil under the influence of an electric f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84963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Импрегнация целевого соединения в полимерный клубок во внешнем электрическом поле. Эффекты поляризуемости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971550" y="5157788"/>
            <a:ext cx="936625" cy="863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8" name="TextBox 10"/>
          <p:cNvSpPr txBox="1">
            <a:spLocks noChangeArrowheads="1"/>
          </p:cNvSpPr>
          <p:nvPr/>
        </p:nvSpPr>
        <p:spPr bwMode="auto">
          <a:xfrm>
            <a:off x="0" y="5949950"/>
            <a:ext cx="3455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Молекулы целевого соединения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2771775" y="3573463"/>
            <a:ext cx="71438" cy="28082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0" name="TextBox 18"/>
          <p:cNvSpPr txBox="1">
            <a:spLocks noChangeArrowheads="1"/>
          </p:cNvSpPr>
          <p:nvPr/>
        </p:nvSpPr>
        <p:spPr bwMode="auto">
          <a:xfrm>
            <a:off x="1763713" y="6308725"/>
            <a:ext cx="2592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Полимерный клубок 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H="1" flipV="1">
            <a:off x="4140200" y="5157788"/>
            <a:ext cx="215900" cy="863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2" name="TextBox 31"/>
          <p:cNvSpPr txBox="1">
            <a:spLocks noChangeArrowheads="1"/>
          </p:cNvSpPr>
          <p:nvPr/>
        </p:nvSpPr>
        <p:spPr bwMode="auto">
          <a:xfrm>
            <a:off x="4140200" y="6092825"/>
            <a:ext cx="2592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Электрод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219700" y="1628775"/>
            <a:ext cx="331311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700213"/>
            <a:ext cx="381000" cy="5619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428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92150"/>
            <a:ext cx="7848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6" name="Прямоугольник 41"/>
          <p:cNvSpPr>
            <a:spLocks noChangeArrowheads="1"/>
          </p:cNvSpPr>
          <p:nvPr/>
        </p:nvSpPr>
        <p:spPr bwMode="auto">
          <a:xfrm>
            <a:off x="4500563" y="6488113"/>
            <a:ext cx="439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Kolesnikov et al., Soft Matter</a:t>
            </a:r>
            <a:r>
              <a:rPr lang="nl-NL" i="1">
                <a:latin typeface="Calibri" pitchFamily="34" charset="0"/>
              </a:rPr>
              <a:t> 13, 4363 (2017)</a:t>
            </a:r>
            <a:endParaRPr lang="en-US" sz="12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51577-432C-4933-BD18-68EDAD37E188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  <p:grpSp>
        <p:nvGrpSpPr>
          <p:cNvPr id="55299" name="Группа 5"/>
          <p:cNvGrpSpPr>
            <a:grpSpLocks/>
          </p:cNvGrpSpPr>
          <p:nvPr/>
        </p:nvGrpSpPr>
        <p:grpSpPr bwMode="auto">
          <a:xfrm>
            <a:off x="250825" y="620713"/>
            <a:ext cx="8677275" cy="3313112"/>
            <a:chOff x="179512" y="1196752"/>
            <a:chExt cx="8784976" cy="3672408"/>
          </a:xfrm>
        </p:grpSpPr>
        <p:pic>
          <p:nvPicPr>
            <p:cNvPr id="5530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196752"/>
              <a:ext cx="4464496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1268760"/>
              <a:ext cx="4176464" cy="36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Случай</a:t>
            </a:r>
            <a:r>
              <a:rPr lang="ru-RU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13350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797425"/>
            <a:ext cx="15843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5445125"/>
            <a:ext cx="15128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3960813"/>
            <a:ext cx="47513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6092825"/>
            <a:ext cx="1584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FF9C6-651C-4CF9-85EC-4ACA3C382DC0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Случай</a:t>
            </a:r>
            <a:r>
              <a:rPr lang="ru-RU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2225"/>
            <a:ext cx="1268412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636838"/>
            <a:ext cx="6477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26" name="Группа 7"/>
          <p:cNvGrpSpPr>
            <a:grpSpLocks/>
          </p:cNvGrpSpPr>
          <p:nvPr/>
        </p:nvGrpSpPr>
        <p:grpSpPr bwMode="auto">
          <a:xfrm>
            <a:off x="250825" y="765175"/>
            <a:ext cx="8569325" cy="5329238"/>
            <a:chOff x="0" y="1196752"/>
            <a:chExt cx="9144000" cy="4104456"/>
          </a:xfrm>
        </p:grpSpPr>
        <p:pic>
          <p:nvPicPr>
            <p:cNvPr id="5632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196752"/>
              <a:ext cx="4886257" cy="4104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60032" y="1340768"/>
              <a:ext cx="4283968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632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2708275"/>
            <a:ext cx="9001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2924175"/>
            <a:ext cx="9001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9403D-ED98-4099-B263-46C99C435382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grpSp>
        <p:nvGrpSpPr>
          <p:cNvPr id="12292" name="Группа 5"/>
          <p:cNvGrpSpPr>
            <a:grpSpLocks/>
          </p:cNvGrpSpPr>
          <p:nvPr/>
        </p:nvGrpSpPr>
        <p:grpSpPr bwMode="auto">
          <a:xfrm>
            <a:off x="0" y="1052513"/>
            <a:ext cx="9144000" cy="3960812"/>
            <a:chOff x="0" y="1268760"/>
            <a:chExt cx="9144000" cy="3960440"/>
          </a:xfrm>
        </p:grpSpPr>
        <p:pic>
          <p:nvPicPr>
            <p:cNvPr id="1230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268760"/>
              <a:ext cx="4499992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0032" y="1340768"/>
              <a:ext cx="4283968" cy="381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Эффект поляризуемости полимера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2051050" y="5516563"/>
          <a:ext cx="1762125" cy="649287"/>
        </p:xfrm>
        <a:graphic>
          <a:graphicData uri="http://schemas.openxmlformats.org/presentationml/2006/ole">
            <p:oleObj spid="_x0000_s12290" name="Формула" r:id="rId5" imgW="622080" imgH="228600" progId="Equation.3">
              <p:embed/>
            </p:oleObj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H="1" flipV="1">
            <a:off x="1547813" y="4292600"/>
            <a:ext cx="1295400" cy="11525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276600" y="3573463"/>
            <a:ext cx="2951163" cy="18716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96" name="Группа 12"/>
          <p:cNvGrpSpPr>
            <a:grpSpLocks/>
          </p:cNvGrpSpPr>
          <p:nvPr/>
        </p:nvGrpSpPr>
        <p:grpSpPr bwMode="auto">
          <a:xfrm>
            <a:off x="7667625" y="2708275"/>
            <a:ext cx="936625" cy="390525"/>
            <a:chOff x="5508104" y="5055840"/>
            <a:chExt cx="1511796" cy="533400"/>
          </a:xfrm>
        </p:grpSpPr>
        <p:pic>
          <p:nvPicPr>
            <p:cNvPr id="12300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8104" y="5085184"/>
              <a:ext cx="9144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72200" y="5055840"/>
              <a:ext cx="6477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7" name="Группа 14"/>
          <p:cNvGrpSpPr>
            <a:grpSpLocks/>
          </p:cNvGrpSpPr>
          <p:nvPr/>
        </p:nvGrpSpPr>
        <p:grpSpPr bwMode="auto">
          <a:xfrm>
            <a:off x="971550" y="2852738"/>
            <a:ext cx="936625" cy="388937"/>
            <a:chOff x="5508104" y="5055840"/>
            <a:chExt cx="1511796" cy="533400"/>
          </a:xfrm>
        </p:grpSpPr>
        <p:pic>
          <p:nvPicPr>
            <p:cNvPr id="12298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8104" y="5085184"/>
              <a:ext cx="9144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72200" y="5055840"/>
              <a:ext cx="6477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Резюме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BD29F00E-6E14-49A3-A151-98474E5C82BC}" type="slidenum">
              <a:rPr lang="ru-RU"/>
              <a:pPr>
                <a:defRPr/>
              </a:pPr>
              <a:t>54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750" y="981075"/>
            <a:ext cx="8123238" cy="4492625"/>
          </a:xfrm>
          <a:prstGeom prst="rect">
            <a:avLst/>
          </a:prstGeom>
          <a:ln w="25400">
            <a:noFill/>
          </a:ln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Построена модель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полиэлектролитной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цепи, привитой одним концом к плоской поверхности и к деформируемому целевому телу – другим во внешнем электрическом поле в водно-солевом растворе. Обосновано, что данная система может функционировать как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нано-устройство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для фиксирования положений центра масс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нано-размерных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объектов.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2. Разработан новый подход к вычислению условных статистических сумм полимерных цепей с фиксированным вектором расстояния между концевыми звеньями.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3. Показано, что результаты теоретической модели находятся в хорошем согласии с данными компьютерного моделирования.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1D360-FC5C-4050-9B73-A7C8F1DC2959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92150"/>
            <a:ext cx="9144000" cy="4033838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ru-RU" alt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ru-RU" alt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электромеханического </a:t>
            </a:r>
            <a:r>
              <a:rPr lang="ru-RU" altLang="ru-RU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наноактуатора</a:t>
            </a:r>
            <a: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фиксирования </a:t>
            </a:r>
            <a:r>
              <a:rPr lang="ru-RU" altLang="ru-RU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наноразмерных</a:t>
            </a:r>
            <a: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объектов, основанного на </a:t>
            </a:r>
            <a:r>
              <a:rPr lang="ru-RU" altLang="ru-RU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конформационном</a:t>
            </a:r>
            <a:r>
              <a:rPr lang="ru-RU" alt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изменении полиэлектролита во внешнем электрическом поле</a:t>
            </a:r>
            <a:endParaRPr lang="ru-RU" alt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4025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4025" algn="ctr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 </a:t>
            </a:r>
          </a:p>
        </p:txBody>
      </p:sp>
      <p:sp>
        <p:nvSpPr>
          <p:cNvPr id="58372" name="Прямоугольник 6"/>
          <p:cNvSpPr>
            <a:spLocks noChangeArrowheads="1"/>
          </p:cNvSpPr>
          <p:nvPr/>
        </p:nvSpPr>
        <p:spPr bwMode="auto">
          <a:xfrm>
            <a:off x="0" y="5868988"/>
            <a:ext cx="57959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Brilliantov et al., Phys. Rev. E, 2016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Brilliantov et al. Philosophical Transactions, 2016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Brilliantov et al., Faraday Discussions,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082B3-12BA-4B8E-BB7C-99007F415F26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Концепция электромеханического наноактуатора</a:t>
            </a:r>
          </a:p>
        </p:txBody>
      </p:sp>
      <p:pic>
        <p:nvPicPr>
          <p:cNvPr id="5939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429000"/>
            <a:ext cx="6769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85BA2-180D-4C75-84E7-1C44CDA14CA2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92150"/>
            <a:ext cx="806450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Ланжевеновская динамика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BA1E6-7497-4E7F-9227-226897BB2B43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Теоретическая модель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41438"/>
            <a:ext cx="40322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45" name="Группа 14"/>
          <p:cNvGrpSpPr>
            <a:grpSpLocks/>
          </p:cNvGrpSpPr>
          <p:nvPr/>
        </p:nvGrpSpPr>
        <p:grpSpPr bwMode="auto">
          <a:xfrm>
            <a:off x="1187450" y="1916113"/>
            <a:ext cx="6192838" cy="1368425"/>
            <a:chOff x="539750" y="1484313"/>
            <a:chExt cx="8102600" cy="2232025"/>
          </a:xfrm>
        </p:grpSpPr>
        <p:pic>
          <p:nvPicPr>
            <p:cNvPr id="6146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750" y="1484313"/>
              <a:ext cx="8102600" cy="100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1050" y="2708275"/>
              <a:ext cx="5132388" cy="1008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4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3500438"/>
            <a:ext cx="2879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47" name="Группа 9"/>
          <p:cNvGrpSpPr>
            <a:grpSpLocks/>
          </p:cNvGrpSpPr>
          <p:nvPr/>
        </p:nvGrpSpPr>
        <p:grpSpPr bwMode="auto">
          <a:xfrm>
            <a:off x="4067175" y="3429000"/>
            <a:ext cx="1585913" cy="720725"/>
            <a:chOff x="1115616" y="5229200"/>
            <a:chExt cx="2880320" cy="974424"/>
          </a:xfrm>
        </p:grpSpPr>
        <p:pic>
          <p:nvPicPr>
            <p:cNvPr id="61458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15616" y="5229200"/>
              <a:ext cx="864096" cy="882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9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07704" y="5373216"/>
              <a:ext cx="2088232" cy="830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48" name="Группа 12"/>
          <p:cNvGrpSpPr>
            <a:grpSpLocks/>
          </p:cNvGrpSpPr>
          <p:nvPr/>
        </p:nvGrpSpPr>
        <p:grpSpPr bwMode="auto">
          <a:xfrm>
            <a:off x="6011863" y="3284538"/>
            <a:ext cx="2376487" cy="792162"/>
            <a:chOff x="4067944" y="5229200"/>
            <a:chExt cx="3248041" cy="960714"/>
          </a:xfrm>
        </p:grpSpPr>
        <p:pic>
          <p:nvPicPr>
            <p:cNvPr id="61456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67944" y="5301208"/>
              <a:ext cx="1224136" cy="826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7" name="Picture 1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92080" y="5229200"/>
              <a:ext cx="2023905" cy="960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49" name="Прямоугольник 13"/>
          <p:cNvSpPr>
            <a:spLocks noChangeArrowheads="1"/>
          </p:cNvSpPr>
          <p:nvPr/>
        </p:nvSpPr>
        <p:spPr bwMode="auto">
          <a:xfrm>
            <a:off x="0" y="6211888"/>
            <a:ext cx="66595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Brilliantov et al. Philosophical Transactions, 2016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Brilliantov et al., Phys. Rev. E, 2016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0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913" y="620713"/>
            <a:ext cx="5975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5600" y="1268413"/>
            <a:ext cx="2271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52" name="Группа 19"/>
          <p:cNvGrpSpPr>
            <a:grpSpLocks/>
          </p:cNvGrpSpPr>
          <p:nvPr/>
        </p:nvGrpSpPr>
        <p:grpSpPr bwMode="auto">
          <a:xfrm>
            <a:off x="323850" y="4652963"/>
            <a:ext cx="5040313" cy="1008062"/>
            <a:chOff x="827584" y="4077072"/>
            <a:chExt cx="5120208" cy="757808"/>
          </a:xfrm>
        </p:grpSpPr>
        <p:pic>
          <p:nvPicPr>
            <p:cNvPr id="61454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7584" y="4077072"/>
              <a:ext cx="3724275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5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499992" y="4149080"/>
              <a:ext cx="1447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53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51500" y="4797425"/>
            <a:ext cx="32067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96246-D94E-47D3-8504-ECD9E9E0EBA5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Сравнение теории и МД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Иллюстрация модели</a:t>
            </a:r>
            <a:endParaRPr lang="ru-RU" sz="2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59" name="Группа 5"/>
          <p:cNvGrpSpPr>
            <a:grpSpLocks/>
          </p:cNvGrpSpPr>
          <p:nvPr/>
        </p:nvGrpSpPr>
        <p:grpSpPr bwMode="auto">
          <a:xfrm>
            <a:off x="1739900" y="838200"/>
            <a:ext cx="5702300" cy="5353050"/>
            <a:chOff x="13214483" y="15986090"/>
            <a:chExt cx="6768758" cy="6768738"/>
          </a:xfrm>
        </p:grpSpPr>
        <p:grpSp>
          <p:nvGrpSpPr>
            <p:cNvPr id="19468" name="Группа 6"/>
            <p:cNvGrpSpPr>
              <a:grpSpLocks/>
            </p:cNvGrpSpPr>
            <p:nvPr/>
          </p:nvGrpSpPr>
          <p:grpSpPr bwMode="auto">
            <a:xfrm>
              <a:off x="13214483" y="15986090"/>
              <a:ext cx="6768758" cy="6703296"/>
              <a:chOff x="12998449" y="16418124"/>
              <a:chExt cx="6984777" cy="6912768"/>
            </a:xfrm>
          </p:grpSpPr>
          <p:sp>
            <p:nvSpPr>
              <p:cNvPr id="19516" name="Овал 54"/>
              <p:cNvSpPr>
                <a:spLocks noChangeArrowheads="1"/>
              </p:cNvSpPr>
              <p:nvPr/>
            </p:nvSpPr>
            <p:spPr bwMode="auto">
              <a:xfrm>
                <a:off x="14006562" y="16562140"/>
                <a:ext cx="504056" cy="57606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17" name="Овал 55"/>
              <p:cNvSpPr>
                <a:spLocks noChangeArrowheads="1"/>
              </p:cNvSpPr>
              <p:nvPr/>
            </p:nvSpPr>
            <p:spPr bwMode="auto">
              <a:xfrm>
                <a:off x="14387932" y="17780513"/>
                <a:ext cx="504056" cy="57606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18" name="Прямоугольник 56"/>
              <p:cNvSpPr>
                <a:spLocks noChangeArrowheads="1"/>
              </p:cNvSpPr>
              <p:nvPr/>
            </p:nvSpPr>
            <p:spPr bwMode="auto">
              <a:xfrm>
                <a:off x="12998449" y="16418124"/>
                <a:ext cx="936104" cy="6912768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19" name="Овал 57"/>
              <p:cNvSpPr>
                <a:spLocks noChangeArrowheads="1"/>
              </p:cNvSpPr>
              <p:nvPr/>
            </p:nvSpPr>
            <p:spPr bwMode="auto">
              <a:xfrm>
                <a:off x="19119130" y="16922180"/>
                <a:ext cx="504056" cy="57606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20" name="Овал 58"/>
              <p:cNvSpPr>
                <a:spLocks noChangeArrowheads="1"/>
              </p:cNvSpPr>
              <p:nvPr/>
            </p:nvSpPr>
            <p:spPr bwMode="auto">
              <a:xfrm>
                <a:off x="17318930" y="16418124"/>
                <a:ext cx="504056" cy="57606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21" name="Овал 59"/>
              <p:cNvSpPr>
                <a:spLocks noChangeArrowheads="1"/>
              </p:cNvSpPr>
              <p:nvPr/>
            </p:nvSpPr>
            <p:spPr bwMode="auto">
              <a:xfrm>
                <a:off x="15446722" y="21602700"/>
                <a:ext cx="504056" cy="57606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22" name="Овал 60"/>
              <p:cNvSpPr>
                <a:spLocks noChangeArrowheads="1"/>
              </p:cNvSpPr>
              <p:nvPr/>
            </p:nvSpPr>
            <p:spPr bwMode="auto">
              <a:xfrm>
                <a:off x="14438610" y="18866396"/>
                <a:ext cx="504056" cy="57606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23" name="Овал 61"/>
              <p:cNvSpPr>
                <a:spLocks noChangeArrowheads="1"/>
              </p:cNvSpPr>
              <p:nvPr/>
            </p:nvSpPr>
            <p:spPr bwMode="auto">
              <a:xfrm>
                <a:off x="13992067" y="20253715"/>
                <a:ext cx="504056" cy="576065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24" name="Овал 62"/>
              <p:cNvSpPr>
                <a:spLocks noChangeArrowheads="1"/>
              </p:cNvSpPr>
              <p:nvPr/>
            </p:nvSpPr>
            <p:spPr bwMode="auto">
              <a:xfrm>
                <a:off x="14870658" y="16778164"/>
                <a:ext cx="504056" cy="57606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25" name="Овал 63"/>
              <p:cNvSpPr>
                <a:spLocks noChangeArrowheads="1"/>
              </p:cNvSpPr>
              <p:nvPr/>
            </p:nvSpPr>
            <p:spPr bwMode="auto">
              <a:xfrm>
                <a:off x="14654634" y="21386676"/>
                <a:ext cx="504056" cy="57606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26" name="Овал 64"/>
              <p:cNvSpPr>
                <a:spLocks noChangeArrowheads="1"/>
              </p:cNvSpPr>
              <p:nvPr/>
            </p:nvSpPr>
            <p:spPr bwMode="auto">
              <a:xfrm>
                <a:off x="16742866" y="16994188"/>
                <a:ext cx="504056" cy="57606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27" name="Овал 65"/>
              <p:cNvSpPr>
                <a:spLocks noChangeArrowheads="1"/>
              </p:cNvSpPr>
              <p:nvPr/>
            </p:nvSpPr>
            <p:spPr bwMode="auto">
              <a:xfrm>
                <a:off x="14047458" y="20821409"/>
                <a:ext cx="504056" cy="57606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28" name="Овал 66"/>
              <p:cNvSpPr>
                <a:spLocks noChangeArrowheads="1"/>
              </p:cNvSpPr>
              <p:nvPr/>
            </p:nvSpPr>
            <p:spPr bwMode="auto">
              <a:xfrm>
                <a:off x="14150578" y="22178764"/>
                <a:ext cx="504056" cy="57606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29" name="Овал 67"/>
              <p:cNvSpPr>
                <a:spLocks noChangeArrowheads="1"/>
              </p:cNvSpPr>
              <p:nvPr/>
            </p:nvSpPr>
            <p:spPr bwMode="auto">
              <a:xfrm>
                <a:off x="14222586" y="19730492"/>
                <a:ext cx="504056" cy="57606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30" name="Овал 68"/>
              <p:cNvSpPr>
                <a:spLocks noChangeArrowheads="1"/>
              </p:cNvSpPr>
              <p:nvPr/>
            </p:nvSpPr>
            <p:spPr bwMode="auto">
              <a:xfrm>
                <a:off x="17967002" y="20954628"/>
                <a:ext cx="504056" cy="57606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31" name="Овал 69"/>
              <p:cNvSpPr>
                <a:spLocks noChangeArrowheads="1"/>
              </p:cNvSpPr>
              <p:nvPr/>
            </p:nvSpPr>
            <p:spPr bwMode="auto">
              <a:xfrm>
                <a:off x="17967002" y="18506356"/>
                <a:ext cx="504056" cy="57606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32" name="Овал 70"/>
              <p:cNvSpPr>
                <a:spLocks noChangeArrowheads="1"/>
              </p:cNvSpPr>
              <p:nvPr/>
            </p:nvSpPr>
            <p:spPr bwMode="auto">
              <a:xfrm>
                <a:off x="19119130" y="19298444"/>
                <a:ext cx="504056" cy="57606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33" name="Овал 71"/>
              <p:cNvSpPr>
                <a:spLocks noChangeArrowheads="1"/>
              </p:cNvSpPr>
              <p:nvPr/>
            </p:nvSpPr>
            <p:spPr bwMode="auto">
              <a:xfrm>
                <a:off x="19119130" y="19946516"/>
                <a:ext cx="504056" cy="57606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34" name="Овал 72"/>
              <p:cNvSpPr>
                <a:spLocks noChangeArrowheads="1"/>
              </p:cNvSpPr>
              <p:nvPr/>
            </p:nvSpPr>
            <p:spPr bwMode="auto">
              <a:xfrm>
                <a:off x="16958890" y="17930292"/>
                <a:ext cx="504056" cy="57606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35" name="Овал 73"/>
              <p:cNvSpPr>
                <a:spLocks noChangeArrowheads="1"/>
              </p:cNvSpPr>
              <p:nvPr/>
            </p:nvSpPr>
            <p:spPr bwMode="auto">
              <a:xfrm>
                <a:off x="17174914" y="20666596"/>
                <a:ext cx="504056" cy="57606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36" name="Овал 74"/>
              <p:cNvSpPr>
                <a:spLocks noChangeArrowheads="1"/>
              </p:cNvSpPr>
              <p:nvPr/>
            </p:nvSpPr>
            <p:spPr bwMode="auto">
              <a:xfrm>
                <a:off x="17902654" y="17687266"/>
                <a:ext cx="504056" cy="576065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37" name="Овал 75"/>
              <p:cNvSpPr>
                <a:spLocks noChangeArrowheads="1"/>
              </p:cNvSpPr>
              <p:nvPr/>
            </p:nvSpPr>
            <p:spPr bwMode="auto">
              <a:xfrm>
                <a:off x="17462946" y="19442460"/>
                <a:ext cx="504056" cy="57606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38" name="Овал 76"/>
              <p:cNvSpPr>
                <a:spLocks noChangeArrowheads="1"/>
              </p:cNvSpPr>
              <p:nvPr/>
            </p:nvSpPr>
            <p:spPr bwMode="auto">
              <a:xfrm>
                <a:off x="15086682" y="22178764"/>
                <a:ext cx="504056" cy="57606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39" name="Овал 77"/>
              <p:cNvSpPr>
                <a:spLocks noChangeArrowheads="1"/>
              </p:cNvSpPr>
              <p:nvPr/>
            </p:nvSpPr>
            <p:spPr bwMode="auto">
              <a:xfrm>
                <a:off x="17976961" y="22365536"/>
                <a:ext cx="504056" cy="576065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40" name="Овал 78"/>
              <p:cNvSpPr>
                <a:spLocks noChangeArrowheads="1"/>
              </p:cNvSpPr>
              <p:nvPr/>
            </p:nvSpPr>
            <p:spPr bwMode="auto">
              <a:xfrm>
                <a:off x="15673470" y="19091421"/>
                <a:ext cx="504056" cy="576065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41" name="Овал 79"/>
              <p:cNvSpPr>
                <a:spLocks noChangeArrowheads="1"/>
              </p:cNvSpPr>
              <p:nvPr/>
            </p:nvSpPr>
            <p:spPr bwMode="auto">
              <a:xfrm>
                <a:off x="15662746" y="20882620"/>
                <a:ext cx="504056" cy="57606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42" name="Овал 80"/>
              <p:cNvSpPr>
                <a:spLocks noChangeArrowheads="1"/>
              </p:cNvSpPr>
              <p:nvPr/>
            </p:nvSpPr>
            <p:spPr bwMode="auto">
              <a:xfrm>
                <a:off x="15014674" y="17426236"/>
                <a:ext cx="504056" cy="57606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43" name="Овал 81"/>
              <p:cNvSpPr>
                <a:spLocks noChangeArrowheads="1"/>
              </p:cNvSpPr>
              <p:nvPr/>
            </p:nvSpPr>
            <p:spPr bwMode="auto">
              <a:xfrm>
                <a:off x="17318930" y="21890732"/>
                <a:ext cx="504056" cy="57606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44" name="Овал 82"/>
              <p:cNvSpPr>
                <a:spLocks noChangeArrowheads="1"/>
              </p:cNvSpPr>
              <p:nvPr/>
            </p:nvSpPr>
            <p:spPr bwMode="auto">
              <a:xfrm>
                <a:off x="18183026" y="19802500"/>
                <a:ext cx="504056" cy="57606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45" name="Овал 83"/>
              <p:cNvSpPr>
                <a:spLocks noChangeArrowheads="1"/>
              </p:cNvSpPr>
              <p:nvPr/>
            </p:nvSpPr>
            <p:spPr bwMode="auto">
              <a:xfrm>
                <a:off x="18471058" y="21890732"/>
                <a:ext cx="504056" cy="57606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46" name="Овал 84"/>
              <p:cNvSpPr>
                <a:spLocks noChangeArrowheads="1"/>
              </p:cNvSpPr>
              <p:nvPr/>
            </p:nvSpPr>
            <p:spPr bwMode="auto">
              <a:xfrm>
                <a:off x="18831098" y="20882620"/>
                <a:ext cx="504056" cy="57606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47" name="Овал 85"/>
              <p:cNvSpPr>
                <a:spLocks noChangeArrowheads="1"/>
              </p:cNvSpPr>
              <p:nvPr/>
            </p:nvSpPr>
            <p:spPr bwMode="auto">
              <a:xfrm>
                <a:off x="16886882" y="18938404"/>
                <a:ext cx="504056" cy="57606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48" name="Овал 86"/>
              <p:cNvSpPr>
                <a:spLocks noChangeArrowheads="1"/>
              </p:cNvSpPr>
              <p:nvPr/>
            </p:nvSpPr>
            <p:spPr bwMode="auto">
              <a:xfrm>
                <a:off x="19335154" y="21746716"/>
                <a:ext cx="504056" cy="576064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49" name="Овал 87"/>
              <p:cNvSpPr>
                <a:spLocks noChangeArrowheads="1"/>
              </p:cNvSpPr>
              <p:nvPr/>
            </p:nvSpPr>
            <p:spPr bwMode="auto">
              <a:xfrm>
                <a:off x="18199879" y="16796167"/>
                <a:ext cx="504056" cy="576065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sp>
            <p:nvSpPr>
              <p:cNvPr id="19550" name="Овал 88"/>
              <p:cNvSpPr>
                <a:spLocks noChangeArrowheads="1"/>
              </p:cNvSpPr>
              <p:nvPr/>
            </p:nvSpPr>
            <p:spPr bwMode="auto">
              <a:xfrm>
                <a:off x="19479170" y="18650373"/>
                <a:ext cx="504056" cy="576065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</p:grpSp>
        <p:grpSp>
          <p:nvGrpSpPr>
            <p:cNvPr id="19469" name="Группа 7"/>
            <p:cNvGrpSpPr>
              <a:grpSpLocks/>
            </p:cNvGrpSpPr>
            <p:nvPr/>
          </p:nvGrpSpPr>
          <p:grpSpPr bwMode="auto">
            <a:xfrm>
              <a:off x="14222586" y="17858284"/>
              <a:ext cx="504056" cy="648072"/>
              <a:chOff x="18183026" y="22754828"/>
              <a:chExt cx="720080" cy="648072"/>
            </a:xfrm>
          </p:grpSpPr>
          <p:sp>
            <p:nvSpPr>
              <p:cNvPr id="19514" name="Овал 52"/>
              <p:cNvSpPr>
                <a:spLocks noChangeArrowheads="1"/>
              </p:cNvSpPr>
              <p:nvPr/>
            </p:nvSpPr>
            <p:spPr bwMode="auto">
              <a:xfrm>
                <a:off x="18183026" y="22754828"/>
                <a:ext cx="720080" cy="64807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cxnSp>
            <p:nvCxnSpPr>
              <p:cNvPr id="19515" name="Прямая со стрелкой 53"/>
              <p:cNvCxnSpPr>
                <a:cxnSpLocks noChangeShapeType="1"/>
                <a:stCxn id="19514" idx="6"/>
                <a:endCxn id="19514" idx="2"/>
              </p:cNvCxnSpPr>
              <p:nvPr/>
            </p:nvCxnSpPr>
            <p:spPr bwMode="auto">
              <a:xfrm flipH="1">
                <a:off x="18183026" y="23078864"/>
                <a:ext cx="720080" cy="0"/>
              </a:xfrm>
              <a:prstGeom prst="straightConnector1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9470" name="Группа 8"/>
            <p:cNvGrpSpPr>
              <a:grpSpLocks/>
            </p:cNvGrpSpPr>
            <p:nvPr/>
          </p:nvGrpSpPr>
          <p:grpSpPr bwMode="auto">
            <a:xfrm>
              <a:off x="14726642" y="19730492"/>
              <a:ext cx="504056" cy="648072"/>
              <a:chOff x="18183026" y="22754828"/>
              <a:chExt cx="720080" cy="648072"/>
            </a:xfrm>
          </p:grpSpPr>
          <p:sp>
            <p:nvSpPr>
              <p:cNvPr id="19512" name="Овал 50"/>
              <p:cNvSpPr>
                <a:spLocks noChangeArrowheads="1"/>
              </p:cNvSpPr>
              <p:nvPr/>
            </p:nvSpPr>
            <p:spPr bwMode="auto">
              <a:xfrm>
                <a:off x="18183026" y="22754828"/>
                <a:ext cx="720080" cy="64807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cxnSp>
            <p:nvCxnSpPr>
              <p:cNvPr id="19513" name="Прямая со стрелкой 51"/>
              <p:cNvCxnSpPr>
                <a:cxnSpLocks noChangeShapeType="1"/>
                <a:stCxn id="19512" idx="6"/>
                <a:endCxn id="19512" idx="2"/>
              </p:cNvCxnSpPr>
              <p:nvPr/>
            </p:nvCxnSpPr>
            <p:spPr bwMode="auto">
              <a:xfrm flipH="1">
                <a:off x="18183026" y="23078864"/>
                <a:ext cx="720080" cy="0"/>
              </a:xfrm>
              <a:prstGeom prst="straightConnector1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9471" name="Группа 9"/>
            <p:cNvGrpSpPr>
              <a:grpSpLocks/>
            </p:cNvGrpSpPr>
            <p:nvPr/>
          </p:nvGrpSpPr>
          <p:grpSpPr bwMode="auto">
            <a:xfrm>
              <a:off x="14438610" y="22106756"/>
              <a:ext cx="504056" cy="648072"/>
              <a:chOff x="18183026" y="22754828"/>
              <a:chExt cx="720080" cy="648072"/>
            </a:xfrm>
          </p:grpSpPr>
          <p:sp>
            <p:nvSpPr>
              <p:cNvPr id="19510" name="Овал 48"/>
              <p:cNvSpPr>
                <a:spLocks noChangeArrowheads="1"/>
              </p:cNvSpPr>
              <p:nvPr/>
            </p:nvSpPr>
            <p:spPr bwMode="auto">
              <a:xfrm>
                <a:off x="18183026" y="22754828"/>
                <a:ext cx="720080" cy="64807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cxnSp>
            <p:nvCxnSpPr>
              <p:cNvPr id="19511" name="Прямая со стрелкой 49"/>
              <p:cNvCxnSpPr>
                <a:cxnSpLocks noChangeShapeType="1"/>
                <a:stCxn id="19510" idx="6"/>
                <a:endCxn id="19510" idx="2"/>
              </p:cNvCxnSpPr>
              <p:nvPr/>
            </p:nvCxnSpPr>
            <p:spPr bwMode="auto">
              <a:xfrm flipH="1">
                <a:off x="18183026" y="23078864"/>
                <a:ext cx="720080" cy="0"/>
              </a:xfrm>
              <a:prstGeom prst="straightConnector1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9472" name="Группа 10"/>
            <p:cNvGrpSpPr>
              <a:grpSpLocks/>
            </p:cNvGrpSpPr>
            <p:nvPr/>
          </p:nvGrpSpPr>
          <p:grpSpPr bwMode="auto">
            <a:xfrm>
              <a:off x="14438610" y="16634148"/>
              <a:ext cx="504056" cy="648072"/>
              <a:chOff x="18183026" y="22754828"/>
              <a:chExt cx="720080" cy="648072"/>
            </a:xfrm>
          </p:grpSpPr>
          <p:sp>
            <p:nvSpPr>
              <p:cNvPr id="19508" name="Овал 46"/>
              <p:cNvSpPr>
                <a:spLocks noChangeArrowheads="1"/>
              </p:cNvSpPr>
              <p:nvPr/>
            </p:nvSpPr>
            <p:spPr bwMode="auto">
              <a:xfrm>
                <a:off x="18183026" y="22754828"/>
                <a:ext cx="720080" cy="64807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cxnSp>
            <p:nvCxnSpPr>
              <p:cNvPr id="19509" name="Прямая со стрелкой 47"/>
              <p:cNvCxnSpPr>
                <a:cxnSpLocks noChangeShapeType="1"/>
                <a:stCxn id="19508" idx="6"/>
                <a:endCxn id="19508" idx="2"/>
              </p:cNvCxnSpPr>
              <p:nvPr/>
            </p:nvCxnSpPr>
            <p:spPr bwMode="auto">
              <a:xfrm flipH="1">
                <a:off x="18183026" y="23078864"/>
                <a:ext cx="720080" cy="0"/>
              </a:xfrm>
              <a:prstGeom prst="straightConnector1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9473" name="Группа 11"/>
            <p:cNvGrpSpPr>
              <a:grpSpLocks/>
            </p:cNvGrpSpPr>
            <p:nvPr/>
          </p:nvGrpSpPr>
          <p:grpSpPr bwMode="auto">
            <a:xfrm>
              <a:off x="14138869" y="18650372"/>
              <a:ext cx="504061" cy="648072"/>
              <a:chOff x="18269163" y="22754828"/>
              <a:chExt cx="720087" cy="648072"/>
            </a:xfrm>
          </p:grpSpPr>
          <p:sp>
            <p:nvSpPr>
              <p:cNvPr id="19506" name="Овал 44"/>
              <p:cNvSpPr>
                <a:spLocks noChangeArrowheads="1"/>
              </p:cNvSpPr>
              <p:nvPr/>
            </p:nvSpPr>
            <p:spPr bwMode="auto">
              <a:xfrm>
                <a:off x="18269170" y="22754828"/>
                <a:ext cx="720080" cy="64807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cxnSp>
            <p:nvCxnSpPr>
              <p:cNvPr id="19507" name="Прямая со стрелкой 45"/>
              <p:cNvCxnSpPr>
                <a:cxnSpLocks noChangeShapeType="1"/>
                <a:stCxn id="19506" idx="6"/>
                <a:endCxn id="19506" idx="2"/>
              </p:cNvCxnSpPr>
              <p:nvPr/>
            </p:nvCxnSpPr>
            <p:spPr bwMode="auto">
              <a:xfrm flipH="1">
                <a:off x="18269163" y="23078864"/>
                <a:ext cx="720080" cy="0"/>
              </a:xfrm>
              <a:prstGeom prst="straightConnector1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9474" name="Группа 12"/>
            <p:cNvGrpSpPr>
              <a:grpSpLocks/>
            </p:cNvGrpSpPr>
            <p:nvPr/>
          </p:nvGrpSpPr>
          <p:grpSpPr bwMode="auto">
            <a:xfrm>
              <a:off x="14294594" y="20882620"/>
              <a:ext cx="504056" cy="648072"/>
              <a:chOff x="18183026" y="22754828"/>
              <a:chExt cx="720080" cy="648072"/>
            </a:xfrm>
          </p:grpSpPr>
          <p:sp>
            <p:nvSpPr>
              <p:cNvPr id="19504" name="Овал 42"/>
              <p:cNvSpPr>
                <a:spLocks noChangeArrowheads="1"/>
              </p:cNvSpPr>
              <p:nvPr/>
            </p:nvSpPr>
            <p:spPr bwMode="auto">
              <a:xfrm>
                <a:off x="18183026" y="22754828"/>
                <a:ext cx="720080" cy="64807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cxnSp>
            <p:nvCxnSpPr>
              <p:cNvPr id="19505" name="Прямая со стрелкой 43"/>
              <p:cNvCxnSpPr>
                <a:cxnSpLocks noChangeShapeType="1"/>
                <a:stCxn id="19504" idx="6"/>
                <a:endCxn id="19504" idx="2"/>
              </p:cNvCxnSpPr>
              <p:nvPr/>
            </p:nvCxnSpPr>
            <p:spPr bwMode="auto">
              <a:xfrm flipH="1">
                <a:off x="18183026" y="23078864"/>
                <a:ext cx="720080" cy="0"/>
              </a:xfrm>
              <a:prstGeom prst="straightConnector1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9475" name="Группа 13"/>
            <p:cNvGrpSpPr>
              <a:grpSpLocks/>
            </p:cNvGrpSpPr>
            <p:nvPr/>
          </p:nvGrpSpPr>
          <p:grpSpPr bwMode="auto">
            <a:xfrm>
              <a:off x="18687082" y="17066196"/>
              <a:ext cx="504056" cy="648072"/>
              <a:chOff x="18183026" y="22754828"/>
              <a:chExt cx="720080" cy="648072"/>
            </a:xfrm>
          </p:grpSpPr>
          <p:sp>
            <p:nvSpPr>
              <p:cNvPr id="19502" name="Овал 40"/>
              <p:cNvSpPr>
                <a:spLocks noChangeArrowheads="1"/>
              </p:cNvSpPr>
              <p:nvPr/>
            </p:nvSpPr>
            <p:spPr bwMode="auto">
              <a:xfrm>
                <a:off x="18183026" y="22754828"/>
                <a:ext cx="720080" cy="64807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cxnSp>
            <p:nvCxnSpPr>
              <p:cNvPr id="19503" name="Прямая со стрелкой 41"/>
              <p:cNvCxnSpPr>
                <a:cxnSpLocks noChangeShapeType="1"/>
                <a:stCxn id="19502" idx="6"/>
                <a:endCxn id="19502" idx="2"/>
              </p:cNvCxnSpPr>
              <p:nvPr/>
            </p:nvCxnSpPr>
            <p:spPr bwMode="auto">
              <a:xfrm flipH="1">
                <a:off x="18183026" y="23078864"/>
                <a:ext cx="720080" cy="0"/>
              </a:xfrm>
              <a:prstGeom prst="straightConnector1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9476" name="Группа 14"/>
            <p:cNvGrpSpPr>
              <a:grpSpLocks/>
            </p:cNvGrpSpPr>
            <p:nvPr/>
          </p:nvGrpSpPr>
          <p:grpSpPr bwMode="auto">
            <a:xfrm>
              <a:off x="18327042" y="18578364"/>
              <a:ext cx="504056" cy="648072"/>
              <a:chOff x="18183026" y="22754828"/>
              <a:chExt cx="720080" cy="648072"/>
            </a:xfrm>
          </p:grpSpPr>
          <p:sp>
            <p:nvSpPr>
              <p:cNvPr id="19500" name="Овал 38"/>
              <p:cNvSpPr>
                <a:spLocks noChangeArrowheads="1"/>
              </p:cNvSpPr>
              <p:nvPr/>
            </p:nvSpPr>
            <p:spPr bwMode="auto">
              <a:xfrm>
                <a:off x="18183026" y="22754828"/>
                <a:ext cx="720080" cy="64807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cxnSp>
            <p:nvCxnSpPr>
              <p:cNvPr id="19501" name="Прямая со стрелкой 39"/>
              <p:cNvCxnSpPr>
                <a:cxnSpLocks noChangeShapeType="1"/>
                <a:stCxn id="19500" idx="6"/>
                <a:endCxn id="19500" idx="2"/>
              </p:cNvCxnSpPr>
              <p:nvPr/>
            </p:nvCxnSpPr>
            <p:spPr bwMode="auto">
              <a:xfrm flipH="1">
                <a:off x="18183026" y="23078864"/>
                <a:ext cx="720080" cy="0"/>
              </a:xfrm>
              <a:prstGeom prst="straightConnector1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9477" name="Группа 15"/>
            <p:cNvGrpSpPr>
              <a:grpSpLocks/>
            </p:cNvGrpSpPr>
            <p:nvPr/>
          </p:nvGrpSpPr>
          <p:grpSpPr bwMode="auto">
            <a:xfrm>
              <a:off x="16742866" y="19298444"/>
              <a:ext cx="504056" cy="648072"/>
              <a:chOff x="18183026" y="22754828"/>
              <a:chExt cx="720080" cy="648072"/>
            </a:xfrm>
          </p:grpSpPr>
          <p:sp>
            <p:nvSpPr>
              <p:cNvPr id="19498" name="Овал 36"/>
              <p:cNvSpPr>
                <a:spLocks noChangeArrowheads="1"/>
              </p:cNvSpPr>
              <p:nvPr/>
            </p:nvSpPr>
            <p:spPr bwMode="auto">
              <a:xfrm>
                <a:off x="18183026" y="22754828"/>
                <a:ext cx="720080" cy="64807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cxnSp>
            <p:nvCxnSpPr>
              <p:cNvPr id="19499" name="Прямая со стрелкой 37"/>
              <p:cNvCxnSpPr>
                <a:cxnSpLocks noChangeShapeType="1"/>
                <a:stCxn id="19498" idx="6"/>
                <a:endCxn id="19498" idx="2"/>
              </p:cNvCxnSpPr>
              <p:nvPr/>
            </p:nvCxnSpPr>
            <p:spPr bwMode="auto">
              <a:xfrm flipH="1">
                <a:off x="18183026" y="23078864"/>
                <a:ext cx="720080" cy="0"/>
              </a:xfrm>
              <a:prstGeom prst="straightConnector1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9478" name="Группа 16"/>
            <p:cNvGrpSpPr>
              <a:grpSpLocks/>
            </p:cNvGrpSpPr>
            <p:nvPr/>
          </p:nvGrpSpPr>
          <p:grpSpPr bwMode="auto">
            <a:xfrm>
              <a:off x="16402879" y="18018359"/>
              <a:ext cx="504065" cy="648072"/>
              <a:chOff x="17903046" y="22770887"/>
              <a:chExt cx="720092" cy="648072"/>
            </a:xfrm>
          </p:grpSpPr>
          <p:sp>
            <p:nvSpPr>
              <p:cNvPr id="19496" name="Овал 34"/>
              <p:cNvSpPr>
                <a:spLocks noChangeArrowheads="1"/>
              </p:cNvSpPr>
              <p:nvPr/>
            </p:nvSpPr>
            <p:spPr bwMode="auto">
              <a:xfrm>
                <a:off x="17903058" y="22770887"/>
                <a:ext cx="720080" cy="64807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cxnSp>
            <p:nvCxnSpPr>
              <p:cNvPr id="19497" name="Прямая со стрелкой 35"/>
              <p:cNvCxnSpPr>
                <a:cxnSpLocks noChangeShapeType="1"/>
                <a:stCxn id="19496" idx="6"/>
                <a:endCxn id="19496" idx="2"/>
              </p:cNvCxnSpPr>
              <p:nvPr/>
            </p:nvCxnSpPr>
            <p:spPr bwMode="auto">
              <a:xfrm flipH="1">
                <a:off x="17903046" y="23094923"/>
                <a:ext cx="720079" cy="0"/>
              </a:xfrm>
              <a:prstGeom prst="straightConnector1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9479" name="Группа 17"/>
            <p:cNvGrpSpPr>
              <a:grpSpLocks/>
            </p:cNvGrpSpPr>
            <p:nvPr/>
          </p:nvGrpSpPr>
          <p:grpSpPr bwMode="auto">
            <a:xfrm>
              <a:off x="16526842" y="17138204"/>
              <a:ext cx="504056" cy="648072"/>
              <a:chOff x="18183026" y="22754828"/>
              <a:chExt cx="720080" cy="648072"/>
            </a:xfrm>
          </p:grpSpPr>
          <p:sp>
            <p:nvSpPr>
              <p:cNvPr id="19494" name="Овал 32"/>
              <p:cNvSpPr>
                <a:spLocks noChangeArrowheads="1"/>
              </p:cNvSpPr>
              <p:nvPr/>
            </p:nvSpPr>
            <p:spPr bwMode="auto">
              <a:xfrm>
                <a:off x="18183026" y="22754828"/>
                <a:ext cx="720080" cy="64807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cxnSp>
            <p:nvCxnSpPr>
              <p:cNvPr id="19495" name="Прямая со стрелкой 33"/>
              <p:cNvCxnSpPr>
                <a:cxnSpLocks noChangeShapeType="1"/>
                <a:stCxn id="19494" idx="6"/>
                <a:endCxn id="19494" idx="2"/>
              </p:cNvCxnSpPr>
              <p:nvPr/>
            </p:nvCxnSpPr>
            <p:spPr bwMode="auto">
              <a:xfrm flipH="1">
                <a:off x="18183026" y="23078864"/>
                <a:ext cx="720080" cy="0"/>
              </a:xfrm>
              <a:prstGeom prst="straightConnector1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19480" name="Овал 18"/>
            <p:cNvSpPr>
              <a:spLocks noChangeArrowheads="1"/>
            </p:cNvSpPr>
            <p:nvPr/>
          </p:nvSpPr>
          <p:spPr bwMode="auto">
            <a:xfrm>
              <a:off x="15086682" y="18002300"/>
              <a:ext cx="488467" cy="55860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i="1">
                <a:latin typeface="Calibri" pitchFamily="34" charset="0"/>
              </a:endParaRPr>
            </a:p>
          </p:txBody>
        </p:sp>
        <p:sp>
          <p:nvSpPr>
            <p:cNvPr id="19481" name="Овал 19"/>
            <p:cNvSpPr>
              <a:spLocks noChangeArrowheads="1"/>
            </p:cNvSpPr>
            <p:nvPr/>
          </p:nvSpPr>
          <p:spPr bwMode="auto">
            <a:xfrm>
              <a:off x="15302706" y="19802500"/>
              <a:ext cx="488467" cy="55860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i="1">
                <a:latin typeface="Calibri" pitchFamily="34" charset="0"/>
              </a:endParaRPr>
            </a:p>
          </p:txBody>
        </p:sp>
        <p:sp>
          <p:nvSpPr>
            <p:cNvPr id="19482" name="Овал 20"/>
            <p:cNvSpPr>
              <a:spLocks noChangeArrowheads="1"/>
            </p:cNvSpPr>
            <p:nvPr/>
          </p:nvSpPr>
          <p:spPr bwMode="auto">
            <a:xfrm>
              <a:off x="15806762" y="16634148"/>
              <a:ext cx="488467" cy="55860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i="1">
                <a:latin typeface="Calibri" pitchFamily="34" charset="0"/>
              </a:endParaRPr>
            </a:p>
          </p:txBody>
        </p:sp>
        <p:sp>
          <p:nvSpPr>
            <p:cNvPr id="19483" name="Овал 21"/>
            <p:cNvSpPr>
              <a:spLocks noChangeArrowheads="1"/>
            </p:cNvSpPr>
            <p:nvPr/>
          </p:nvSpPr>
          <p:spPr bwMode="auto">
            <a:xfrm>
              <a:off x="16238810" y="19802500"/>
              <a:ext cx="488467" cy="55860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i="1">
                <a:latin typeface="Calibri" pitchFamily="34" charset="0"/>
              </a:endParaRPr>
            </a:p>
          </p:txBody>
        </p:sp>
        <p:sp>
          <p:nvSpPr>
            <p:cNvPr id="19484" name="Овал 22"/>
            <p:cNvSpPr>
              <a:spLocks noChangeArrowheads="1"/>
            </p:cNvSpPr>
            <p:nvPr/>
          </p:nvSpPr>
          <p:spPr bwMode="auto">
            <a:xfrm>
              <a:off x="16454834" y="20666596"/>
              <a:ext cx="488467" cy="55860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i="1">
                <a:latin typeface="Calibri" pitchFamily="34" charset="0"/>
              </a:endParaRPr>
            </a:p>
          </p:txBody>
        </p:sp>
        <p:sp>
          <p:nvSpPr>
            <p:cNvPr id="19485" name="Овал 23"/>
            <p:cNvSpPr>
              <a:spLocks noChangeArrowheads="1"/>
            </p:cNvSpPr>
            <p:nvPr/>
          </p:nvSpPr>
          <p:spPr bwMode="auto">
            <a:xfrm>
              <a:off x="16022786" y="21746716"/>
              <a:ext cx="488467" cy="55860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i="1">
                <a:latin typeface="Calibri" pitchFamily="34" charset="0"/>
              </a:endParaRPr>
            </a:p>
          </p:txBody>
        </p:sp>
        <p:sp>
          <p:nvSpPr>
            <p:cNvPr id="19486" name="Овал 24"/>
            <p:cNvSpPr>
              <a:spLocks noChangeArrowheads="1"/>
            </p:cNvSpPr>
            <p:nvPr/>
          </p:nvSpPr>
          <p:spPr bwMode="auto">
            <a:xfrm>
              <a:off x="15662746" y="17714268"/>
              <a:ext cx="488467" cy="55860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i="1">
                <a:latin typeface="Calibri" pitchFamily="34" charset="0"/>
              </a:endParaRPr>
            </a:p>
          </p:txBody>
        </p:sp>
        <p:sp>
          <p:nvSpPr>
            <p:cNvPr id="19487" name="Овал 25"/>
            <p:cNvSpPr>
              <a:spLocks noChangeArrowheads="1"/>
            </p:cNvSpPr>
            <p:nvPr/>
          </p:nvSpPr>
          <p:spPr bwMode="auto">
            <a:xfrm>
              <a:off x="15158690" y="19010412"/>
              <a:ext cx="488467" cy="55860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i="1">
                <a:latin typeface="Calibri" pitchFamily="34" charset="0"/>
              </a:endParaRPr>
            </a:p>
          </p:txBody>
        </p:sp>
        <p:grpSp>
          <p:nvGrpSpPr>
            <p:cNvPr id="19488" name="Группа 26"/>
            <p:cNvGrpSpPr>
              <a:grpSpLocks/>
            </p:cNvGrpSpPr>
            <p:nvPr/>
          </p:nvGrpSpPr>
          <p:grpSpPr bwMode="auto">
            <a:xfrm>
              <a:off x="17678970" y="19658484"/>
              <a:ext cx="504056" cy="648072"/>
              <a:chOff x="18183026" y="22754828"/>
              <a:chExt cx="720080" cy="648072"/>
            </a:xfrm>
          </p:grpSpPr>
          <p:sp>
            <p:nvSpPr>
              <p:cNvPr id="19492" name="Овал 30"/>
              <p:cNvSpPr>
                <a:spLocks noChangeArrowheads="1"/>
              </p:cNvSpPr>
              <p:nvPr/>
            </p:nvSpPr>
            <p:spPr bwMode="auto">
              <a:xfrm>
                <a:off x="18183026" y="22754828"/>
                <a:ext cx="720080" cy="64807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cxnSp>
            <p:nvCxnSpPr>
              <p:cNvPr id="19493" name="Прямая со стрелкой 31"/>
              <p:cNvCxnSpPr>
                <a:cxnSpLocks noChangeShapeType="1"/>
                <a:stCxn id="19492" idx="6"/>
                <a:endCxn id="19492" idx="2"/>
              </p:cNvCxnSpPr>
              <p:nvPr/>
            </p:nvCxnSpPr>
            <p:spPr bwMode="auto">
              <a:xfrm flipH="1">
                <a:off x="18183026" y="23078864"/>
                <a:ext cx="720080" cy="0"/>
              </a:xfrm>
              <a:prstGeom prst="straightConnector1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9489" name="Группа 27"/>
            <p:cNvGrpSpPr>
              <a:grpSpLocks/>
            </p:cNvGrpSpPr>
            <p:nvPr/>
          </p:nvGrpSpPr>
          <p:grpSpPr bwMode="auto">
            <a:xfrm>
              <a:off x="16670858" y="21386676"/>
              <a:ext cx="504056" cy="648072"/>
              <a:chOff x="18183026" y="22754828"/>
              <a:chExt cx="720080" cy="648072"/>
            </a:xfrm>
          </p:grpSpPr>
          <p:sp>
            <p:nvSpPr>
              <p:cNvPr id="19490" name="Овал 28"/>
              <p:cNvSpPr>
                <a:spLocks noChangeArrowheads="1"/>
              </p:cNvSpPr>
              <p:nvPr/>
            </p:nvSpPr>
            <p:spPr bwMode="auto">
              <a:xfrm>
                <a:off x="18183026" y="22754828"/>
                <a:ext cx="720080" cy="64807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 i="1">
                  <a:latin typeface="Calibri" pitchFamily="34" charset="0"/>
                </a:endParaRPr>
              </a:p>
            </p:txBody>
          </p:sp>
          <p:cxnSp>
            <p:nvCxnSpPr>
              <p:cNvPr id="19491" name="Прямая со стрелкой 29"/>
              <p:cNvCxnSpPr>
                <a:cxnSpLocks noChangeShapeType="1"/>
                <a:stCxn id="19490" idx="6"/>
                <a:endCxn id="19490" idx="2"/>
              </p:cNvCxnSpPr>
              <p:nvPr/>
            </p:nvCxnSpPr>
            <p:spPr bwMode="auto">
              <a:xfrm flipH="1">
                <a:off x="18183026" y="23078864"/>
                <a:ext cx="720080" cy="0"/>
              </a:xfrm>
              <a:prstGeom prst="straightConnector1">
                <a:avLst/>
              </a:prstGeom>
              <a:noFill/>
              <a:ln w="635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  <p:sp>
        <p:nvSpPr>
          <p:cNvPr id="19460" name="TextBox 89"/>
          <p:cNvSpPr txBox="1">
            <a:spLocks noChangeArrowheads="1"/>
          </p:cNvSpPr>
          <p:nvPr/>
        </p:nvSpPr>
        <p:spPr bwMode="auto">
          <a:xfrm rot="-5400000">
            <a:off x="-355599" y="3198812"/>
            <a:ext cx="4978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Заряженный электрод</a:t>
            </a:r>
          </a:p>
        </p:txBody>
      </p:sp>
      <p:sp>
        <p:nvSpPr>
          <p:cNvPr id="19461" name="TextBox 91"/>
          <p:cNvSpPr txBox="1">
            <a:spLocks noChangeArrowheads="1"/>
          </p:cNvSpPr>
          <p:nvPr/>
        </p:nvSpPr>
        <p:spPr bwMode="auto">
          <a:xfrm>
            <a:off x="7848600" y="2006600"/>
            <a:ext cx="12954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Катионы</a:t>
            </a:r>
          </a:p>
        </p:txBody>
      </p:sp>
      <p:sp>
        <p:nvSpPr>
          <p:cNvPr id="19462" name="TextBox 92"/>
          <p:cNvSpPr txBox="1">
            <a:spLocks noChangeArrowheads="1"/>
          </p:cNvSpPr>
          <p:nvPr/>
        </p:nvSpPr>
        <p:spPr bwMode="auto">
          <a:xfrm>
            <a:off x="7848600" y="3810000"/>
            <a:ext cx="12954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Анионы</a:t>
            </a:r>
          </a:p>
        </p:txBody>
      </p:sp>
      <p:sp>
        <p:nvSpPr>
          <p:cNvPr id="19463" name="TextBox 93"/>
          <p:cNvSpPr txBox="1">
            <a:spLocks noChangeArrowheads="1"/>
          </p:cNvSpPr>
          <p:nvPr/>
        </p:nvSpPr>
        <p:spPr bwMode="auto">
          <a:xfrm>
            <a:off x="3378200" y="6172200"/>
            <a:ext cx="299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Молекулы сорастворителя</a:t>
            </a:r>
          </a:p>
        </p:txBody>
      </p:sp>
      <p:cxnSp>
        <p:nvCxnSpPr>
          <p:cNvPr id="96" name="Прямая со стрелкой 95"/>
          <p:cNvCxnSpPr/>
          <p:nvPr/>
        </p:nvCxnSpPr>
        <p:spPr>
          <a:xfrm flipH="1">
            <a:off x="7200900" y="2362200"/>
            <a:ext cx="9525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H="1">
            <a:off x="7239000" y="4178300"/>
            <a:ext cx="8128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V="1">
            <a:off x="3975100" y="5664200"/>
            <a:ext cx="749300" cy="5969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Номер слайда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7CDFC-8730-4CBE-A4CE-DBB247D02F18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FBD37-921A-46D3-BBD7-5F66FAE25A3B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04813"/>
            <a:ext cx="7345362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Сравнение теории и МД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0663" y="5141913"/>
            <a:ext cx="2392362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5141913"/>
            <a:ext cx="1695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1263" y="5084763"/>
            <a:ext cx="9715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21" name="Группа 11"/>
          <p:cNvGrpSpPr>
            <a:grpSpLocks/>
          </p:cNvGrpSpPr>
          <p:nvPr/>
        </p:nvGrpSpPr>
        <p:grpSpPr bwMode="auto">
          <a:xfrm>
            <a:off x="1476375" y="6165850"/>
            <a:ext cx="2301875" cy="431800"/>
            <a:chOff x="1547664" y="980728"/>
            <a:chExt cx="2106234" cy="504056"/>
          </a:xfrm>
        </p:grpSpPr>
        <p:pic>
          <p:nvPicPr>
            <p:cNvPr id="13327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67744" y="980728"/>
              <a:ext cx="138615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47664" y="1124744"/>
              <a:ext cx="24002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35696" y="1052736"/>
              <a:ext cx="378519" cy="418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3314" name="Object 9"/>
          <p:cNvGraphicFramePr>
            <a:graphicFrameLocks noChangeAspect="1"/>
          </p:cNvGraphicFramePr>
          <p:nvPr/>
        </p:nvGraphicFramePr>
        <p:xfrm>
          <a:off x="4572000" y="5445125"/>
          <a:ext cx="547688" cy="692150"/>
        </p:xfrm>
        <a:graphic>
          <a:graphicData uri="http://schemas.openxmlformats.org/presentationml/2006/ole">
            <p:oleObj spid="_x0000_s13314" name="Формула" r:id="rId10" imgW="139680" imgH="203040" progId="Equation.3">
              <p:embed/>
            </p:oleObj>
          </a:graphicData>
        </a:graphic>
      </p:graphicFrame>
      <p:pic>
        <p:nvPicPr>
          <p:cNvPr id="1332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450" y="5084763"/>
            <a:ext cx="117951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5963" y="6165850"/>
            <a:ext cx="25098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24" name="Группа 28"/>
          <p:cNvGrpSpPr>
            <a:grpSpLocks/>
          </p:cNvGrpSpPr>
          <p:nvPr/>
        </p:nvGrpSpPr>
        <p:grpSpPr bwMode="auto">
          <a:xfrm>
            <a:off x="3924300" y="6092825"/>
            <a:ext cx="1511300" cy="531813"/>
            <a:chOff x="3563888" y="6109913"/>
            <a:chExt cx="1512168" cy="531752"/>
          </a:xfrm>
        </p:grpSpPr>
        <p:pic>
          <p:nvPicPr>
            <p:cNvPr id="13325" name="Picture 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63888" y="6109913"/>
              <a:ext cx="432048" cy="53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Picture 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067944" y="6165304"/>
              <a:ext cx="1008112" cy="356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7FB3F-91B0-498B-8F76-F3C9CDC920AE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Эффект соли на работу нано-актуатора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92150"/>
            <a:ext cx="83534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3501D-8120-48F1-9656-CD09BF1EE13E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65175"/>
            <a:ext cx="81359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Эффект соли</a:t>
            </a:r>
            <a:r>
              <a:rPr lang="en-US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сравнение теории и МД</a:t>
            </a:r>
          </a:p>
        </p:txBody>
      </p:sp>
      <p:sp>
        <p:nvSpPr>
          <p:cNvPr id="64517" name="Прямоугольник 5"/>
          <p:cNvSpPr>
            <a:spLocks noChangeArrowheads="1"/>
          </p:cNvSpPr>
          <p:nvPr/>
        </p:nvSpPr>
        <p:spPr bwMode="auto">
          <a:xfrm>
            <a:off x="0" y="6488113"/>
            <a:ext cx="4287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Brilliantov et al., Faraday Discussions,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2017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Резюме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244F69A6-8016-4204-A855-22AB128B4D6D}" type="slidenum">
              <a:rPr lang="ru-RU"/>
              <a:pPr>
                <a:defRPr/>
              </a:pPr>
              <a:t>63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750" y="779463"/>
            <a:ext cx="8123238" cy="5386387"/>
          </a:xfrm>
          <a:prstGeom prst="rect">
            <a:avLst/>
          </a:prstGeom>
          <a:ln w="25400">
            <a:noFill/>
          </a:ln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Разработана модель диэлектрической полимерной цепи, растворенной в жидком диэлектрике во внешнем электрическом поле с изотропно поляризуемыми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мономерными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звеньями с учетом электрострикции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многочастичных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дипольных корреляций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мономерных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звеньев.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2. Описано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конформационное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поведение диэлектрического полимера во внешнем электрическом поле. Предсказан новый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конформационный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переход “глобула-клубок” диэлектрической полимерной цепи, индуцированный электрическим полем.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3. Разработана модель диэлектрической полимерной цепи с изотропно поляризуемыми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мономерными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звеньями в среде диэлектрического растворителя с малой добавкой поляризуемых частиц низкомолекулярного целевого соединения во внешнем электрическом поле. Исследовано поведение локальной концентрации низкомолекулярных частиц внутри объема полимера в зависимости от соотношения между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поляризуемостями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мономерного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звена и частицы целевого соединения.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30B70-1B93-4A45-9146-956B0FEB3CEA}" type="slidenum">
              <a:rPr lang="ru-RU"/>
              <a:pPr>
                <a:defRPr/>
              </a:pPr>
              <a:t>64</a:t>
            </a:fld>
            <a:endParaRPr lang="ru-RU"/>
          </a:p>
        </p:txBody>
      </p:sp>
      <p:sp>
        <p:nvSpPr>
          <p:cNvPr id="6656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Благодарности соавторам, сотрудничавшим со мной с 2014 по 2018 гг.</a:t>
            </a: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0" y="1268413"/>
            <a:ext cx="9144000" cy="686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А.Л. Колесников,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University of Leipzig,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М.Г. Киселев, ИХР РАН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Е.А. Ноговицын, ИвГУ,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Н.В. Бриллиантов,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University of Leicester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Сколтех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C. Seidel, Max Planck Institute of Colloids and Interfaces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А.И. Фролов,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AstraZeneca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N. Georgi, University of Leipzig,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Г.Н. Чуев, ИТЭБ РАН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Н.Н. Каликин, ИвГУ,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Е.Ю. Крамаренко, МГУ,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Ю.Д. Гордиевская, МГУ</a:t>
            </a: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endParaRPr lang="ru-RU" sz="36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A954B-741D-46BF-AE41-12164CB08B45}" type="slidenum">
              <a:rPr lang="ru-RU"/>
              <a:pPr>
                <a:defRPr/>
              </a:pPr>
              <a:t>65</a:t>
            </a:fld>
            <a:endParaRPr lang="ru-RU"/>
          </a:p>
        </p:txBody>
      </p:sp>
      <p:sp>
        <p:nvSpPr>
          <p:cNvPr id="67587" name="Text Box 6"/>
          <p:cNvSpPr txBox="1">
            <a:spLocks noChangeArrowheads="1"/>
          </p:cNvSpPr>
          <p:nvPr/>
        </p:nvSpPr>
        <p:spPr bwMode="auto">
          <a:xfrm>
            <a:off x="0" y="2205038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F33FA-CAC7-46FA-A7F6-CF303BC70D06}" type="slidenum">
              <a:rPr lang="en-US" smtClean="0">
                <a:latin typeface="Tahoma" pitchFamily="34" charset="0"/>
              </a:rPr>
              <a:pPr>
                <a:defRPr/>
              </a:pPr>
              <a:t>7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Статистическая сумма в форме </a:t>
            </a:r>
          </a:p>
          <a:p>
            <a:pPr algn="ctr"/>
            <a:r>
              <a:rPr lang="ru-RU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функционального интеграла</a:t>
            </a:r>
          </a:p>
        </p:txBody>
      </p:sp>
      <p:grpSp>
        <p:nvGrpSpPr>
          <p:cNvPr id="20484" name="Группа 14"/>
          <p:cNvGrpSpPr>
            <a:grpSpLocks/>
          </p:cNvGrpSpPr>
          <p:nvPr/>
        </p:nvGrpSpPr>
        <p:grpSpPr bwMode="auto">
          <a:xfrm>
            <a:off x="971550" y="1989138"/>
            <a:ext cx="7023100" cy="693737"/>
            <a:chOff x="1063625" y="1490663"/>
            <a:chExt cx="6842125" cy="711200"/>
          </a:xfrm>
        </p:grpSpPr>
        <p:pic>
          <p:nvPicPr>
            <p:cNvPr id="20496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3625" y="1490663"/>
              <a:ext cx="371475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7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43450" y="1582738"/>
              <a:ext cx="316230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5" name="Группа 17"/>
          <p:cNvGrpSpPr>
            <a:grpSpLocks/>
          </p:cNvGrpSpPr>
          <p:nvPr/>
        </p:nvGrpSpPr>
        <p:grpSpPr bwMode="auto">
          <a:xfrm>
            <a:off x="323850" y="2852738"/>
            <a:ext cx="8420100" cy="787400"/>
            <a:chOff x="1447800" y="2515722"/>
            <a:chExt cx="7239000" cy="602128"/>
          </a:xfrm>
        </p:grpSpPr>
        <p:pic>
          <p:nvPicPr>
            <p:cNvPr id="20494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7800" y="2524504"/>
              <a:ext cx="3079750" cy="593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59301" y="2515722"/>
              <a:ext cx="4127499" cy="584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6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3644900"/>
            <a:ext cx="4032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213" y="1125538"/>
            <a:ext cx="25019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4652963"/>
            <a:ext cx="71278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9" name="Группа 13"/>
          <p:cNvGrpSpPr>
            <a:grpSpLocks/>
          </p:cNvGrpSpPr>
          <p:nvPr/>
        </p:nvGrpSpPr>
        <p:grpSpPr bwMode="auto">
          <a:xfrm>
            <a:off x="179388" y="5589588"/>
            <a:ext cx="8713787" cy="792162"/>
            <a:chOff x="203200" y="1346200"/>
            <a:chExt cx="8648700" cy="609600"/>
          </a:xfrm>
        </p:grpSpPr>
        <p:grpSp>
          <p:nvGrpSpPr>
            <p:cNvPr id="20490" name="Группа 11"/>
            <p:cNvGrpSpPr>
              <a:grpSpLocks/>
            </p:cNvGrpSpPr>
            <p:nvPr/>
          </p:nvGrpSpPr>
          <p:grpSpPr bwMode="auto">
            <a:xfrm>
              <a:off x="203200" y="1346200"/>
              <a:ext cx="6700839" cy="609600"/>
              <a:chOff x="215899" y="1290105"/>
              <a:chExt cx="7666039" cy="643469"/>
            </a:xfrm>
          </p:grpSpPr>
          <p:pic>
            <p:nvPicPr>
              <p:cNvPr id="20492" name="Picture 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15899" y="1290105"/>
                <a:ext cx="3959225" cy="575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3" name="Picture 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165600" y="1318577"/>
                <a:ext cx="3716338" cy="614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491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83400" y="1372493"/>
              <a:ext cx="1968500" cy="530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E7314-C7D3-45AE-9A18-1600F4732901}" type="slidenum">
              <a:rPr lang="en-US">
                <a:latin typeface="Tahoma" pitchFamily="34" charset="0"/>
                <a:cs typeface="Arial" pitchFamily="34" charset="0"/>
              </a:rPr>
              <a:pPr>
                <a:defRPr/>
              </a:pPr>
              <a:t>8</a:t>
            </a:fld>
            <a:endParaRPr lang="en-US">
              <a:latin typeface="Tahoma" pitchFamily="34" charset="0"/>
              <a:cs typeface="Arial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Приближение среднего поля</a:t>
            </a: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0" y="692150"/>
            <a:ext cx="9432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приближении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седловой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точки (среднего поля)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получаем следующее уравнение самосогласованного поля: </a:t>
            </a:r>
          </a:p>
        </p:txBody>
      </p:sp>
      <p:grpSp>
        <p:nvGrpSpPr>
          <p:cNvPr id="2056" name="Группа 21"/>
          <p:cNvGrpSpPr>
            <a:grpSpLocks/>
          </p:cNvGrpSpPr>
          <p:nvPr/>
        </p:nvGrpSpPr>
        <p:grpSpPr bwMode="auto">
          <a:xfrm>
            <a:off x="179388" y="1268413"/>
            <a:ext cx="8424862" cy="576262"/>
            <a:chOff x="349250" y="3260725"/>
            <a:chExt cx="7646988" cy="438150"/>
          </a:xfrm>
        </p:grpSpPr>
        <p:pic>
          <p:nvPicPr>
            <p:cNvPr id="206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250" y="3260725"/>
              <a:ext cx="461010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7763" y="3281363"/>
              <a:ext cx="303847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7" name="Группа 28"/>
          <p:cNvGrpSpPr>
            <a:grpSpLocks/>
          </p:cNvGrpSpPr>
          <p:nvPr/>
        </p:nvGrpSpPr>
        <p:grpSpPr bwMode="auto">
          <a:xfrm>
            <a:off x="179388" y="2565400"/>
            <a:ext cx="8623300" cy="622300"/>
            <a:chOff x="0" y="4379913"/>
            <a:chExt cx="10088563" cy="585787"/>
          </a:xfrm>
        </p:grpSpPr>
        <p:grpSp>
          <p:nvGrpSpPr>
            <p:cNvPr id="2064" name="Группа 26"/>
            <p:cNvGrpSpPr>
              <a:grpSpLocks/>
            </p:cNvGrpSpPr>
            <p:nvPr/>
          </p:nvGrpSpPr>
          <p:grpSpPr bwMode="auto">
            <a:xfrm>
              <a:off x="0" y="4379913"/>
              <a:ext cx="6915150" cy="585787"/>
              <a:chOff x="366713" y="4379913"/>
              <a:chExt cx="6915150" cy="585787"/>
            </a:xfrm>
          </p:grpSpPr>
          <p:pic>
            <p:nvPicPr>
              <p:cNvPr id="2066" name="Picture 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6713" y="4379913"/>
                <a:ext cx="4398367" cy="585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7" name="Picture 1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757738" y="4406900"/>
                <a:ext cx="2524125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65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54838" y="4421188"/>
              <a:ext cx="31337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8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3429000"/>
            <a:ext cx="23844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TextBox 11"/>
          <p:cNvSpPr txBox="1">
            <a:spLocks noChangeArrowheads="1"/>
          </p:cNvSpPr>
          <p:nvPr/>
        </p:nvSpPr>
        <p:spPr bwMode="auto">
          <a:xfrm>
            <a:off x="323850" y="3429000"/>
            <a:ext cx="723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- функция Ланжевена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TextBox 11"/>
          <p:cNvSpPr txBox="1">
            <a:spLocks noChangeArrowheads="1"/>
          </p:cNvSpPr>
          <p:nvPr/>
        </p:nvSpPr>
        <p:spPr bwMode="auto">
          <a:xfrm>
            <a:off x="179388" y="1989138"/>
            <a:ext cx="8748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где введен тензор локальной диэлектричской проницаемости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95288" y="4365625"/>
          <a:ext cx="431800" cy="504825"/>
        </p:xfrm>
        <a:graphic>
          <a:graphicData uri="http://schemas.openxmlformats.org/presentationml/2006/ole">
            <p:oleObj spid="_x0000_s2050" name="Формула" r:id="rId9" imgW="152280" imgH="190440" progId="Equation.3">
              <p:embed/>
            </p:oleObj>
          </a:graphicData>
        </a:graphic>
      </p:graphicFrame>
      <p:sp>
        <p:nvSpPr>
          <p:cNvPr id="2061" name="TextBox 16"/>
          <p:cNvSpPr txBox="1">
            <a:spLocks noChangeArrowheads="1"/>
          </p:cNvSpPr>
          <p:nvPr/>
        </p:nvSpPr>
        <p:spPr bwMode="auto">
          <a:xfrm>
            <a:off x="684213" y="4437063"/>
            <a:ext cx="5000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-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тензор поляризуемости молекул сорастворителя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95288" y="4797425"/>
          <a:ext cx="576262" cy="573088"/>
        </p:xfrm>
        <a:graphic>
          <a:graphicData uri="http://schemas.openxmlformats.org/presentationml/2006/ole">
            <p:oleObj spid="_x0000_s2051" name="Формула" r:id="rId10" imgW="203040" imgH="215640" progId="Equation.3">
              <p:embed/>
            </p:oleObj>
          </a:graphicData>
        </a:graphic>
      </p:graphicFrame>
      <p:sp>
        <p:nvSpPr>
          <p:cNvPr id="2062" name="TextBox 18"/>
          <p:cNvSpPr txBox="1">
            <a:spLocks noChangeArrowheads="1"/>
          </p:cNvSpPr>
          <p:nvPr/>
        </p:nvSpPr>
        <p:spPr bwMode="auto">
          <a:xfrm>
            <a:off x="827088" y="4868863"/>
            <a:ext cx="3548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-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тензор поляризуемости катионов</a:t>
            </a:r>
          </a:p>
        </p:txBody>
      </p:sp>
      <p:sp>
        <p:nvSpPr>
          <p:cNvPr id="2063" name="TextBox 19"/>
          <p:cNvSpPr txBox="1">
            <a:spLocks noChangeArrowheads="1"/>
          </p:cNvSpPr>
          <p:nvPr/>
        </p:nvSpPr>
        <p:spPr bwMode="auto">
          <a:xfrm>
            <a:off x="755650" y="5445125"/>
            <a:ext cx="4665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-дипольный момент молекул сорастворителя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23850" y="5445125"/>
          <a:ext cx="431800" cy="438150"/>
        </p:xfrm>
        <a:graphic>
          <a:graphicData uri="http://schemas.openxmlformats.org/presentationml/2006/ole">
            <p:oleObj spid="_x0000_s2052" name="Формула" r:id="rId11" imgW="15228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Обобщение теории Гуи-Чепмена</a:t>
            </a:r>
          </a:p>
        </p:txBody>
      </p:sp>
      <p:sp>
        <p:nvSpPr>
          <p:cNvPr id="21507" name="Text Box 25"/>
          <p:cNvSpPr txBox="1">
            <a:spLocks noChangeArrowheads="1"/>
          </p:cNvSpPr>
          <p:nvPr/>
        </p:nvSpPr>
        <p:spPr bwMode="auto">
          <a:xfrm>
            <a:off x="-215900" y="71120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 качестве иллюстрации, мы применяем полученное модифицированное уравнения ПБ к теории ДЭС, формулируя обобщение классической теории Гуи-Чепмена. Для плоского двойного слоя имеем уравнение:</a:t>
            </a:r>
          </a:p>
          <a:p>
            <a:pPr marL="342900" indent="-342900" algn="just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989138"/>
            <a:ext cx="391953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9" name="Группа 15"/>
          <p:cNvGrpSpPr>
            <a:grpSpLocks/>
          </p:cNvGrpSpPr>
          <p:nvPr/>
        </p:nvGrpSpPr>
        <p:grpSpPr bwMode="auto">
          <a:xfrm>
            <a:off x="1476375" y="3500438"/>
            <a:ext cx="5940425" cy="738187"/>
            <a:chOff x="989013" y="4252913"/>
            <a:chExt cx="5713412" cy="638175"/>
          </a:xfrm>
        </p:grpSpPr>
        <p:pic>
          <p:nvPicPr>
            <p:cNvPr id="2151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9013" y="4268788"/>
              <a:ext cx="353377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73575" y="4252913"/>
              <a:ext cx="2228850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10" name="TextBox 11"/>
          <p:cNvSpPr txBox="1">
            <a:spLocks noChangeArrowheads="1"/>
          </p:cNvSpPr>
          <p:nvPr/>
        </p:nvSpPr>
        <p:spPr bwMode="auto">
          <a:xfrm>
            <a:off x="323850" y="2852738"/>
            <a:ext cx="723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где введена локальная диэлектрическая проницаемость:</a:t>
            </a:r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395288" y="4437063"/>
            <a:ext cx="8497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Мы использовали стандартные граничные условия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5013325"/>
            <a:ext cx="24272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084763"/>
            <a:ext cx="1584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B89AE-D979-4B0C-8CAC-9611D9F1382C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2725</TotalTime>
  <Words>2848</Words>
  <Application>Microsoft Office PowerPoint</Application>
  <PresentationFormat>Экран (4:3)</PresentationFormat>
  <Paragraphs>399</Paragraphs>
  <Slides>65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65</vt:i4>
      </vt:variant>
    </vt:vector>
  </HeadingPairs>
  <TitlesOfParts>
    <vt:vector size="68" baseType="lpstr">
      <vt:lpstr>Тема Office</vt:lpstr>
      <vt:lpstr>Формула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HP</cp:lastModifiedBy>
  <cp:revision>293</cp:revision>
  <dcterms:created xsi:type="dcterms:W3CDTF">2016-12-01T08:28:16Z</dcterms:created>
  <dcterms:modified xsi:type="dcterms:W3CDTF">2018-05-23T09:01:57Z</dcterms:modified>
</cp:coreProperties>
</file>