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84" r:id="rId2"/>
    <p:sldId id="257" r:id="rId3"/>
    <p:sldId id="300" r:id="rId4"/>
    <p:sldId id="258" r:id="rId5"/>
    <p:sldId id="261" r:id="rId6"/>
    <p:sldId id="274" r:id="rId7"/>
    <p:sldId id="301" r:id="rId8"/>
    <p:sldId id="275" r:id="rId9"/>
    <p:sldId id="276" r:id="rId10"/>
    <p:sldId id="277" r:id="rId11"/>
    <p:sldId id="278" r:id="rId12"/>
    <p:sldId id="279" r:id="rId13"/>
    <p:sldId id="285" r:id="rId14"/>
    <p:sldId id="280" r:id="rId15"/>
    <p:sldId id="282" r:id="rId16"/>
    <p:sldId id="283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2" r:id="rId32"/>
    <p:sldId id="30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A30D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23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4" y="51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476E0-94E5-4A96-87DF-597DB9E7228C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50895-2C75-4438-9925-8F8DEFD96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895-2C75-4438-9925-8F8DEFD966D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AF52-3F34-45E2-8D50-85A408287EA9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8C98-64A2-4253-8CD8-23E28215E3CA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0720-4F7E-47BD-BF36-BEC199A08151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6F59-2B90-4136-8E91-A7F258941F05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4A24-AC41-4C62-BECC-014CADCF16E8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D2A3-7D1D-4B6A-93ED-9FFB3A898293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48E-8657-4E78-88D2-002F360CC4F1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D790-043F-4945-A7B5-318E99315DA2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0333-89DA-4509-BC45-B5D29B091433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0485-5BA5-4422-8631-5754DAB4ABEE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189F-B79B-4F85-B697-24A659D3F7EF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4B5D9-50B1-43CD-AD86-0E3555D252C8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B655-A4C0-4225-ABDA-2ACCFFFE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Statistical theory of molecular solutions with complex electric structure</a:t>
            </a:r>
            <a:endParaRPr lang="en-US" sz="36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752600"/>
          </a:xfrm>
        </p:spPr>
        <p:txBody>
          <a:bodyPr/>
          <a:lstStyle/>
          <a:p>
            <a:r>
              <a:rPr lang="en-US" dirty="0" err="1" smtClean="0"/>
              <a:t>Yury</a:t>
            </a:r>
            <a:r>
              <a:rPr lang="en-US" dirty="0" smtClean="0"/>
              <a:t> A. </a:t>
            </a:r>
            <a:r>
              <a:rPr lang="en-US" dirty="0" err="1" smtClean="0"/>
              <a:t>Budkov</a:t>
            </a:r>
            <a:endParaRPr lang="en-US" dirty="0" smtClean="0"/>
          </a:p>
          <a:p>
            <a:r>
              <a:rPr lang="en-US" dirty="0" smtClean="0"/>
              <a:t>MIEM HSE and ISC RAS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en-US" sz="4000" dirty="0" smtClean="0"/>
              <a:t>Mean-field approximation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08720"/>
            <a:ext cx="2000264" cy="95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067826"/>
            <a:ext cx="2357454" cy="7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42844" y="5286388"/>
            <a:ext cx="590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Electrostatic free energy in the mean-field approximation is 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9F93-1C50-4368-A8AD-45517607A2D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923928" y="1988840"/>
            <a:ext cx="357190" cy="906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14546" y="3214686"/>
            <a:ext cx="384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Modified Poisson-Boltzmann equation</a:t>
            </a:r>
            <a:endParaRPr lang="ru-RU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C1BD-F134-4E9E-B0E1-A9DA0199868D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71802" y="6357958"/>
            <a:ext cx="2895600" cy="365125"/>
          </a:xfrm>
        </p:spPr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467544" y="3861048"/>
            <a:ext cx="8319616" cy="1145530"/>
            <a:chOff x="467544" y="3789040"/>
            <a:chExt cx="8319616" cy="114553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3789040"/>
              <a:ext cx="6210300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1760" y="4509120"/>
              <a:ext cx="6375400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153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Point-like charge in dipole environment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44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Placing the point-like charge at the origin and taking into account that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214422"/>
            <a:ext cx="15059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143248"/>
            <a:ext cx="785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case of weak electrostatic interactions, i.e. when                            ,  we have 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172044"/>
            <a:ext cx="1357322" cy="39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7158" y="4714884"/>
            <a:ext cx="282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solution takes the form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9F93-1C50-4368-A8AD-45517607A2D6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429264"/>
            <a:ext cx="349971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445224"/>
            <a:ext cx="2743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CEB7-FBB9-45F4-A513-9F4AC7FC5F88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844824"/>
            <a:ext cx="70675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717032"/>
            <a:ext cx="71501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509120"/>
            <a:ext cx="3582913" cy="80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0030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One can formally introduce the local dielectric permittivity </a:t>
            </a:r>
            <a:r>
              <a:rPr lang="ru-RU" dirty="0" smtClean="0"/>
              <a:t>: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4143404" cy="136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9F93-1C50-4368-A8AD-45517607A2D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0"/>
            <a:ext cx="3628384" cy="1143008"/>
          </a:xfrm>
          <a:prstGeom prst="rect">
            <a:avLst/>
          </a:prstGeom>
          <a:noFill/>
          <a:ln w="9525">
            <a:solidFill>
              <a:schemeClr val="tx1">
                <a:alpha val="64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643050"/>
            <a:ext cx="35838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Группа 17"/>
          <p:cNvGrpSpPr/>
          <p:nvPr/>
        </p:nvGrpSpPr>
        <p:grpSpPr>
          <a:xfrm>
            <a:off x="4857752" y="1643050"/>
            <a:ext cx="2324631" cy="500066"/>
            <a:chOff x="3786182" y="1142984"/>
            <a:chExt cx="2324631" cy="500066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6182" y="1214422"/>
              <a:ext cx="675764" cy="37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248" y="1142984"/>
              <a:ext cx="1824565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04086"/>
            <a:ext cx="2928958" cy="9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Стрелка вниз 19"/>
          <p:cNvSpPr/>
          <p:nvPr/>
        </p:nvSpPr>
        <p:spPr>
          <a:xfrm rot="-5400000">
            <a:off x="3890194" y="3245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 flipH="1">
            <a:off x="4427984" y="4437112"/>
            <a:ext cx="35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effective </a:t>
            </a:r>
            <a:r>
              <a:rPr lang="en-US" dirty="0" err="1" smtClean="0"/>
              <a:t>solvation</a:t>
            </a:r>
            <a:r>
              <a:rPr lang="en-US" dirty="0" smtClean="0"/>
              <a:t> radius of ion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5429264"/>
            <a:ext cx="31470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5286388"/>
            <a:ext cx="3857652" cy="80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C0FB-F266-44DA-996C-A570EF457204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4437112"/>
            <a:ext cx="2555776" cy="4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000768"/>
            <a:ext cx="2789841" cy="3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643578"/>
            <a:ext cx="378621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9144000" cy="428628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Comparison with local theory</a:t>
            </a:r>
            <a:r>
              <a:rPr lang="ru-RU" sz="3600" dirty="0"/>
              <a:t>	</a:t>
            </a:r>
            <a:r>
              <a:rPr lang="ru-RU" sz="3600" dirty="0" smtClean="0"/>
              <a:t>		</a:t>
            </a:r>
            <a:endParaRPr lang="ru-RU" sz="36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28596" y="642918"/>
            <a:ext cx="8143932" cy="5214974"/>
            <a:chOff x="0" y="714356"/>
            <a:chExt cx="7786710" cy="52149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714356"/>
              <a:ext cx="7786710" cy="5214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69073" y="4429132"/>
              <a:ext cx="3846067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Прямоугольник 9"/>
            <p:cNvSpPr/>
            <p:nvPr/>
          </p:nvSpPr>
          <p:spPr>
            <a:xfrm>
              <a:off x="4786314" y="4357694"/>
              <a:ext cx="914400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E636-7337-4457-8B88-60691AC02EAD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428628"/>
          </a:xfrm>
        </p:spPr>
        <p:txBody>
          <a:bodyPr>
            <a:noAutofit/>
          </a:bodyPr>
          <a:lstStyle/>
          <a:p>
            <a:r>
              <a:rPr lang="en-US" sz="3600" dirty="0" smtClean="0"/>
              <a:t>Point-like charge in ion-dipole environment</a:t>
            </a:r>
            <a:r>
              <a:rPr lang="ru-RU" sz="3600" dirty="0"/>
              <a:t>	</a:t>
            </a:r>
            <a:r>
              <a:rPr lang="ru-RU" sz="3600" dirty="0" smtClean="0"/>
              <a:t>		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10001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In presence of ions we have the following </a:t>
            </a:r>
            <a:r>
              <a:rPr lang="en-US" sz="2400" dirty="0" err="1" smtClean="0"/>
              <a:t>linearized</a:t>
            </a:r>
            <a:r>
              <a:rPr lang="en-US" sz="2400" dirty="0" smtClean="0"/>
              <a:t> equation</a:t>
            </a:r>
            <a:endParaRPr lang="ru-RU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7643866" cy="72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428868"/>
            <a:ext cx="2354052" cy="52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928926" y="2467269"/>
            <a:ext cx="205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 </a:t>
            </a:r>
            <a:r>
              <a:rPr lang="en-US" sz="2400" dirty="0" smtClean="0"/>
              <a:t>ionic strength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32146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In that case we have</a:t>
            </a:r>
            <a:endParaRPr lang="ru-RU" sz="240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143248"/>
            <a:ext cx="3300417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143248"/>
            <a:ext cx="2500330" cy="6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9F93-1C50-4368-A8AD-45517607A2D6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786190"/>
            <a:ext cx="78432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4786322"/>
            <a:ext cx="693848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82AF-CB94-40F2-B7A7-EF8A015B84CB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Gaussian approximation for electrostatic free energy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469075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640" y="3107851"/>
            <a:ext cx="4857784" cy="96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293372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589240"/>
            <a:ext cx="4429156" cy="9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9F93-1C50-4368-A8AD-45517607A2D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196752"/>
            <a:ext cx="3352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1268760"/>
            <a:ext cx="3500462" cy="80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39552" y="33477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For the bulk solution we have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41433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In the absence of ions one can obtain the analytic expression for free energy (                 )</a:t>
            </a:r>
            <a:r>
              <a:rPr lang="ru-RU" dirty="0" smtClean="0"/>
              <a:t>: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1649" y="4167195"/>
            <a:ext cx="866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0895-CAAE-487E-A7F2-8C6639791340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869160"/>
            <a:ext cx="3927524" cy="42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914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the following limiting regimes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2500306"/>
            <a:ext cx="5422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Limiting regimes for the free energy in presence of ions</a:t>
            </a:r>
            <a:endParaRPr lang="ru-RU" dirty="0" smtClean="0"/>
          </a:p>
          <a:p>
            <a:r>
              <a:rPr lang="en-US" dirty="0" smtClean="0"/>
              <a:t>At</a:t>
            </a:r>
            <a:r>
              <a:rPr lang="ru-RU" dirty="0" smtClean="0"/>
              <a:t> </a:t>
            </a:r>
            <a:r>
              <a:rPr lang="ru-RU" dirty="0" err="1" smtClean="0"/>
              <a:t>y</a:t>
            </a:r>
            <a:r>
              <a:rPr lang="ru-RU" baseline="-25000" dirty="0" err="1" smtClean="0"/>
              <a:t>d</a:t>
            </a:r>
            <a:r>
              <a:rPr lang="ru-RU" dirty="0" smtClean="0"/>
              <a:t> </a:t>
            </a:r>
            <a:r>
              <a:rPr lang="en-US" dirty="0" smtClean="0"/>
              <a:t>&lt;&lt;</a:t>
            </a:r>
            <a:r>
              <a:rPr lang="ru-RU" dirty="0" smtClean="0"/>
              <a:t> 1 </a:t>
            </a:r>
            <a:r>
              <a:rPr lang="en-US" dirty="0" smtClean="0"/>
              <a:t>we obtain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709184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8596" y="4357694"/>
            <a:ext cx="503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y</a:t>
            </a:r>
            <a:r>
              <a:rPr lang="en-US" baseline="-25000" dirty="0" smtClean="0"/>
              <a:t>d</a:t>
            </a:r>
            <a:r>
              <a:rPr lang="en-US" dirty="0" smtClean="0"/>
              <a:t> &gt;&gt;1 we obtain the Debye-</a:t>
            </a:r>
            <a:r>
              <a:rPr lang="en-US" dirty="0" err="1" smtClean="0"/>
              <a:t>Hueckel</a:t>
            </a:r>
            <a:r>
              <a:rPr lang="en-US" dirty="0" smtClean="0"/>
              <a:t> limiting law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9F93-1C50-4368-A8AD-45517607A2D6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86380" y="1071546"/>
            <a:ext cx="175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Keesom</a:t>
            </a:r>
            <a:r>
              <a:rPr lang="en-US" dirty="0" smtClean="0"/>
              <a:t> regime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57818" y="1714488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Debye-</a:t>
            </a:r>
            <a:r>
              <a:rPr lang="en-US" dirty="0" err="1" smtClean="0"/>
              <a:t>Hueckel</a:t>
            </a:r>
            <a:r>
              <a:rPr lang="en-US" dirty="0" smtClean="0"/>
              <a:t> regime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5715016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Polar groups of the dipolar particles with very long dipole length can be considered as </a:t>
            </a:r>
            <a:r>
              <a:rPr lang="en-US" sz="2400" b="1" dirty="0" err="1" smtClean="0"/>
              <a:t>unbonded</a:t>
            </a:r>
            <a:r>
              <a:rPr lang="en-US" sz="2400" b="1" dirty="0" smtClean="0"/>
              <a:t> ions.</a:t>
            </a:r>
            <a:endParaRPr lang="ru-RU" sz="2400" b="1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>
          <a:xfrm>
            <a:off x="9508" y="6492899"/>
            <a:ext cx="2133600" cy="365125"/>
          </a:xfrm>
        </p:spPr>
        <p:txBody>
          <a:bodyPr/>
          <a:lstStyle/>
          <a:p>
            <a:fld id="{FC2DAF3F-0624-4B1A-8EF7-F678DCB41891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smtClean="0"/>
              <a:t>MIEM, 2019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3887514" cy="116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797152"/>
            <a:ext cx="4104456" cy="81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6476" y="0"/>
            <a:ext cx="3927524" cy="42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Generalization for </a:t>
            </a:r>
            <a:r>
              <a:rPr lang="en-US" sz="3200" dirty="0" err="1" smtClean="0"/>
              <a:t>multipolar</a:t>
            </a:r>
            <a:r>
              <a:rPr lang="en-US" sz="3200" dirty="0" smtClean="0"/>
              <a:t> particles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F39B655-A4C0-4225-ABDA-2ACCFFFE194B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172400" cy="336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4248472" cy="7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395536" y="4077072"/>
            <a:ext cx="8280920" cy="1485797"/>
            <a:chOff x="179512" y="4437112"/>
            <a:chExt cx="8280920" cy="148579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4437112"/>
              <a:ext cx="6264696" cy="810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15816" y="5157192"/>
              <a:ext cx="5544616" cy="765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5517232"/>
            <a:ext cx="5544616" cy="85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6488668"/>
            <a:ext cx="9324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Budkov</a:t>
            </a:r>
            <a:r>
              <a:rPr lang="en-US" dirty="0" smtClean="0"/>
              <a:t> 2019 </a:t>
            </a:r>
            <a:r>
              <a:rPr lang="en-US" i="1" dirty="0" smtClean="0"/>
              <a:t>J. Phys.: </a:t>
            </a:r>
            <a:r>
              <a:rPr lang="en-US" i="1" dirty="0" err="1" smtClean="0"/>
              <a:t>Condens</a:t>
            </a:r>
            <a:r>
              <a:rPr lang="en-US" i="1" dirty="0" smtClean="0"/>
              <a:t>. Matter </a:t>
            </a:r>
            <a:r>
              <a:rPr lang="en-US" b="1" i="1" dirty="0" smtClean="0"/>
              <a:t>to be published (http://arxiv.org/abs/1909.02319)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Mean-field potential in linear approximation </a:t>
            </a:r>
            <a:br>
              <a:rPr lang="en-US" sz="2400" dirty="0" smtClean="0"/>
            </a:br>
            <a:r>
              <a:rPr lang="en-US" sz="2400" dirty="0" smtClean="0"/>
              <a:t>and screening function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6F59-2B90-4136-8E91-A7F258941F05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50405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08720"/>
            <a:ext cx="30963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916832"/>
            <a:ext cx="2664296" cy="85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99992" y="2132856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dielectric function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429000"/>
            <a:ext cx="8064896" cy="96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67544" y="2924944"/>
            <a:ext cx="489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case of identical peripheral charges, when 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924944"/>
            <a:ext cx="1685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725144"/>
            <a:ext cx="962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низ 15"/>
          <p:cNvSpPr/>
          <p:nvPr/>
        </p:nvSpPr>
        <p:spPr>
          <a:xfrm rot="-5400000">
            <a:off x="1722544" y="44062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365104"/>
            <a:ext cx="4221485" cy="93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589240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трелка вниз 18"/>
          <p:cNvSpPr/>
          <p:nvPr/>
        </p:nvSpPr>
        <p:spPr>
          <a:xfrm rot="-5400000">
            <a:off x="1722544" y="53423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5445224"/>
            <a:ext cx="463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Potential of point-like charge at long distances 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23526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9147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 rot="-5400000">
            <a:off x="3738768" y="805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2135509" cy="89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987824" y="1988840"/>
            <a:ext cx="318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square of ‘</a:t>
            </a:r>
            <a:r>
              <a:rPr lang="en-US" dirty="0" err="1" smtClean="0"/>
              <a:t>quadrupolar</a:t>
            </a:r>
            <a:r>
              <a:rPr lang="en-US" dirty="0" smtClean="0"/>
              <a:t>’ length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068960"/>
            <a:ext cx="5256584" cy="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9512" y="2708920"/>
            <a:ext cx="7638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direct space in the linear approximation we have the following equation: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488668"/>
            <a:ext cx="557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Slavchov</a:t>
            </a:r>
            <a:r>
              <a:rPr lang="en-US" dirty="0" smtClean="0"/>
              <a:t>  J. Chem. Phys., 2014</a:t>
            </a:r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5301208"/>
            <a:ext cx="49685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789040"/>
            <a:ext cx="2352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трелка вниз 18"/>
          <p:cNvSpPr/>
          <p:nvPr/>
        </p:nvSpPr>
        <p:spPr>
          <a:xfrm>
            <a:off x="4067944" y="43651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deficiencies of the “local” theories </a:t>
            </a:r>
            <a:br>
              <a:rPr lang="en-US" sz="3200" b="1" dirty="0" smtClean="0"/>
            </a:br>
            <a:r>
              <a:rPr lang="en-US" sz="3200" b="1" dirty="0" smtClean="0"/>
              <a:t>of polar fluids</a:t>
            </a:r>
            <a:endParaRPr lang="ru-RU" sz="3200" b="1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Within the local theory:</a:t>
            </a:r>
          </a:p>
          <a:p>
            <a:pPr algn="just"/>
            <a:r>
              <a:rPr lang="en-US" dirty="0" smtClean="0"/>
              <a:t>It is impossible to obtain the dependence of electrostatic potential of point-like charge in the dipole environment at the distances order of the dipolar length scale. </a:t>
            </a:r>
            <a:r>
              <a:rPr lang="en-US" b="1" dirty="0" smtClean="0"/>
              <a:t>Knowing this dependence is very relevant for solutions of particles with giant dipole moments (200-1000 D), such as proteins!</a:t>
            </a:r>
            <a:endParaRPr lang="ru-RU" b="1" dirty="0" smtClean="0"/>
          </a:p>
          <a:p>
            <a:pPr algn="just"/>
            <a:r>
              <a:rPr lang="en-US" dirty="0" smtClean="0"/>
              <a:t>The ultraviolet divergence of the electrostatic free energy of polar fluid takes place [Levy et al., Phys. Rev. </a:t>
            </a:r>
            <a:r>
              <a:rPr lang="en-US" dirty="0" err="1" smtClean="0"/>
              <a:t>Lett</a:t>
            </a:r>
            <a:r>
              <a:rPr lang="en-US" dirty="0" smtClean="0"/>
              <a:t>., 2012]. </a:t>
            </a:r>
            <a:r>
              <a:rPr lang="en-US" b="1" dirty="0" smtClean="0"/>
              <a:t>There is an arbitrariness with </a:t>
            </a:r>
            <a:r>
              <a:rPr lang="en-US" b="1" dirty="0" smtClean="0"/>
              <a:t>choice of </a:t>
            </a:r>
            <a:r>
              <a:rPr lang="en-US" b="1" dirty="0" smtClean="0"/>
              <a:t>the ultraviolet cut-off.</a:t>
            </a:r>
            <a:endParaRPr lang="ru-RU" b="1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79C1-86DC-4D9E-91D4-727B380404EF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36096" y="6492875"/>
            <a:ext cx="2895600" cy="365125"/>
          </a:xfrm>
        </p:spPr>
        <p:txBody>
          <a:bodyPr/>
          <a:lstStyle/>
          <a:p>
            <a:r>
              <a:rPr lang="en-US" dirty="0" smtClean="0"/>
              <a:t>MIEM, 2019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Potential of point-like charge at long distances 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66865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8115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09329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Budkov</a:t>
            </a:r>
            <a:r>
              <a:rPr lang="en-US" dirty="0" smtClean="0"/>
              <a:t>, J. Phys.: Cond. Matt., 2019, to be published</a:t>
            </a:r>
          </a:p>
          <a:p>
            <a:r>
              <a:rPr lang="en-US" dirty="0" smtClean="0"/>
              <a:t>M. E. Fisher and B. </a:t>
            </a:r>
            <a:r>
              <a:rPr lang="en-US" dirty="0" err="1" smtClean="0"/>
              <a:t>Widom</a:t>
            </a:r>
            <a:r>
              <a:rPr lang="en-US" dirty="0" smtClean="0"/>
              <a:t> 1969 J. Chem. Phys.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Electrostatic free energy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6F59-2B90-4136-8E91-A7F258941F05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MIEM, 2019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348880"/>
            <a:ext cx="5472608" cy="82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3024336" cy="73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08720"/>
            <a:ext cx="2400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 rot="-5400000">
            <a:off x="4386840" y="8778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496" y="2492896"/>
            <a:ext cx="3572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salt-free case we have:</a:t>
            </a:r>
            <a:endParaRPr lang="ru-RU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212976"/>
            <a:ext cx="4751931" cy="56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365104"/>
            <a:ext cx="48387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652120" y="4581128"/>
            <a:ext cx="29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regime of van </a:t>
            </a:r>
            <a:r>
              <a:rPr lang="en-US" dirty="0" err="1" smtClean="0"/>
              <a:t>der</a:t>
            </a:r>
            <a:r>
              <a:rPr lang="en-US" dirty="0" smtClean="0"/>
              <a:t> Waals gas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16016" y="5301208"/>
            <a:ext cx="353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regime of one-component plasma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3933056"/>
            <a:ext cx="585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Limiting regimes for electrostatic free energy: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Theory with dipole association</a:t>
            </a:r>
            <a:endParaRPr lang="ru-RU" sz="32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11560" y="1340768"/>
            <a:ext cx="1785950" cy="642942"/>
            <a:chOff x="3500430" y="4429132"/>
            <a:chExt cx="1785950" cy="642942"/>
          </a:xfrm>
          <a:solidFill>
            <a:srgbClr val="00FF00"/>
          </a:solidFill>
        </p:grpSpPr>
        <p:grpSp>
          <p:nvGrpSpPr>
            <p:cNvPr id="9" name="Группа 16"/>
            <p:cNvGrpSpPr/>
            <p:nvPr/>
          </p:nvGrpSpPr>
          <p:grpSpPr>
            <a:xfrm>
              <a:off x="4572000" y="4429132"/>
              <a:ext cx="714380" cy="642942"/>
              <a:chOff x="4143372" y="4500570"/>
              <a:chExt cx="714380" cy="642942"/>
            </a:xfrm>
            <a:grpFill/>
          </p:grpSpPr>
          <p:sp>
            <p:nvSpPr>
              <p:cNvPr id="14" name="Овал 13"/>
              <p:cNvSpPr/>
              <p:nvPr/>
            </p:nvSpPr>
            <p:spPr>
              <a:xfrm>
                <a:off x="4143372" y="4500570"/>
                <a:ext cx="714380" cy="64294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люс 14"/>
              <p:cNvSpPr/>
              <p:nvPr/>
            </p:nvSpPr>
            <p:spPr>
              <a:xfrm>
                <a:off x="4286248" y="4586302"/>
                <a:ext cx="428628" cy="414334"/>
              </a:xfrm>
              <a:prstGeom prst="mathPlus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21"/>
            <p:cNvGrpSpPr/>
            <p:nvPr/>
          </p:nvGrpSpPr>
          <p:grpSpPr>
            <a:xfrm>
              <a:off x="3500430" y="4429132"/>
              <a:ext cx="642942" cy="642942"/>
              <a:chOff x="5286380" y="4643446"/>
              <a:chExt cx="642942" cy="642942"/>
            </a:xfrm>
            <a:grpFill/>
          </p:grpSpPr>
          <p:sp>
            <p:nvSpPr>
              <p:cNvPr id="12" name="Овал 11"/>
              <p:cNvSpPr/>
              <p:nvPr/>
            </p:nvSpPr>
            <p:spPr>
              <a:xfrm>
                <a:off x="5286380" y="4643446"/>
                <a:ext cx="642942" cy="64294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Минус 12"/>
              <p:cNvSpPr/>
              <p:nvPr/>
            </p:nvSpPr>
            <p:spPr>
              <a:xfrm>
                <a:off x="5357818" y="4714884"/>
                <a:ext cx="500066" cy="485772"/>
              </a:xfrm>
              <a:prstGeom prst="mathMinus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олилиния 10"/>
            <p:cNvSpPr/>
            <p:nvPr/>
          </p:nvSpPr>
          <p:spPr>
            <a:xfrm>
              <a:off x="4143372" y="4572008"/>
              <a:ext cx="428628" cy="280480"/>
            </a:xfrm>
            <a:custGeom>
              <a:avLst/>
              <a:gdLst>
                <a:gd name="connsiteX0" fmla="*/ 0 w 389107"/>
                <a:gd name="connsiteY0" fmla="*/ 280480 h 280480"/>
                <a:gd name="connsiteX1" fmla="*/ 77822 w 389107"/>
                <a:gd name="connsiteY1" fmla="*/ 37289 h 280480"/>
                <a:gd name="connsiteX2" fmla="*/ 107005 w 389107"/>
                <a:gd name="connsiteY2" fmla="*/ 56744 h 280480"/>
                <a:gd name="connsiteX3" fmla="*/ 194553 w 389107"/>
                <a:gd name="connsiteY3" fmla="*/ 241570 h 280480"/>
                <a:gd name="connsiteX4" fmla="*/ 291830 w 389107"/>
                <a:gd name="connsiteY4" fmla="*/ 17833 h 280480"/>
                <a:gd name="connsiteX5" fmla="*/ 350196 w 389107"/>
                <a:gd name="connsiteY5" fmla="*/ 241570 h 280480"/>
                <a:gd name="connsiteX6" fmla="*/ 389107 w 389107"/>
                <a:gd name="connsiteY6" fmla="*/ 183204 h 28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107" h="280480">
                  <a:moveTo>
                    <a:pt x="0" y="280480"/>
                  </a:moveTo>
                  <a:cubicBezTo>
                    <a:pt x="29994" y="177529"/>
                    <a:pt x="59988" y="74578"/>
                    <a:pt x="77822" y="37289"/>
                  </a:cubicBezTo>
                  <a:cubicBezTo>
                    <a:pt x="95656" y="0"/>
                    <a:pt x="87550" y="22697"/>
                    <a:pt x="107005" y="56744"/>
                  </a:cubicBezTo>
                  <a:cubicBezTo>
                    <a:pt x="126460" y="90791"/>
                    <a:pt x="163749" y="248055"/>
                    <a:pt x="194553" y="241570"/>
                  </a:cubicBezTo>
                  <a:cubicBezTo>
                    <a:pt x="225357" y="235085"/>
                    <a:pt x="265890" y="17833"/>
                    <a:pt x="291830" y="17833"/>
                  </a:cubicBezTo>
                  <a:cubicBezTo>
                    <a:pt x="317770" y="17833"/>
                    <a:pt x="333983" y="214008"/>
                    <a:pt x="350196" y="241570"/>
                  </a:cubicBezTo>
                  <a:cubicBezTo>
                    <a:pt x="366409" y="269132"/>
                    <a:pt x="377758" y="226168"/>
                    <a:pt x="389107" y="18320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059832" y="1340768"/>
            <a:ext cx="1785950" cy="642942"/>
            <a:chOff x="3500430" y="4429132"/>
            <a:chExt cx="1785950" cy="642942"/>
          </a:xfrm>
          <a:solidFill>
            <a:srgbClr val="00FF00"/>
          </a:solidFill>
        </p:grpSpPr>
        <p:grpSp>
          <p:nvGrpSpPr>
            <p:cNvPr id="17" name="Группа 16"/>
            <p:cNvGrpSpPr/>
            <p:nvPr/>
          </p:nvGrpSpPr>
          <p:grpSpPr>
            <a:xfrm>
              <a:off x="4572000" y="4429132"/>
              <a:ext cx="714380" cy="642942"/>
              <a:chOff x="4143372" y="4500570"/>
              <a:chExt cx="714380" cy="642942"/>
            </a:xfrm>
            <a:grpFill/>
          </p:grpSpPr>
          <p:sp>
            <p:nvSpPr>
              <p:cNvPr id="22" name="Овал 21"/>
              <p:cNvSpPr/>
              <p:nvPr/>
            </p:nvSpPr>
            <p:spPr>
              <a:xfrm>
                <a:off x="4143372" y="4500570"/>
                <a:ext cx="714380" cy="64294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люс 22"/>
              <p:cNvSpPr/>
              <p:nvPr/>
            </p:nvSpPr>
            <p:spPr>
              <a:xfrm>
                <a:off x="4286248" y="4586302"/>
                <a:ext cx="428628" cy="414334"/>
              </a:xfrm>
              <a:prstGeom prst="mathPlus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21"/>
            <p:cNvGrpSpPr/>
            <p:nvPr/>
          </p:nvGrpSpPr>
          <p:grpSpPr>
            <a:xfrm>
              <a:off x="3500430" y="4429132"/>
              <a:ext cx="642942" cy="642942"/>
              <a:chOff x="5286380" y="4643446"/>
              <a:chExt cx="642942" cy="642942"/>
            </a:xfrm>
            <a:grpFill/>
          </p:grpSpPr>
          <p:sp>
            <p:nvSpPr>
              <p:cNvPr id="20" name="Овал 19"/>
              <p:cNvSpPr/>
              <p:nvPr/>
            </p:nvSpPr>
            <p:spPr>
              <a:xfrm>
                <a:off x="5286380" y="4643446"/>
                <a:ext cx="642942" cy="64294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Минус 20"/>
              <p:cNvSpPr/>
              <p:nvPr/>
            </p:nvSpPr>
            <p:spPr>
              <a:xfrm>
                <a:off x="5357818" y="4714884"/>
                <a:ext cx="500066" cy="485772"/>
              </a:xfrm>
              <a:prstGeom prst="mathMinus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Полилиния 18"/>
            <p:cNvSpPr/>
            <p:nvPr/>
          </p:nvSpPr>
          <p:spPr>
            <a:xfrm>
              <a:off x="4143372" y="4572008"/>
              <a:ext cx="428628" cy="280480"/>
            </a:xfrm>
            <a:custGeom>
              <a:avLst/>
              <a:gdLst>
                <a:gd name="connsiteX0" fmla="*/ 0 w 389107"/>
                <a:gd name="connsiteY0" fmla="*/ 280480 h 280480"/>
                <a:gd name="connsiteX1" fmla="*/ 77822 w 389107"/>
                <a:gd name="connsiteY1" fmla="*/ 37289 h 280480"/>
                <a:gd name="connsiteX2" fmla="*/ 107005 w 389107"/>
                <a:gd name="connsiteY2" fmla="*/ 56744 h 280480"/>
                <a:gd name="connsiteX3" fmla="*/ 194553 w 389107"/>
                <a:gd name="connsiteY3" fmla="*/ 241570 h 280480"/>
                <a:gd name="connsiteX4" fmla="*/ 291830 w 389107"/>
                <a:gd name="connsiteY4" fmla="*/ 17833 h 280480"/>
                <a:gd name="connsiteX5" fmla="*/ 350196 w 389107"/>
                <a:gd name="connsiteY5" fmla="*/ 241570 h 280480"/>
                <a:gd name="connsiteX6" fmla="*/ 389107 w 389107"/>
                <a:gd name="connsiteY6" fmla="*/ 183204 h 28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107" h="280480">
                  <a:moveTo>
                    <a:pt x="0" y="280480"/>
                  </a:moveTo>
                  <a:cubicBezTo>
                    <a:pt x="29994" y="177529"/>
                    <a:pt x="59988" y="74578"/>
                    <a:pt x="77822" y="37289"/>
                  </a:cubicBezTo>
                  <a:cubicBezTo>
                    <a:pt x="95656" y="0"/>
                    <a:pt x="87550" y="22697"/>
                    <a:pt x="107005" y="56744"/>
                  </a:cubicBezTo>
                  <a:cubicBezTo>
                    <a:pt x="126460" y="90791"/>
                    <a:pt x="163749" y="248055"/>
                    <a:pt x="194553" y="241570"/>
                  </a:cubicBezTo>
                  <a:cubicBezTo>
                    <a:pt x="225357" y="235085"/>
                    <a:pt x="265890" y="17833"/>
                    <a:pt x="291830" y="17833"/>
                  </a:cubicBezTo>
                  <a:cubicBezTo>
                    <a:pt x="317770" y="17833"/>
                    <a:pt x="333983" y="214008"/>
                    <a:pt x="350196" y="241570"/>
                  </a:cubicBezTo>
                  <a:cubicBezTo>
                    <a:pt x="366409" y="269132"/>
                    <a:pt x="377758" y="226168"/>
                    <a:pt x="389107" y="18320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483768" y="134076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ru-RU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5148064" y="134076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ru-RU" sz="36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5724128" y="1340768"/>
            <a:ext cx="2943208" cy="642942"/>
            <a:chOff x="5724128" y="1412776"/>
            <a:chExt cx="2943208" cy="642942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5724128" y="1412776"/>
              <a:ext cx="1785950" cy="642942"/>
              <a:chOff x="3500430" y="4429132"/>
              <a:chExt cx="1785950" cy="642942"/>
            </a:xfrm>
            <a:solidFill>
              <a:srgbClr val="00FF00"/>
            </a:solidFill>
          </p:grpSpPr>
          <p:sp>
            <p:nvSpPr>
              <p:cNvPr id="33" name="Овал 32"/>
              <p:cNvSpPr/>
              <p:nvPr/>
            </p:nvSpPr>
            <p:spPr>
              <a:xfrm>
                <a:off x="4572000" y="4429132"/>
                <a:ext cx="714380" cy="64294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9" name="Группа 21"/>
              <p:cNvGrpSpPr/>
              <p:nvPr/>
            </p:nvGrpSpPr>
            <p:grpSpPr>
              <a:xfrm>
                <a:off x="3500430" y="4429132"/>
                <a:ext cx="642942" cy="642942"/>
                <a:chOff x="5286380" y="4643446"/>
                <a:chExt cx="642942" cy="642942"/>
              </a:xfrm>
              <a:grpFill/>
            </p:grpSpPr>
            <p:sp>
              <p:nvSpPr>
                <p:cNvPr id="31" name="Овал 30"/>
                <p:cNvSpPr/>
                <p:nvPr/>
              </p:nvSpPr>
              <p:spPr>
                <a:xfrm>
                  <a:off x="5286380" y="4643446"/>
                  <a:ext cx="642942" cy="642942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Минус 31"/>
                <p:cNvSpPr/>
                <p:nvPr/>
              </p:nvSpPr>
              <p:spPr>
                <a:xfrm>
                  <a:off x="5357818" y="4714884"/>
                  <a:ext cx="500066" cy="485772"/>
                </a:xfrm>
                <a:prstGeom prst="mathMinus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0" name="Полилиния 29"/>
              <p:cNvSpPr/>
              <p:nvPr/>
            </p:nvSpPr>
            <p:spPr>
              <a:xfrm>
                <a:off x="4143372" y="4572008"/>
                <a:ext cx="428628" cy="280480"/>
              </a:xfrm>
              <a:custGeom>
                <a:avLst/>
                <a:gdLst>
                  <a:gd name="connsiteX0" fmla="*/ 0 w 389107"/>
                  <a:gd name="connsiteY0" fmla="*/ 280480 h 280480"/>
                  <a:gd name="connsiteX1" fmla="*/ 77822 w 389107"/>
                  <a:gd name="connsiteY1" fmla="*/ 37289 h 280480"/>
                  <a:gd name="connsiteX2" fmla="*/ 107005 w 389107"/>
                  <a:gd name="connsiteY2" fmla="*/ 56744 h 280480"/>
                  <a:gd name="connsiteX3" fmla="*/ 194553 w 389107"/>
                  <a:gd name="connsiteY3" fmla="*/ 241570 h 280480"/>
                  <a:gd name="connsiteX4" fmla="*/ 291830 w 389107"/>
                  <a:gd name="connsiteY4" fmla="*/ 17833 h 280480"/>
                  <a:gd name="connsiteX5" fmla="*/ 350196 w 389107"/>
                  <a:gd name="connsiteY5" fmla="*/ 241570 h 280480"/>
                  <a:gd name="connsiteX6" fmla="*/ 389107 w 389107"/>
                  <a:gd name="connsiteY6" fmla="*/ 183204 h 28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9107" h="280480">
                    <a:moveTo>
                      <a:pt x="0" y="280480"/>
                    </a:moveTo>
                    <a:cubicBezTo>
                      <a:pt x="29994" y="177529"/>
                      <a:pt x="59988" y="74578"/>
                      <a:pt x="77822" y="37289"/>
                    </a:cubicBezTo>
                    <a:cubicBezTo>
                      <a:pt x="95656" y="0"/>
                      <a:pt x="87550" y="22697"/>
                      <a:pt x="107005" y="56744"/>
                    </a:cubicBezTo>
                    <a:cubicBezTo>
                      <a:pt x="126460" y="90791"/>
                      <a:pt x="163749" y="248055"/>
                      <a:pt x="194553" y="241570"/>
                    </a:cubicBezTo>
                    <a:cubicBezTo>
                      <a:pt x="225357" y="235085"/>
                      <a:pt x="265890" y="17833"/>
                      <a:pt x="291830" y="17833"/>
                    </a:cubicBezTo>
                    <a:cubicBezTo>
                      <a:pt x="317770" y="17833"/>
                      <a:pt x="333983" y="214008"/>
                      <a:pt x="350196" y="241570"/>
                    </a:cubicBezTo>
                    <a:cubicBezTo>
                      <a:pt x="366409" y="269132"/>
                      <a:pt x="377758" y="226168"/>
                      <a:pt x="389107" y="18320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7524328" y="1412776"/>
              <a:ext cx="1143008" cy="642942"/>
              <a:chOff x="4143372" y="4429132"/>
              <a:chExt cx="1143008" cy="642942"/>
            </a:xfrm>
            <a:solidFill>
              <a:srgbClr val="00FF00"/>
            </a:solidFill>
          </p:grpSpPr>
          <p:grpSp>
            <p:nvGrpSpPr>
              <p:cNvPr id="36" name="Группа 16"/>
              <p:cNvGrpSpPr/>
              <p:nvPr/>
            </p:nvGrpSpPr>
            <p:grpSpPr>
              <a:xfrm>
                <a:off x="4572000" y="4429132"/>
                <a:ext cx="714380" cy="642942"/>
                <a:chOff x="4143372" y="4500570"/>
                <a:chExt cx="714380" cy="642942"/>
              </a:xfrm>
              <a:grpFill/>
            </p:grpSpPr>
            <p:sp>
              <p:nvSpPr>
                <p:cNvPr id="41" name="Овал 40"/>
                <p:cNvSpPr/>
                <p:nvPr/>
              </p:nvSpPr>
              <p:spPr>
                <a:xfrm>
                  <a:off x="4143372" y="4500570"/>
                  <a:ext cx="714380" cy="642942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Плюс 41"/>
                <p:cNvSpPr/>
                <p:nvPr/>
              </p:nvSpPr>
              <p:spPr>
                <a:xfrm>
                  <a:off x="4286248" y="4586302"/>
                  <a:ext cx="428628" cy="414334"/>
                </a:xfrm>
                <a:prstGeom prst="mathPlus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8" name="Полилиния 37"/>
              <p:cNvSpPr/>
              <p:nvPr/>
            </p:nvSpPr>
            <p:spPr>
              <a:xfrm>
                <a:off x="4143372" y="4572008"/>
                <a:ext cx="428628" cy="280480"/>
              </a:xfrm>
              <a:custGeom>
                <a:avLst/>
                <a:gdLst>
                  <a:gd name="connsiteX0" fmla="*/ 0 w 389107"/>
                  <a:gd name="connsiteY0" fmla="*/ 280480 h 280480"/>
                  <a:gd name="connsiteX1" fmla="*/ 77822 w 389107"/>
                  <a:gd name="connsiteY1" fmla="*/ 37289 h 280480"/>
                  <a:gd name="connsiteX2" fmla="*/ 107005 w 389107"/>
                  <a:gd name="connsiteY2" fmla="*/ 56744 h 280480"/>
                  <a:gd name="connsiteX3" fmla="*/ 194553 w 389107"/>
                  <a:gd name="connsiteY3" fmla="*/ 241570 h 280480"/>
                  <a:gd name="connsiteX4" fmla="*/ 291830 w 389107"/>
                  <a:gd name="connsiteY4" fmla="*/ 17833 h 280480"/>
                  <a:gd name="connsiteX5" fmla="*/ 350196 w 389107"/>
                  <a:gd name="connsiteY5" fmla="*/ 241570 h 280480"/>
                  <a:gd name="connsiteX6" fmla="*/ 389107 w 389107"/>
                  <a:gd name="connsiteY6" fmla="*/ 183204 h 28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9107" h="280480">
                    <a:moveTo>
                      <a:pt x="0" y="280480"/>
                    </a:moveTo>
                    <a:cubicBezTo>
                      <a:pt x="29994" y="177529"/>
                      <a:pt x="59988" y="74578"/>
                      <a:pt x="77822" y="37289"/>
                    </a:cubicBezTo>
                    <a:cubicBezTo>
                      <a:pt x="95656" y="0"/>
                      <a:pt x="87550" y="22697"/>
                      <a:pt x="107005" y="56744"/>
                    </a:cubicBezTo>
                    <a:cubicBezTo>
                      <a:pt x="126460" y="90791"/>
                      <a:pt x="163749" y="248055"/>
                      <a:pt x="194553" y="241570"/>
                    </a:cubicBezTo>
                    <a:cubicBezTo>
                      <a:pt x="225357" y="235085"/>
                      <a:pt x="265890" y="17833"/>
                      <a:pt x="291830" y="17833"/>
                    </a:cubicBezTo>
                    <a:cubicBezTo>
                      <a:pt x="317770" y="17833"/>
                      <a:pt x="333983" y="214008"/>
                      <a:pt x="350196" y="241570"/>
                    </a:cubicBezTo>
                    <a:cubicBezTo>
                      <a:pt x="366409" y="269132"/>
                      <a:pt x="377758" y="226168"/>
                      <a:pt x="389107" y="18320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5148064" y="83671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</a:t>
            </a:r>
            <a:endParaRPr lang="ru-RU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1763688" y="227687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</a:t>
            </a:r>
            <a:r>
              <a:rPr lang="en-US" sz="3600" baseline="-25000" dirty="0" smtClean="0"/>
              <a:t>n</a:t>
            </a:r>
            <a:r>
              <a:rPr lang="en-US" sz="3600" dirty="0" smtClean="0"/>
              <a:t>+A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=A</a:t>
            </a:r>
            <a:r>
              <a:rPr lang="en-US" sz="3600" baseline="-25000" dirty="0" smtClean="0"/>
              <a:t>n+1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5112568" cy="72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6984776" cy="103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085184"/>
            <a:ext cx="4032448" cy="1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085184"/>
            <a:ext cx="1800200" cy="98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251520" y="6309320"/>
            <a:ext cx="550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Budkov</a:t>
            </a:r>
            <a:r>
              <a:rPr lang="en-US" sz="2400" dirty="0" smtClean="0"/>
              <a:t>, Journal of Molecular Liquids, 2019</a:t>
            </a:r>
            <a:endParaRPr lang="ru-RU" sz="2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259632" y="899428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707904" y="908720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876256" y="899428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Electrostatic free energy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766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5616624" cy="97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3096344" cy="112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068960"/>
            <a:ext cx="2476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низ 11"/>
          <p:cNvSpPr/>
          <p:nvPr/>
        </p:nvSpPr>
        <p:spPr>
          <a:xfrm rot="-5400000">
            <a:off x="4098808" y="29660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653136"/>
            <a:ext cx="5184576" cy="86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>
            <a:off x="4067944" y="3933056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805264"/>
            <a:ext cx="64103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Total free energy and thermodynamic stability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6F59-2B90-4136-8E91-A7F258941F05}" type="datetime1">
              <a:rPr lang="en-US" smtClean="0"/>
              <a:pPr/>
              <a:t>9/18/2019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2088232" cy="84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65341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 rot="-5400000">
            <a:off x="3666760" y="20299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60848"/>
            <a:ext cx="2944272" cy="96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24944"/>
            <a:ext cx="3156239" cy="103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789040"/>
            <a:ext cx="518457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157192"/>
            <a:ext cx="1797124" cy="32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509120"/>
            <a:ext cx="1342256" cy="4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3645024"/>
            <a:ext cx="1440160" cy="41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293096"/>
            <a:ext cx="1152128" cy="42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251520" y="5085184"/>
            <a:ext cx="1728192" cy="576064"/>
            <a:chOff x="251520" y="4797152"/>
            <a:chExt cx="2358380" cy="648072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1520" y="4797152"/>
              <a:ext cx="75247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71600" y="4854674"/>
              <a:ext cx="16383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6F59-2B90-4136-8E91-A7F258941F05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Potential of point-like charge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081516" cy="87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36912"/>
            <a:ext cx="4392488" cy="13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низ 12"/>
          <p:cNvSpPr/>
          <p:nvPr/>
        </p:nvSpPr>
        <p:spPr>
          <a:xfrm>
            <a:off x="4499992" y="1772816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293096"/>
            <a:ext cx="4343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Theory with repulsive interactions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2371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980728"/>
            <a:ext cx="4320480" cy="77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916832"/>
            <a:ext cx="3973239" cy="89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852936"/>
            <a:ext cx="6192688" cy="105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4077072"/>
            <a:ext cx="5986762" cy="83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131107"/>
            <a:ext cx="2791767" cy="7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5218349"/>
            <a:ext cx="5328592" cy="80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5301208"/>
            <a:ext cx="2808312" cy="6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6396335"/>
            <a:ext cx="471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Budkov</a:t>
            </a:r>
            <a:r>
              <a:rPr lang="en-US" sz="2400" dirty="0" smtClean="0"/>
              <a:t>, Fluid Phase </a:t>
            </a:r>
            <a:r>
              <a:rPr lang="en-US" sz="2400" dirty="0" err="1" smtClean="0"/>
              <a:t>Equilibria</a:t>
            </a:r>
            <a:r>
              <a:rPr lang="en-US" sz="2400" dirty="0" smtClean="0"/>
              <a:t>, 2019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Thermodynamic perturbation theory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FF39B655-A4C0-4225-ABDA-2ACCFFFE194B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952227" cy="92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00808"/>
            <a:ext cx="4176464" cy="103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16832"/>
            <a:ext cx="30783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636912"/>
            <a:ext cx="4126776" cy="66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429000"/>
            <a:ext cx="6121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899592" y="4149080"/>
            <a:ext cx="7344816" cy="1389992"/>
            <a:chOff x="899592" y="4149080"/>
            <a:chExt cx="7344816" cy="1389992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9592" y="4149080"/>
              <a:ext cx="732155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99592" y="4941168"/>
              <a:ext cx="7344816" cy="59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5661248"/>
            <a:ext cx="78613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General theory of polar molecules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6F59-2B90-4136-8E91-A7F258941F05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55516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528392" cy="94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692696"/>
            <a:ext cx="3885828" cy="105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996952"/>
            <a:ext cx="4320480" cy="66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3056"/>
            <a:ext cx="83947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229200"/>
            <a:ext cx="3744416" cy="55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5157192"/>
            <a:ext cx="4137223" cy="6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Theory of soft-core dipolar particles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29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763688" y="836712"/>
            <a:ext cx="1808584" cy="1291014"/>
            <a:chOff x="467544" y="1268760"/>
            <a:chExt cx="1808584" cy="129101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67544" y="1700808"/>
              <a:ext cx="1800200" cy="858966"/>
              <a:chOff x="3500430" y="4429132"/>
              <a:chExt cx="1252313" cy="642942"/>
            </a:xfrm>
            <a:solidFill>
              <a:srgbClr val="00FF00"/>
            </a:solidFill>
          </p:grpSpPr>
          <p:sp>
            <p:nvSpPr>
              <p:cNvPr id="13" name="Овал 12"/>
              <p:cNvSpPr/>
              <p:nvPr/>
            </p:nvSpPr>
            <p:spPr>
              <a:xfrm>
                <a:off x="4580550" y="4644726"/>
                <a:ext cx="172193" cy="21645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3500430" y="4429132"/>
                <a:ext cx="642942" cy="64294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4143372" y="4572008"/>
                <a:ext cx="428628" cy="280480"/>
              </a:xfrm>
              <a:custGeom>
                <a:avLst/>
                <a:gdLst>
                  <a:gd name="connsiteX0" fmla="*/ 0 w 389107"/>
                  <a:gd name="connsiteY0" fmla="*/ 280480 h 280480"/>
                  <a:gd name="connsiteX1" fmla="*/ 77822 w 389107"/>
                  <a:gd name="connsiteY1" fmla="*/ 37289 h 280480"/>
                  <a:gd name="connsiteX2" fmla="*/ 107005 w 389107"/>
                  <a:gd name="connsiteY2" fmla="*/ 56744 h 280480"/>
                  <a:gd name="connsiteX3" fmla="*/ 194553 w 389107"/>
                  <a:gd name="connsiteY3" fmla="*/ 241570 h 280480"/>
                  <a:gd name="connsiteX4" fmla="*/ 291830 w 389107"/>
                  <a:gd name="connsiteY4" fmla="*/ 17833 h 280480"/>
                  <a:gd name="connsiteX5" fmla="*/ 350196 w 389107"/>
                  <a:gd name="connsiteY5" fmla="*/ 241570 h 280480"/>
                  <a:gd name="connsiteX6" fmla="*/ 389107 w 389107"/>
                  <a:gd name="connsiteY6" fmla="*/ 183204 h 28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9107" h="280480">
                    <a:moveTo>
                      <a:pt x="0" y="280480"/>
                    </a:moveTo>
                    <a:cubicBezTo>
                      <a:pt x="29994" y="177529"/>
                      <a:pt x="59988" y="74578"/>
                      <a:pt x="77822" y="37289"/>
                    </a:cubicBezTo>
                    <a:cubicBezTo>
                      <a:pt x="95656" y="0"/>
                      <a:pt x="87550" y="22697"/>
                      <a:pt x="107005" y="56744"/>
                    </a:cubicBezTo>
                    <a:cubicBezTo>
                      <a:pt x="126460" y="90791"/>
                      <a:pt x="163749" y="248055"/>
                      <a:pt x="194553" y="241570"/>
                    </a:cubicBezTo>
                    <a:cubicBezTo>
                      <a:pt x="225357" y="235085"/>
                      <a:pt x="265890" y="17833"/>
                      <a:pt x="291830" y="17833"/>
                    </a:cubicBezTo>
                    <a:cubicBezTo>
                      <a:pt x="317770" y="17833"/>
                      <a:pt x="333983" y="214008"/>
                      <a:pt x="350196" y="241570"/>
                    </a:cubicBezTo>
                    <a:cubicBezTo>
                      <a:pt x="366409" y="269132"/>
                      <a:pt x="377758" y="226168"/>
                      <a:pt x="389107" y="18320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1268760"/>
              <a:ext cx="1238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1556792"/>
              <a:ext cx="1524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4283968" y="1052736"/>
            <a:ext cx="3028578" cy="1018406"/>
            <a:chOff x="3995936" y="1412776"/>
            <a:chExt cx="3748658" cy="1234430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1412776"/>
              <a:ext cx="34290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67944" y="2132856"/>
              <a:ext cx="36766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197518"/>
            <a:ext cx="3888432" cy="87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573016"/>
            <a:ext cx="3456384" cy="36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4638862"/>
            <a:ext cx="3600400" cy="65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077072"/>
            <a:ext cx="1440160" cy="41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2204864"/>
            <a:ext cx="5904656" cy="113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5517232"/>
            <a:ext cx="7346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517849" y="5805264"/>
            <a:ext cx="164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Zubarev</a:t>
            </a:r>
            <a:r>
              <a:rPr lang="en-US" dirty="0" smtClean="0"/>
              <a:t>, </a:t>
            </a:r>
            <a:r>
              <a:rPr lang="en-US" dirty="0" smtClean="0"/>
              <a:t>1954)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Electrostatic free energy and potential of point-like charge in local theory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6F59-2B90-4136-8E91-A7F258941F05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768752" cy="105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1043608" y="2780928"/>
            <a:ext cx="3024336" cy="835531"/>
            <a:chOff x="971600" y="3356992"/>
            <a:chExt cx="3024336" cy="83553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3429000"/>
              <a:ext cx="1011385" cy="684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3356992"/>
              <a:ext cx="1944216" cy="8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05064"/>
            <a:ext cx="4536504" cy="54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869160"/>
            <a:ext cx="2592288" cy="8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Gaussian core dipolar model: Liquid-liquid phase separation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3744416" cy="71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3240360" cy="79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4"/>
            <a:ext cx="3096344" cy="94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440471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3123" y="2348880"/>
            <a:ext cx="4690877" cy="33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276872"/>
            <a:ext cx="1680592" cy="29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2708920"/>
            <a:ext cx="1296144" cy="36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1560" y="5805264"/>
            <a:ext cx="812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 sufficiently small </a:t>
            </a:r>
            <a:r>
              <a:rPr lang="en-US" sz="2000" dirty="0" smtClean="0"/>
              <a:t>temperatures a fluid-fluid phase separation takes place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800" dirty="0" smtClean="0"/>
              <a:t>We have </a:t>
            </a:r>
            <a:r>
              <a:rPr lang="en-US" sz="2800" dirty="0" smtClean="0"/>
              <a:t>developed a </a:t>
            </a:r>
            <a:r>
              <a:rPr lang="en-US" sz="2800" dirty="0" smtClean="0"/>
              <a:t>systematic nonlocal statistical field theory of salt solutions of dipolar particles without ultraviolet divergences.</a:t>
            </a:r>
          </a:p>
          <a:p>
            <a:pPr algn="just"/>
            <a:r>
              <a:rPr lang="en-US" sz="2800" dirty="0" smtClean="0"/>
              <a:t>We have generalized “dipolar” theory for the case of neutral </a:t>
            </a:r>
            <a:r>
              <a:rPr lang="en-US" sz="2800" dirty="0" err="1" smtClean="0"/>
              <a:t>multipolar</a:t>
            </a:r>
            <a:r>
              <a:rPr lang="en-US" sz="2800" dirty="0" smtClean="0"/>
              <a:t> particles and predicted new crossover from monotonic decrease of electrostatic potential of point-like charge to its damped oscillations.</a:t>
            </a:r>
          </a:p>
          <a:p>
            <a:pPr algn="just"/>
            <a:r>
              <a:rPr lang="en-US" sz="2800" dirty="0" smtClean="0"/>
              <a:t>We have developed a nonlocal field theory of dilute solutions of the dipolar particles, which are capable of forming chain-like clusters in accordance with the “head-to-tail” mechanism. We have confirmed conclusion, made earlier from computer simulations that formation of chain-like clusters can stabilize solution, preventing its phase separation.</a:t>
            </a:r>
          </a:p>
          <a:p>
            <a:pPr algn="just"/>
            <a:r>
              <a:rPr lang="en-US" sz="2800" dirty="0" smtClean="0"/>
              <a:t>We have developed a general field theory of solutions of the molecules </a:t>
            </a:r>
            <a:r>
              <a:rPr lang="en-US" sz="2800" dirty="0" smtClean="0"/>
              <a:t>with an </a:t>
            </a:r>
            <a:r>
              <a:rPr lang="en-US" sz="2800" dirty="0" smtClean="0"/>
              <a:t>arbitrary internal electric charge distribution and applied it to analyzing phase behavior of solutions of soft-core dipolar particles.</a:t>
            </a:r>
          </a:p>
          <a:p>
            <a:pPr algn="just"/>
            <a:endParaRPr lang="en-US" sz="2400" dirty="0" smtClean="0"/>
          </a:p>
          <a:p>
            <a:pPr algn="just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n-US" dirty="0" smtClean="0"/>
              <a:t>Prospects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To investigate a phase behavior of dipolar particles solutions taking into account association, van </a:t>
            </a:r>
            <a:r>
              <a:rPr lang="en-US" dirty="0" err="1" smtClean="0"/>
              <a:t>der</a:t>
            </a:r>
            <a:r>
              <a:rPr lang="en-US" dirty="0" smtClean="0"/>
              <a:t> Waals, and </a:t>
            </a:r>
            <a:r>
              <a:rPr lang="en-US" dirty="0" err="1" smtClean="0"/>
              <a:t>steric</a:t>
            </a:r>
            <a:r>
              <a:rPr lang="en-US" dirty="0" smtClean="0"/>
              <a:t> (excluded volume) interactions.</a:t>
            </a:r>
          </a:p>
          <a:p>
            <a:pPr algn="just"/>
            <a:r>
              <a:rPr lang="en-US" dirty="0" smtClean="0"/>
              <a:t>To confirm by computer simulations the oscillations of electrostatic </a:t>
            </a:r>
            <a:r>
              <a:rPr lang="en-US" dirty="0" smtClean="0"/>
              <a:t>potential, </a:t>
            </a:r>
            <a:r>
              <a:rPr lang="en-US" dirty="0" smtClean="0"/>
              <a:t>immersed in a salt solution of </a:t>
            </a:r>
            <a:r>
              <a:rPr lang="en-US" dirty="0" err="1" smtClean="0"/>
              <a:t>multipolar</a:t>
            </a:r>
            <a:r>
              <a:rPr lang="en-US" dirty="0" smtClean="0"/>
              <a:t> colloid particles.</a:t>
            </a:r>
          </a:p>
          <a:p>
            <a:pPr algn="just"/>
            <a:r>
              <a:rPr lang="en-US" dirty="0" smtClean="0"/>
              <a:t>To confirm a fluid-fluid phase separation in solutions of soft-core dipolar particles by computer simulations. The latter is important for solutions of intrinsically disordered proteins.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6F59-2B90-4136-8E91-A7F258941F05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8291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5900" dirty="0" smtClean="0"/>
              <a:t>	</a:t>
            </a:r>
            <a:endParaRPr lang="en-US" sz="2300" dirty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10001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857232"/>
            <a:ext cx="85725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The recent advances in experimental studies of different organic compounds (such as proteins, </a:t>
            </a:r>
            <a:r>
              <a:rPr lang="en-US" sz="2400" dirty="0" err="1" smtClean="0"/>
              <a:t>betaines</a:t>
            </a:r>
            <a:r>
              <a:rPr lang="en-US" sz="2400" dirty="0" smtClean="0"/>
              <a:t>, </a:t>
            </a:r>
            <a:r>
              <a:rPr lang="en-US" sz="2400" dirty="0" err="1" smtClean="0"/>
              <a:t>zwitterionic</a:t>
            </a:r>
            <a:r>
              <a:rPr lang="en-US" sz="2400" dirty="0" smtClean="0"/>
              <a:t> liquids, etc) comprising rather long dipole length (5–20 nm) challenged the statistical mechanics to develop the analytical approaches to modeling the dipolar particles not as the point-like dipolar particles (or even as the dipolar hard spheres), but as a set of charge centers with fixed or fluctuating distances between them. </a:t>
            </a:r>
            <a:r>
              <a:rPr lang="en-US" sz="2400" b="1" dirty="0" smtClean="0"/>
              <a:t>One would expect that such a nonlocal theory should be devoid of the mentioned ultraviolet divergence of the free energy and allow us to study the electrostatic potential behavior at the distances from the point-like test charge that are comparable to the characteristic distances between the charge centers of the dipolar particle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949280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Yury</a:t>
            </a:r>
            <a:r>
              <a:rPr lang="en-US" dirty="0" smtClean="0"/>
              <a:t> A. </a:t>
            </a:r>
            <a:r>
              <a:rPr lang="en-US" dirty="0" err="1" smtClean="0"/>
              <a:t>Budkov</a:t>
            </a:r>
            <a:r>
              <a:rPr lang="en-US" dirty="0" smtClean="0"/>
              <a:t> 2018 </a:t>
            </a:r>
            <a:r>
              <a:rPr lang="en-US" i="1" dirty="0" smtClean="0"/>
              <a:t>J. Phys.: </a:t>
            </a:r>
            <a:r>
              <a:rPr lang="en-US" i="1" dirty="0" err="1" smtClean="0"/>
              <a:t>Condens</a:t>
            </a:r>
            <a:r>
              <a:rPr lang="en-US" i="1" dirty="0" smtClean="0"/>
              <a:t>. Matter (Emerging leaders 2018)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8E69-8197-4334-ADCA-CDAE067EA9C0}" type="datetime1">
              <a:rPr lang="en-US" smtClean="0"/>
              <a:pPr/>
              <a:t>9/18/2019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142900"/>
            <a:ext cx="8229600" cy="1143000"/>
          </a:xfrm>
        </p:spPr>
        <p:txBody>
          <a:bodyPr/>
          <a:lstStyle/>
          <a:p>
            <a:r>
              <a:rPr lang="en-US" dirty="0" smtClean="0"/>
              <a:t>Basic idea of approach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395445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sz="2900" dirty="0" smtClean="0"/>
          </a:p>
          <a:p>
            <a:pPr algn="just">
              <a:buNone/>
            </a:pPr>
            <a:r>
              <a:rPr lang="ru-RU" sz="2900" dirty="0" smtClean="0"/>
              <a:t>	</a:t>
            </a:r>
            <a:r>
              <a:rPr lang="en-US" sz="2900" dirty="0" smtClean="0"/>
              <a:t>To formulate a statistical theory of electrolyte solution with admixture of small quantity of dipolar particles with rather big dipole moment. In contrast to the local theory [Levy et al., Phys. Rev. </a:t>
            </a:r>
            <a:r>
              <a:rPr lang="en-US" sz="2900" dirty="0" err="1" smtClean="0"/>
              <a:t>Lett</a:t>
            </a:r>
            <a:r>
              <a:rPr lang="en-US" sz="2900" dirty="0" smtClean="0"/>
              <a:t>., 2007], we model the every dipolar particle as</a:t>
            </a:r>
            <a:r>
              <a:rPr lang="ru-RU" sz="2900" dirty="0" smtClean="0"/>
              <a:t> </a:t>
            </a:r>
            <a:r>
              <a:rPr lang="en-US" sz="2900" dirty="0" smtClean="0"/>
              <a:t>a </a:t>
            </a:r>
            <a:r>
              <a:rPr lang="en-US" sz="2900" dirty="0" err="1" smtClean="0"/>
              <a:t>dimer</a:t>
            </a:r>
            <a:r>
              <a:rPr lang="en-US" sz="2900" dirty="0" smtClean="0"/>
              <a:t> with fixed or fluctuating distance between their polar groups. </a:t>
            </a:r>
            <a:r>
              <a:rPr lang="en-US" sz="2900" b="1" dirty="0" smtClean="0"/>
              <a:t>We associate with each dipolar particle the probability distribution function g(r) of distance between their polar groups.</a:t>
            </a:r>
            <a:endParaRPr lang="ru-RU" sz="2900" b="1" dirty="0" smtClean="0"/>
          </a:p>
          <a:p>
            <a:pPr algn="just">
              <a:buNone/>
            </a:pPr>
            <a:r>
              <a:rPr lang="ru-RU" sz="2900" dirty="0" smtClean="0"/>
              <a:t>					</a:t>
            </a:r>
            <a:endParaRPr lang="ru-RU" sz="2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Содержимое 3" descr="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86106"/>
            <a:ext cx="3643306" cy="217189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500298" y="4714884"/>
            <a:ext cx="928694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000232" y="5214950"/>
            <a:ext cx="571504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428992" y="4357694"/>
            <a:ext cx="1785950" cy="642942"/>
            <a:chOff x="3500430" y="4429132"/>
            <a:chExt cx="1785950" cy="642942"/>
          </a:xfrm>
          <a:solidFill>
            <a:srgbClr val="00FF00"/>
          </a:solidFill>
        </p:grpSpPr>
        <p:grpSp>
          <p:nvGrpSpPr>
            <p:cNvPr id="17" name="Группа 16"/>
            <p:cNvGrpSpPr/>
            <p:nvPr/>
          </p:nvGrpSpPr>
          <p:grpSpPr>
            <a:xfrm>
              <a:off x="4572000" y="4429132"/>
              <a:ext cx="714380" cy="642942"/>
              <a:chOff x="4143372" y="4500570"/>
              <a:chExt cx="714380" cy="642942"/>
            </a:xfrm>
            <a:grpFill/>
          </p:grpSpPr>
          <p:sp>
            <p:nvSpPr>
              <p:cNvPr id="15" name="Овал 14"/>
              <p:cNvSpPr/>
              <p:nvPr/>
            </p:nvSpPr>
            <p:spPr>
              <a:xfrm>
                <a:off x="4143372" y="4500570"/>
                <a:ext cx="714380" cy="64294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люс 15"/>
              <p:cNvSpPr/>
              <p:nvPr/>
            </p:nvSpPr>
            <p:spPr>
              <a:xfrm>
                <a:off x="4286248" y="4586302"/>
                <a:ext cx="428628" cy="414334"/>
              </a:xfrm>
              <a:prstGeom prst="mathPlus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3500430" y="4429132"/>
              <a:ext cx="642942" cy="642942"/>
              <a:chOff x="5286380" y="4643446"/>
              <a:chExt cx="642942" cy="642942"/>
            </a:xfrm>
            <a:grpFill/>
          </p:grpSpPr>
          <p:sp>
            <p:nvSpPr>
              <p:cNvPr id="19" name="Овал 18"/>
              <p:cNvSpPr/>
              <p:nvPr/>
            </p:nvSpPr>
            <p:spPr>
              <a:xfrm>
                <a:off x="5286380" y="4643446"/>
                <a:ext cx="642942" cy="64294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Минус 20"/>
              <p:cNvSpPr/>
              <p:nvPr/>
            </p:nvSpPr>
            <p:spPr>
              <a:xfrm>
                <a:off x="5357818" y="4714884"/>
                <a:ext cx="500066" cy="485772"/>
              </a:xfrm>
              <a:prstGeom prst="mathMinus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олилиния 22"/>
            <p:cNvSpPr/>
            <p:nvPr/>
          </p:nvSpPr>
          <p:spPr>
            <a:xfrm>
              <a:off x="4143372" y="4572008"/>
              <a:ext cx="428628" cy="280480"/>
            </a:xfrm>
            <a:custGeom>
              <a:avLst/>
              <a:gdLst>
                <a:gd name="connsiteX0" fmla="*/ 0 w 389107"/>
                <a:gd name="connsiteY0" fmla="*/ 280480 h 280480"/>
                <a:gd name="connsiteX1" fmla="*/ 77822 w 389107"/>
                <a:gd name="connsiteY1" fmla="*/ 37289 h 280480"/>
                <a:gd name="connsiteX2" fmla="*/ 107005 w 389107"/>
                <a:gd name="connsiteY2" fmla="*/ 56744 h 280480"/>
                <a:gd name="connsiteX3" fmla="*/ 194553 w 389107"/>
                <a:gd name="connsiteY3" fmla="*/ 241570 h 280480"/>
                <a:gd name="connsiteX4" fmla="*/ 291830 w 389107"/>
                <a:gd name="connsiteY4" fmla="*/ 17833 h 280480"/>
                <a:gd name="connsiteX5" fmla="*/ 350196 w 389107"/>
                <a:gd name="connsiteY5" fmla="*/ 241570 h 280480"/>
                <a:gd name="connsiteX6" fmla="*/ 389107 w 389107"/>
                <a:gd name="connsiteY6" fmla="*/ 183204 h 28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107" h="280480">
                  <a:moveTo>
                    <a:pt x="0" y="280480"/>
                  </a:moveTo>
                  <a:cubicBezTo>
                    <a:pt x="29994" y="177529"/>
                    <a:pt x="59988" y="74578"/>
                    <a:pt x="77822" y="37289"/>
                  </a:cubicBezTo>
                  <a:cubicBezTo>
                    <a:pt x="95656" y="0"/>
                    <a:pt x="87550" y="22697"/>
                    <a:pt x="107005" y="56744"/>
                  </a:cubicBezTo>
                  <a:cubicBezTo>
                    <a:pt x="126460" y="90791"/>
                    <a:pt x="163749" y="248055"/>
                    <a:pt x="194553" y="241570"/>
                  </a:cubicBezTo>
                  <a:cubicBezTo>
                    <a:pt x="225357" y="235085"/>
                    <a:pt x="265890" y="17833"/>
                    <a:pt x="291830" y="17833"/>
                  </a:cubicBezTo>
                  <a:cubicBezTo>
                    <a:pt x="317770" y="17833"/>
                    <a:pt x="333983" y="214008"/>
                    <a:pt x="350196" y="241570"/>
                  </a:cubicBezTo>
                  <a:cubicBezTo>
                    <a:pt x="366409" y="269132"/>
                    <a:pt x="377758" y="226168"/>
                    <a:pt x="389107" y="18320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643306" y="5000636"/>
            <a:ext cx="614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g(r) – probability distribution function of distance between </a:t>
            </a:r>
          </a:p>
          <a:p>
            <a:r>
              <a:rPr lang="en-US" sz="3200" dirty="0" smtClean="0"/>
              <a:t>polar groups</a:t>
            </a:r>
            <a:endParaRPr lang="ru-RU" sz="3200" dirty="0"/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CFFF9EE3-C1E5-4158-B1BC-36A0AA122A86}" type="datetime1">
              <a:rPr lang="en-US" smtClean="0"/>
              <a:pPr/>
              <a:t>9/18/2019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r>
              <a:rPr lang="en-US" smtClean="0"/>
              <a:t>MIEM, 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Configuration integral of ion-dipole mixture in the functional integral form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286388"/>
            <a:ext cx="483180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357826"/>
            <a:ext cx="407196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9F93-1C50-4368-A8AD-45517607A2D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1" name="Содержимое 3" descr="mod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785926"/>
            <a:ext cx="2121816" cy="1500198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2071670" y="1000108"/>
            <a:ext cx="5324475" cy="1785950"/>
            <a:chOff x="1214414" y="2071678"/>
            <a:chExt cx="5324475" cy="17859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4414" y="2071678"/>
              <a:ext cx="5324475" cy="178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Прямоугольник 21"/>
            <p:cNvSpPr/>
            <p:nvPr/>
          </p:nvSpPr>
          <p:spPr>
            <a:xfrm>
              <a:off x="1928794" y="2143116"/>
              <a:ext cx="2786082" cy="857256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857752" y="2071678"/>
              <a:ext cx="1643074" cy="92869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571736" y="3071810"/>
              <a:ext cx="1785950" cy="785818"/>
            </a:xfrm>
            <a:prstGeom prst="rect">
              <a:avLst/>
            </a:prstGeom>
            <a:noFill/>
            <a:ln>
              <a:solidFill>
                <a:srgbClr val="A30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500562" y="3143248"/>
              <a:ext cx="714380" cy="5715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071942"/>
            <a:ext cx="3786214" cy="9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233395"/>
            <a:ext cx="5286380" cy="76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Прямая со стрелкой 27"/>
          <p:cNvCxnSpPr/>
          <p:nvPr/>
        </p:nvCxnSpPr>
        <p:spPr>
          <a:xfrm flipV="1">
            <a:off x="1500166" y="1643050"/>
            <a:ext cx="1143008" cy="5715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714480" y="1857364"/>
            <a:ext cx="4276756" cy="5810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214414" y="2714620"/>
            <a:ext cx="2143140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15074" y="2143116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</a:t>
            </a:r>
            <a:r>
              <a:rPr lang="en-US" sz="2400" dirty="0" smtClean="0"/>
              <a:t>density </a:t>
            </a:r>
            <a:r>
              <a:rPr lang="en-US" sz="2400" smtClean="0"/>
              <a:t>of some </a:t>
            </a:r>
            <a:r>
              <a:rPr lang="en-US" sz="2400" dirty="0" smtClean="0"/>
              <a:t>external charges</a:t>
            </a:r>
            <a:endParaRPr lang="ru-RU" sz="2400" dirty="0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E2D8-3D74-403D-9370-7CAD50114D42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3490437"/>
            <a:ext cx="2952328" cy="37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Hubbard-</a:t>
            </a:r>
            <a:r>
              <a:rPr lang="en-US" dirty="0" err="1" smtClean="0"/>
              <a:t>Stratonovich</a:t>
            </a:r>
            <a:r>
              <a:rPr lang="en-US" dirty="0" smtClean="0"/>
              <a:t> transformation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6F59-2B90-4136-8E91-A7F258941F05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B655-A4C0-4225-ABDA-2ACCFFFE194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12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71437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149080"/>
            <a:ext cx="63944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301208"/>
            <a:ext cx="3096344" cy="67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Using the Hubbard-</a:t>
            </a:r>
            <a:r>
              <a:rPr lang="en-US" dirty="0" err="1" smtClean="0"/>
              <a:t>Stratonovich</a:t>
            </a:r>
            <a:r>
              <a:rPr lang="en-US" dirty="0" smtClean="0"/>
              <a:t> transformation, we obtain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67338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286388"/>
            <a:ext cx="386815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0" y="421481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In the thermodynamic limit we obtain</a:t>
            </a:r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929066"/>
            <a:ext cx="3286148" cy="96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9F93-1C50-4368-A8AD-45517607A2D6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571472" y="1000108"/>
            <a:ext cx="8072494" cy="1371600"/>
            <a:chOff x="357158" y="1000108"/>
            <a:chExt cx="8072494" cy="1371600"/>
          </a:xfrm>
        </p:grpSpPr>
        <p:sp>
          <p:nvSpPr>
            <p:cNvPr id="10" name="TextBox 9"/>
            <p:cNvSpPr txBox="1"/>
            <p:nvPr/>
          </p:nvSpPr>
          <p:spPr>
            <a:xfrm>
              <a:off x="6000760" y="1285860"/>
              <a:ext cx="2428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- </a:t>
              </a:r>
              <a:r>
                <a:rPr lang="en-US" b="1" dirty="0" smtClean="0"/>
                <a:t>one-particle partition functions</a:t>
              </a:r>
              <a:endParaRPr lang="ru-RU" b="1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1000108"/>
              <a:ext cx="56007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Группа 16"/>
          <p:cNvGrpSpPr/>
          <p:nvPr/>
        </p:nvGrpSpPr>
        <p:grpSpPr>
          <a:xfrm>
            <a:off x="928662" y="5000636"/>
            <a:ext cx="7286676" cy="1300852"/>
            <a:chOff x="928662" y="5286388"/>
            <a:chExt cx="7286676" cy="119133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8662" y="5286388"/>
              <a:ext cx="7286676" cy="60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00166" y="5857892"/>
              <a:ext cx="6072230" cy="619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2500306"/>
            <a:ext cx="2643206" cy="68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2357430"/>
            <a:ext cx="53244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3214686"/>
            <a:ext cx="3429024" cy="74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341B-D1AA-45B7-8628-14ADDB2CA0E0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786182" y="3357562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</a:t>
            </a:r>
            <a:r>
              <a:rPr lang="en-US" sz="2000" dirty="0" smtClean="0"/>
              <a:t>normalization constant of Gaussian measure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214338"/>
            <a:ext cx="8501122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Connection with PBL theory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714356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the polar particles with fixed dipolar length the distribution function is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14422"/>
            <a:ext cx="40742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9F93-1C50-4368-A8AD-45517607A2D6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28596" y="3786190"/>
            <a:ext cx="8143932" cy="1714512"/>
            <a:chOff x="642910" y="3143248"/>
            <a:chExt cx="7643866" cy="171451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42910" y="3143248"/>
              <a:ext cx="7643866" cy="17145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3214686"/>
              <a:ext cx="7429552" cy="1510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071678"/>
            <a:ext cx="85011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0" y="5715016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Abrashkin</a:t>
            </a:r>
            <a:r>
              <a:rPr lang="en-US" dirty="0" smtClean="0"/>
              <a:t> et al., Phys. Rev. </a:t>
            </a:r>
            <a:r>
              <a:rPr lang="en-US" dirty="0" err="1" smtClean="0"/>
              <a:t>Lett</a:t>
            </a:r>
            <a:r>
              <a:rPr lang="en-US" dirty="0" smtClean="0"/>
              <a:t>., 2007</a:t>
            </a:r>
          </a:p>
          <a:p>
            <a:r>
              <a:rPr lang="en-US" dirty="0" err="1" smtClean="0"/>
              <a:t>Coalson</a:t>
            </a:r>
            <a:r>
              <a:rPr lang="en-US" dirty="0" smtClean="0"/>
              <a:t> et al, J. Phys. Chem., 1996</a:t>
            </a:r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8FE3-6069-43A2-AD7D-B206139E36F7}" type="datetime1">
              <a:rPr lang="en-US" smtClean="0"/>
              <a:pPr/>
              <a:t>9/18/2019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MIEM, 2019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1099</Words>
  <Application>Microsoft Office PowerPoint</Application>
  <PresentationFormat>Экран (4:3)</PresentationFormat>
  <Paragraphs>178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Statistical theory of molecular solutions with complex electric structure</vt:lpstr>
      <vt:lpstr>The deficiencies of the “local” theories  of polar fluids</vt:lpstr>
      <vt:lpstr>Electrostatic free energy and potential of point-like charge in local theory</vt:lpstr>
      <vt:lpstr>Motivation</vt:lpstr>
      <vt:lpstr>Basic idea of approach</vt:lpstr>
      <vt:lpstr>Configuration integral of ion-dipole mixture in the functional integral form</vt:lpstr>
      <vt:lpstr>Hubbard-Stratonovich transformation</vt:lpstr>
      <vt:lpstr>Слайд 8</vt:lpstr>
      <vt:lpstr>Connection with PBL theory</vt:lpstr>
      <vt:lpstr>Mean-field approximation</vt:lpstr>
      <vt:lpstr>Point-like charge in dipole environment</vt:lpstr>
      <vt:lpstr>Слайд 12</vt:lpstr>
      <vt:lpstr>Comparison with local theory   </vt:lpstr>
      <vt:lpstr>Point-like charge in ion-dipole environment   </vt:lpstr>
      <vt:lpstr>Gaussian approximation for electrostatic free energy</vt:lpstr>
      <vt:lpstr>Слайд 16</vt:lpstr>
      <vt:lpstr>Generalization for multipolar particles</vt:lpstr>
      <vt:lpstr>Mean-field potential in linear approximation  and screening function</vt:lpstr>
      <vt:lpstr>Potential of point-like charge at long distances </vt:lpstr>
      <vt:lpstr>Potential of point-like charge at long distances </vt:lpstr>
      <vt:lpstr>Electrostatic free energy</vt:lpstr>
      <vt:lpstr>Theory with dipole association</vt:lpstr>
      <vt:lpstr>Electrostatic free energy</vt:lpstr>
      <vt:lpstr>Total free energy and thermodynamic stability</vt:lpstr>
      <vt:lpstr>Potential of point-like charge</vt:lpstr>
      <vt:lpstr>Theory with repulsive interactions</vt:lpstr>
      <vt:lpstr>Thermodynamic perturbation theory</vt:lpstr>
      <vt:lpstr>General theory of polar molecules</vt:lpstr>
      <vt:lpstr>Theory of soft-core dipolar particles</vt:lpstr>
      <vt:lpstr>Gaussian core dipolar model: Liquid-liquid phase separation</vt:lpstr>
      <vt:lpstr>Conclusions</vt:lpstr>
      <vt:lpstr>Prospects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Статистическая модель полярного флюида</dc:title>
  <dc:creator>kalikin</dc:creator>
  <cp:lastModifiedBy>HP</cp:lastModifiedBy>
  <cp:revision>272</cp:revision>
  <dcterms:created xsi:type="dcterms:W3CDTF">2018-06-24T23:15:27Z</dcterms:created>
  <dcterms:modified xsi:type="dcterms:W3CDTF">2019-09-18T18:36:26Z</dcterms:modified>
</cp:coreProperties>
</file>