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1"/>
    <p:sldMasterId id="2147483684" r:id="rId2"/>
  </p:sldMasterIdLst>
  <p:notesMasterIdLst>
    <p:notesMasterId r:id="rId33"/>
  </p:notesMasterIdLst>
  <p:handoutMasterIdLst>
    <p:handoutMasterId r:id="rId34"/>
  </p:handoutMasterIdLst>
  <p:sldIdLst>
    <p:sldId id="470" r:id="rId3"/>
    <p:sldId id="508" r:id="rId4"/>
    <p:sldId id="509" r:id="rId5"/>
    <p:sldId id="510" r:id="rId6"/>
    <p:sldId id="504" r:id="rId7"/>
    <p:sldId id="512" r:id="rId8"/>
    <p:sldId id="513" r:id="rId9"/>
    <p:sldId id="514" r:id="rId10"/>
    <p:sldId id="517" r:id="rId11"/>
    <p:sldId id="518" r:id="rId12"/>
    <p:sldId id="501" r:id="rId13"/>
    <p:sldId id="533" r:id="rId14"/>
    <p:sldId id="505" r:id="rId15"/>
    <p:sldId id="506" r:id="rId16"/>
    <p:sldId id="524" r:id="rId17"/>
    <p:sldId id="497" r:id="rId18"/>
    <p:sldId id="519" r:id="rId19"/>
    <p:sldId id="521" r:id="rId20"/>
    <p:sldId id="535" r:id="rId21"/>
    <p:sldId id="536" r:id="rId22"/>
    <p:sldId id="537" r:id="rId23"/>
    <p:sldId id="529" r:id="rId24"/>
    <p:sldId id="538" r:id="rId25"/>
    <p:sldId id="539" r:id="rId26"/>
    <p:sldId id="540" r:id="rId27"/>
    <p:sldId id="541" r:id="rId28"/>
    <p:sldId id="542" r:id="rId29"/>
    <p:sldId id="543" r:id="rId30"/>
    <p:sldId id="534" r:id="rId31"/>
    <p:sldId id="503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6">
          <p15:clr>
            <a:srgbClr val="A4A3A4"/>
          </p15:clr>
        </p15:guide>
        <p15:guide id="2" orient="horz" pos="3475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2880">
          <p15:clr>
            <a:srgbClr val="A4A3A4"/>
          </p15:clr>
        </p15:guide>
        <p15:guide id="6" pos="5511">
          <p15:clr>
            <a:srgbClr val="A4A3A4"/>
          </p15:clr>
        </p15:guide>
        <p15:guide id="7" pos="249">
          <p15:clr>
            <a:srgbClr val="A4A3A4"/>
          </p15:clr>
        </p15:guide>
        <p15:guide id="8" pos="521">
          <p15:clr>
            <a:srgbClr val="A4A3A4"/>
          </p15:clr>
        </p15:guide>
        <p15:guide id="9" pos="5239">
          <p15:clr>
            <a:srgbClr val="A4A3A4"/>
          </p15:clr>
        </p15:guide>
        <p15:guide id="10" pos="315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DD523B"/>
    <a:srgbClr val="FF6600"/>
    <a:srgbClr val="FF0000"/>
    <a:srgbClr val="FF00FF"/>
    <a:srgbClr val="CC0000"/>
    <a:srgbClr val="CC0099"/>
    <a:srgbClr val="21E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4576" autoAdjust="0"/>
  </p:normalViewPr>
  <p:slideViewPr>
    <p:cSldViewPr>
      <p:cViewPr>
        <p:scale>
          <a:sx n="125" d="100"/>
          <a:sy n="125" d="100"/>
        </p:scale>
        <p:origin x="-1224" y="30"/>
      </p:cViewPr>
      <p:guideLst>
        <p:guide orient="horz" pos="2886"/>
        <p:guide orient="horz" pos="3475"/>
        <p:guide orient="horz" pos="3884"/>
        <p:guide orient="horz" pos="2160"/>
        <p:guide pos="2880"/>
        <p:guide pos="5511"/>
        <p:guide pos="249"/>
        <p:guide pos="521"/>
        <p:guide pos="5239"/>
        <p:guide pos="31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F480A07E-ACC9-416D-BDDE-C965807284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1F3528-EF35-40CD-A1A6-FA749DF47621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4E96BFA-9150-4730-B641-0DBD17F0F2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59884C7-E000-4FB6-8945-902B2CF5AC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1A4736-FFE7-4F66-997A-1264D1E3B22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36498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E8269FDB-556C-4B36-89FC-FB5F4D4FB2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08EAF0C7-FAB2-4698-893D-2B46003FF4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16C48C-9788-4425-A700-B7D8ADA9C818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="" xmlns:a16="http://schemas.microsoft.com/office/drawing/2014/main" id="{CFF3E943-9650-4CEC-B00E-640BAB8C81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="" xmlns:a16="http://schemas.microsoft.com/office/drawing/2014/main" id="{7DB2334C-2DE8-4D56-88D0-B53702F9E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88285B5F-AB73-476F-8B04-28C64F5E43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AA4169D-B6F2-4E89-AC0B-019E90C8B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4E6DBB-DDF6-45AC-81FB-188BE0416D4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61727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>
            <a:extLst>
              <a:ext uri="{FF2B5EF4-FFF2-40B4-BE49-F238E27FC236}">
                <a16:creationId xmlns="" xmlns:a16="http://schemas.microsoft.com/office/drawing/2014/main" id="{9F6D09A8-A724-42A8-96B2-11A2D0A22F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>
            <a:extLst>
              <a:ext uri="{FF2B5EF4-FFF2-40B4-BE49-F238E27FC236}">
                <a16:creationId xmlns="" xmlns:a16="http://schemas.microsoft.com/office/drawing/2014/main" id="{ACE31ADD-8F42-4554-9E4E-2606D30C4C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dirty="0"/>
          </a:p>
        </p:txBody>
      </p:sp>
      <p:sp>
        <p:nvSpPr>
          <p:cNvPr id="65540" name="Номер слайда 3">
            <a:extLst>
              <a:ext uri="{FF2B5EF4-FFF2-40B4-BE49-F238E27FC236}">
                <a16:creationId xmlns="" xmlns:a16="http://schemas.microsoft.com/office/drawing/2014/main" id="{8036A394-629C-4B7D-8932-1BDC74E003C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ED8E761-18E2-42E7-A8D5-9FA206FC216D}" type="slidenum">
              <a:rPr lang="en-US" altLang="ru-RU" sz="1200"/>
              <a:pPr algn="r" eaLnBrk="1" hangingPunct="1"/>
              <a:t>2</a:t>
            </a:fld>
            <a:endParaRPr lang="en-US" alt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087" y="2928934"/>
            <a:ext cx="7489825" cy="1000131"/>
          </a:xfrm>
        </p:spPr>
        <p:txBody>
          <a:bodyPr>
            <a:noAutofit/>
          </a:bodyPr>
          <a:lstStyle>
            <a:lvl1pPr>
              <a:defRPr sz="40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569" y="4295773"/>
            <a:ext cx="7501344" cy="57150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059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11EBAF3-873A-4D49-ADDF-77AE1CBF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22626A7-0640-4B98-974D-B0B0A99FC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Goes Here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B80E5DF-D5FA-4D27-9F4F-68ACFC0C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701D3-DB32-4D44-B885-49602C6081A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579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04F4DD-800D-4655-A337-97E0E707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CC093E-11ED-4788-9C38-C0BA213B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09AE90-D84F-4323-A8DA-6BC29EA6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A1CD7-860A-4528-8522-6D60CC4CB7B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724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4FC653-6905-40C8-A61E-D43EB1E3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34C162-848C-4CCA-9D1D-32D43C25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3FC53A-A309-40A4-A17C-606FB9BD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7CFB8-7B85-4C87-9517-3C72AF89B6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0131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="" xmlns:a16="http://schemas.microsoft.com/office/drawing/2014/main" id="{52FABDF0-65B1-4446-B596-408E529E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="" xmlns:a16="http://schemas.microsoft.com/office/drawing/2014/main" id="{F55C1EAA-0BC6-427F-9F7F-2E1F2F44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Goes Here</a:t>
            </a:r>
            <a:endParaRPr lang="en-US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="" xmlns:a16="http://schemas.microsoft.com/office/drawing/2014/main" id="{B4AFEB9A-B000-4684-BFB5-80745BD4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3EBDD-6D4E-4FF7-92CB-9B160BE826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1747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3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1714480" y="1700213"/>
            <a:ext cx="6602434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1714480" y="857232"/>
            <a:ext cx="6602432" cy="857232"/>
          </a:xfrm>
        </p:spPr>
        <p:txBody>
          <a:bodyPr>
            <a:normAutofit/>
          </a:bodyPr>
          <a:lstStyle>
            <a:lvl1pPr>
              <a:defRPr sz="36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94">
            <a:extLst>
              <a:ext uri="{FF2B5EF4-FFF2-40B4-BE49-F238E27FC236}">
                <a16:creationId xmlns="" xmlns:a16="http://schemas.microsoft.com/office/drawing/2014/main" id="{ED5193C0-4CDA-4739-AD3D-6372EB9EC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107950" y="-26988"/>
            <a:ext cx="1042988" cy="823913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fld id="{7EFCFE82-9F28-48A9-BF67-745B0F7FF0B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Footer Placeholder 97">
            <a:extLst>
              <a:ext uri="{FF2B5EF4-FFF2-40B4-BE49-F238E27FC236}">
                <a16:creationId xmlns="" xmlns:a16="http://schemas.microsoft.com/office/drawing/2014/main" id="{500D391A-AB9F-40D5-ADE5-F17BFD65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Your Footer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1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A91ECBBF-60E3-4579-85B6-69FE98E3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9E0D128E-F11B-407E-A32A-1713631F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Goes Here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73DE928-F65C-4F36-9574-CB446680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52F72-9A3D-42CA-9165-B1937F2A4D4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052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3FF34D-65A2-47CE-8406-F161ECFE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7037B7-2E45-4D71-98ED-6EF07EE9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41CDC6-CCE5-4F17-A7B2-2E0404A4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B7C41-8FE3-44AB-A1B4-F11E9735672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785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ECE2374-E72A-4362-BA7B-27A00AF6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3F0B948-C9E8-4F5C-9C38-936CA969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Goes Here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6CE931D-4288-42F8-A091-AF31213C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79E6E-358E-45F5-9F99-08D6852946C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726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F65E9A0-182B-4894-884B-D4B3C3DD1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197092E-2616-435F-BA28-2157D83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Goes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4831755F-A85B-4389-9522-5F8566F8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9AEF7-20EA-4C4B-B44F-EFD89861BB6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734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EB399AA7-0C0A-4B97-8621-30585325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088FE765-A06B-4F36-B681-0F155BDB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Goes Here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CE2837D2-A349-47A5-A58D-6AD63D90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8E744-F718-48FC-85D6-98B544C883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5045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EC06EE46-97A0-4529-8734-2668B080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C7230FE-EC90-4A11-AFAD-E8ED0629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Goes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0D3858D2-50A2-4AC5-9488-5DC6F943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435D-518E-4810-B296-E6687F96394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495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C36AED2-2B84-4F01-B7AB-94742A70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E29F137-1A42-4254-AD74-190FB98C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Goes Here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403F0A6-EF3F-4766-8300-76414A69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E36F3-DCFF-43EB-8C74-40BA45B281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405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6E8E4838-2025-4292-8D7B-651DD2678D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BDDBB85A-75C3-4B11-A7DE-2CCB847480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694D23-59F9-47A0-9ED4-FBEFBF993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15B963-0993-4F93-BF10-835E62331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Your Footer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F99DED-D14F-4A07-A239-956D19185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22AF9A9-BB73-4D43-8426-9073A316886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03D306-5425-4D46-AF83-2CEA14509C36}"/>
              </a:ext>
            </a:extLst>
          </p:cNvPr>
          <p:cNvSpPr/>
          <p:nvPr/>
        </p:nvSpPr>
        <p:spPr>
          <a:xfrm rot="5400000">
            <a:off x="8473282" y="5799931"/>
            <a:ext cx="1839912" cy="2762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="" xmlns:a16="http://schemas.microsoft.com/office/drawing/2014/main" id="{077C392D-2518-4E63-AF50-A596BD3FF7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="" xmlns:a16="http://schemas.microsoft.com/office/drawing/2014/main" id="{E1C43C31-9980-4A59-988A-7CD9937D8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  <a:endParaRPr lang="fr-FR" altLang="ru-RU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74FA75D-3A7B-4DAF-B797-A4F9A74D0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7DC56A6-115C-41CF-8328-DE78734FC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Your Footer Goes Here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4B85DE3-E1FB-4DF1-ACDF-91F4F6AF5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F37701-2B0F-4BE6-AAFD-C886F08A54F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9CF5D73-4759-48B2-87F2-CB21D128E02D}"/>
              </a:ext>
            </a:extLst>
          </p:cNvPr>
          <p:cNvSpPr/>
          <p:nvPr/>
        </p:nvSpPr>
        <p:spPr>
          <a:xfrm rot="5400000">
            <a:off x="8473282" y="5799931"/>
            <a:ext cx="1839912" cy="2762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Vasilii_Gromov?_iepl%5bviewId%5d=PQyAu1BFE6Dl33NDC8VD5miQ&amp;_iepl%5bprofilePublicationItemVariant%5d=default&amp;_iepl%5bcontexts%5d%5b0%5d=prfpi&amp;_iepl%5btargetEntityId%5d=PB:297649979&amp;_iepl%5binteractionType%5d=publicationViewCoAuthorProfile" TargetMode="External"/><Relationship Id="rId2" Type="http://schemas.openxmlformats.org/officeDocument/2006/relationships/hyperlink" Target="https://www.researchgate.net/publication/347239842_Prediction_After_a_Horizon_of_Predictability_Non-Predictable_Points_and_Partial_Multi-Step_Prediction_for_Chaotic_Time_Ser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earchgate.net/scientific-contributions/2103047653_Anton_S_Konev?_iepl%5bviewId%5d=PQyAu1BFE6Dl33NDC8VD5miQ&amp;_iepl%5bprofilePublicationItemVariant%5d=default&amp;_iepl%5bcontexts%5d%5b0%5d=prfpi&amp;_iepl%5btargetEntityId%5d=PB:297649979&amp;_iepl%5binteractionType%5d=publicationViewCoAuthorProfile" TargetMode="External"/><Relationship Id="rId4" Type="http://schemas.openxmlformats.org/officeDocument/2006/relationships/hyperlink" Target="https://www.researchgate.net/publication/297649979_Precocious_identification_of_popular_topics_on_Twitter_with_the_employment_of_predictive_clustering?_iepl%5bviewId%5d=PQyAu1BFE6Dl33NDC8VD5miQ&amp;_iepl%5bprofilePublicationItemVariant%5d=default&amp;_iepl%5bcontexts%5d%5b0%5d=prfpi&amp;_iepl%5btargetEntityId%5d=PB:297649979&amp;_iepl%5binteractionType%5d=publicationTit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F4E4100-2A7F-44D6-B7BF-373CD9E27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404813"/>
            <a:ext cx="8964612" cy="3097212"/>
          </a:xfrm>
        </p:spPr>
        <p:txBody>
          <a:bodyPr/>
          <a:lstStyle/>
          <a:p>
            <a:pPr eaLnBrk="1" hangingPunct="1"/>
            <a:r>
              <a:rPr lang="ru-RU" altLang="ru-RU" cap="none" dirty="0">
                <a:effectLst/>
              </a:rPr>
              <a:t/>
            </a:r>
            <a:br>
              <a:rPr lang="ru-RU" altLang="ru-RU" cap="none" dirty="0">
                <a:effectLst/>
              </a:rPr>
            </a:br>
            <a:r>
              <a:rPr lang="ru-RU" altLang="ru-RU" sz="3600" cap="none" dirty="0">
                <a:effectLst/>
              </a:rPr>
              <a:t>ХАОТИЧЕСКИЕ РЯДЫ: ПРОГНОЗИРОВАНИЕ </a:t>
            </a:r>
            <a:br>
              <a:rPr lang="ru-RU" altLang="ru-RU" sz="3600" cap="none" dirty="0">
                <a:effectLst/>
              </a:rPr>
            </a:br>
            <a:r>
              <a:rPr lang="ru-RU" altLang="ru-RU" sz="3600" cap="none" dirty="0">
                <a:effectLst/>
              </a:rPr>
              <a:t>ЗА ГОРИЗОНТОМ ПРОГНОЗИРОВАНИЯ?</a:t>
            </a:r>
            <a:endParaRPr lang="en-US" altLang="ru-RU" sz="3600" cap="none" dirty="0">
              <a:effectLst/>
            </a:endParaRPr>
          </a:p>
        </p:txBody>
      </p:sp>
      <p:sp>
        <p:nvSpPr>
          <p:cNvPr id="6147" name="Subtitle 4">
            <a:extLst>
              <a:ext uri="{FF2B5EF4-FFF2-40B4-BE49-F238E27FC236}">
                <a16:creationId xmlns="" xmlns:a16="http://schemas.microsoft.com/office/drawing/2014/main" id="{415923A2-E33D-4ED2-A359-B7CDBFD62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975" y="3573463"/>
            <a:ext cx="7500938" cy="2016125"/>
          </a:xfrm>
        </p:spPr>
        <p:txBody>
          <a:bodyPr/>
          <a:lstStyle/>
          <a:p>
            <a:pPr eaLnBrk="1" hangingPunct="1"/>
            <a:r>
              <a:rPr lang="ru-RU" altLang="ru-RU" sz="2000" b="1" dirty="0"/>
              <a:t>Громов Василий Александрович</a:t>
            </a:r>
          </a:p>
          <a:p>
            <a:pPr eaLnBrk="1" hangingPunct="1"/>
            <a:r>
              <a:rPr lang="ru-RU" altLang="ru-RU" sz="2000" b="1" i="1" dirty="0"/>
              <a:t>Факультет </a:t>
            </a:r>
            <a:r>
              <a:rPr lang="ru-RU" altLang="ru-RU" sz="2000" b="1" i="1" dirty="0" smtClean="0"/>
              <a:t>компьютерных наук</a:t>
            </a:r>
          </a:p>
          <a:p>
            <a:pPr eaLnBrk="1" hangingPunct="1"/>
            <a:r>
              <a:rPr lang="ru-RU" altLang="ru-RU" sz="2000" b="1" i="1" dirty="0" smtClean="0"/>
              <a:t>Национальный исследовательский университет</a:t>
            </a:r>
          </a:p>
          <a:p>
            <a:pPr eaLnBrk="1" hangingPunct="1"/>
            <a:r>
              <a:rPr lang="en-US" altLang="ru-RU" sz="2000" b="1" i="1" dirty="0" smtClean="0"/>
              <a:t>“</a:t>
            </a:r>
            <a:r>
              <a:rPr lang="ru-RU" altLang="ru-RU" sz="2000" b="1" i="1" dirty="0" smtClean="0"/>
              <a:t>Высшая школа экономики</a:t>
            </a:r>
            <a:r>
              <a:rPr lang="en-US" altLang="ru-RU" sz="2000" b="1" i="1" dirty="0" smtClean="0"/>
              <a:t>”</a:t>
            </a:r>
            <a:endParaRPr lang="ru-RU" altLang="ru-RU" sz="2000" b="1" i="1" dirty="0" smtClean="0"/>
          </a:p>
          <a:p>
            <a:pPr eaLnBrk="1" hangingPunct="1"/>
            <a:r>
              <a:rPr lang="ru-RU" altLang="ru-RU" sz="2000" b="1" i="1" dirty="0" smtClean="0"/>
              <a:t>Москва, 2021</a:t>
            </a:r>
            <a:endParaRPr lang="en-US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068D8C-2CCE-48B3-933B-7CC3079FB1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41138" y="685800"/>
            <a:ext cx="2670272" cy="1737360"/>
          </a:xfrm>
        </p:spPr>
        <p:txBody>
          <a:bodyPr rtlCol="0" anchor="b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b="1" dirty="0">
                <a:blipFill>
                  <a:blip r:embed="rId2"/>
                  <a:tile tx="6350" ty="-127000" sx="65000" sy="64000" flip="none" algn="tl"/>
                </a:blipFill>
              </a:rPr>
              <a:t>Старшие показатели Ляпунова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7E317C26-C084-43E7-9778-555507963A15}"/>
              </a:ext>
            </a:extLst>
          </p:cNvPr>
          <p:cNvGraphicFramePr>
            <a:graphicFrameLocks noGrp="1"/>
          </p:cNvGraphicFramePr>
          <p:nvPr/>
        </p:nvGraphicFramePr>
        <p:xfrm>
          <a:off x="646774" y="846733"/>
          <a:ext cx="4878026" cy="27788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117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4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4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9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55280">
                <a:tc>
                  <a:txBody>
                    <a:bodyPr/>
                    <a:lstStyle/>
                    <a:p>
                      <a:pPr indent="139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«Дэвид </a:t>
                      </a:r>
                      <a:r>
                        <a:rPr lang="ru-RU" sz="1200" noProof="0" dirty="0" err="1">
                          <a:effectLst/>
                        </a:rPr>
                        <a:t>Копперфильд</a:t>
                      </a:r>
                      <a:r>
                        <a:rPr lang="ru-RU" sz="1200" noProof="0" dirty="0">
                          <a:effectLst/>
                        </a:rPr>
                        <a:t>»</a:t>
                      </a:r>
                      <a:endParaRPr lang="ru-RU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«Рождественская</a:t>
                      </a:r>
                      <a:r>
                        <a:rPr lang="ru-RU" sz="1200" baseline="0" noProof="0" dirty="0">
                          <a:effectLst/>
                        </a:rPr>
                        <a:t> песнь в прозе</a:t>
                      </a:r>
                      <a:r>
                        <a:rPr lang="ru-RU" sz="1200" noProof="0" dirty="0">
                          <a:effectLst/>
                        </a:rPr>
                        <a:t>»</a:t>
                      </a:r>
                      <a:endParaRPr lang="ru-RU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«Анна Каренина»</a:t>
                      </a:r>
                      <a:endParaRPr lang="ru-RU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«Война и Мир»</a:t>
                      </a:r>
                      <a:endParaRPr lang="ru-RU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640">
                <a:tc>
                  <a:txBody>
                    <a:bodyPr/>
                    <a:lstStyle/>
                    <a:p>
                      <a:pPr indent="139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  <a:latin typeface="Calibri" panose="020F0502020204030204" pitchFamily="34" charset="0"/>
                        </a:rPr>
                        <a:t>Оригинал</a:t>
                      </a:r>
                      <a:endParaRPr lang="ru-RU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3"/>
                      <a:stretch>
                        <a:fillRect l="-80631" t="-198413" r="-302703" b="-30634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3"/>
                      <a:stretch>
                        <a:fillRect l="-179821" t="-198413" r="-201345" b="-30634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3"/>
                      <a:stretch>
                        <a:fillRect l="-281081" t="-198413" r="-102252" b="-30634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3"/>
                      <a:stretch>
                        <a:fillRect l="-379372" t="-198413" r="-1794" b="-306349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640">
                <a:tc>
                  <a:txBody>
                    <a:bodyPr/>
                    <a:lstStyle/>
                    <a:p>
                      <a:pPr indent="139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  <a:latin typeface="Calibri" panose="020F0502020204030204" pitchFamily="34" charset="0"/>
                        </a:rPr>
                        <a:t>Перевод (1)</a:t>
                      </a:r>
                      <a:endParaRPr lang="ru-RU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3"/>
                      <a:stretch>
                        <a:fillRect l="-80631" t="-303226" r="-302703" b="-2112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3"/>
                      <a:stretch>
                        <a:fillRect l="-179821" t="-303226" r="-201345" b="-2112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3"/>
                      <a:stretch>
                        <a:fillRect l="-281081" t="-303226" r="-102252" b="-2112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3"/>
                      <a:stretch>
                        <a:fillRect l="-379372" t="-303226" r="-1794" b="-211290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640">
                <a:tc>
                  <a:txBody>
                    <a:bodyPr/>
                    <a:lstStyle/>
                    <a:p>
                      <a:pPr indent="139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  <a:latin typeface="Calibri" panose="020F0502020204030204" pitchFamily="34" charset="0"/>
                        </a:rPr>
                        <a:t>Перевод (2)</a:t>
                      </a:r>
                      <a:endParaRPr lang="ru-RU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3"/>
                      <a:stretch>
                        <a:fillRect l="-80631" t="-403226" r="-302703" b="-1112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3"/>
                      <a:stretch>
                        <a:fillRect l="-179821" t="-403226" r="-201345" b="-1112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3"/>
                      <a:stretch>
                        <a:fillRect l="-281081" t="-403226" r="-102252" b="-1112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3"/>
                      <a:stretch>
                        <a:fillRect l="-379372" t="-403226" r="-1794" b="-111290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7640">
                <a:tc>
                  <a:txBody>
                    <a:bodyPr/>
                    <a:lstStyle/>
                    <a:p>
                      <a:pPr indent="139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  <a:latin typeface="Calibri" panose="020F0502020204030204" pitchFamily="34" charset="0"/>
                        </a:rPr>
                        <a:t>Перевод (3)</a:t>
                      </a:r>
                      <a:endParaRPr lang="ru-RU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3"/>
                      <a:stretch>
                        <a:fillRect l="-80631" t="-503226" r="-302703" b="-112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3"/>
                      <a:stretch>
                        <a:fillRect l="-179821" t="-503226" r="-201345" b="-112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3"/>
                      <a:stretch>
                        <a:fillRect l="-281081" t="-503226" r="-102252" b="-112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3"/>
                      <a:stretch>
                        <a:fillRect l="-379372" t="-503226" r="-1794" b="-11290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951A1531-3EA7-4938-8203-FF992D0833E4}"/>
              </a:ext>
            </a:extLst>
          </p:cNvPr>
          <p:cNvGraphicFramePr>
            <a:graphicFrameLocks noGrp="1"/>
          </p:cNvGraphicFramePr>
          <p:nvPr/>
        </p:nvGraphicFramePr>
        <p:xfrm>
          <a:off x="646774" y="3954655"/>
          <a:ext cx="4878026" cy="283149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117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4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4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9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5230">
                <a:tc>
                  <a:txBody>
                    <a:bodyPr/>
                    <a:lstStyle/>
                    <a:p>
                      <a:pPr indent="139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tc>
                  <a:txBody>
                    <a:bodyPr/>
                    <a:lstStyle/>
                    <a:p>
                      <a:pPr marL="0" marR="0" indent="1397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noProof="0" dirty="0">
                          <a:effectLst/>
                        </a:rPr>
                        <a:t>«Дэвид </a:t>
                      </a:r>
                      <a:r>
                        <a:rPr lang="ru-RU" sz="1200" noProof="0" dirty="0" err="1">
                          <a:effectLst/>
                        </a:rPr>
                        <a:t>Копперфильд</a:t>
                      </a:r>
                      <a:r>
                        <a:rPr lang="ru-RU" sz="1200" noProof="0" dirty="0">
                          <a:effectLst/>
                        </a:rPr>
                        <a:t>»</a:t>
                      </a:r>
                      <a:endParaRPr lang="ru-RU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«Рождественская</a:t>
                      </a:r>
                      <a:r>
                        <a:rPr lang="ru-RU" sz="1200" baseline="0" noProof="0" dirty="0">
                          <a:effectLst/>
                        </a:rPr>
                        <a:t> песнь в прозе</a:t>
                      </a:r>
                      <a:r>
                        <a:rPr lang="ru-RU" sz="1200" noProof="0" dirty="0">
                          <a:effectLst/>
                        </a:rPr>
                        <a:t>»</a:t>
                      </a:r>
                      <a:endParaRPr lang="ru-RU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«Анна Каренина»</a:t>
                      </a:r>
                      <a:endParaRPr lang="ru-RU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«Война и Мир»</a:t>
                      </a:r>
                      <a:endParaRPr lang="ru-RU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615">
                <a:tc>
                  <a:txBody>
                    <a:bodyPr/>
                    <a:lstStyle/>
                    <a:p>
                      <a:pPr indent="139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  <a:latin typeface="Calibri" panose="020F0502020204030204" pitchFamily="34" charset="0"/>
                        </a:rPr>
                        <a:t>Оригинал</a:t>
                      </a:r>
                      <a:endParaRPr lang="ru-RU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4"/>
                      <a:stretch>
                        <a:fillRect l="-80631" t="-200000" r="-302703" b="-31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4"/>
                      <a:stretch>
                        <a:fillRect l="-179821" t="-200000" r="-201345" b="-31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4"/>
                      <a:stretch>
                        <a:fillRect l="-281081" t="-200000" r="-102252" b="-31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4"/>
                      <a:stretch>
                        <a:fillRect l="-379372" t="-200000" r="-1794" b="-313333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615">
                <a:tc>
                  <a:txBody>
                    <a:bodyPr/>
                    <a:lstStyle/>
                    <a:p>
                      <a:pPr indent="139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  <a:latin typeface="Calibri" panose="020F0502020204030204" pitchFamily="34" charset="0"/>
                        </a:rPr>
                        <a:t>Перевод (1)</a:t>
                      </a:r>
                      <a:endParaRPr lang="ru-RU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4"/>
                      <a:stretch>
                        <a:fillRect l="-80631" t="-300000" r="-302703" b="-21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4"/>
                      <a:stretch>
                        <a:fillRect l="-179821" t="-300000" r="-201345" b="-21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4"/>
                      <a:stretch>
                        <a:fillRect l="-281081" t="-300000" r="-102252" b="-21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4"/>
                      <a:stretch>
                        <a:fillRect l="-379372" t="-300000" r="-1794" b="-213333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2615">
                <a:tc>
                  <a:txBody>
                    <a:bodyPr/>
                    <a:lstStyle/>
                    <a:p>
                      <a:pPr indent="139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  <a:latin typeface="Calibri" panose="020F0502020204030204" pitchFamily="34" charset="0"/>
                        </a:rPr>
                        <a:t>Перевод (2)</a:t>
                      </a:r>
                      <a:endParaRPr lang="ru-RU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4"/>
                      <a:stretch>
                        <a:fillRect l="-80631" t="-406780" r="-302703" b="-11694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4"/>
                      <a:stretch>
                        <a:fillRect l="-179821" t="-406780" r="-201345" b="-11694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4"/>
                      <a:stretch>
                        <a:fillRect l="-281081" t="-406780" r="-102252" b="-11694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4"/>
                      <a:stretch>
                        <a:fillRect l="-379372" t="-406780" r="-1794" b="-116949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2615">
                <a:tc>
                  <a:txBody>
                    <a:bodyPr/>
                    <a:lstStyle/>
                    <a:p>
                      <a:pPr indent="139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  <a:latin typeface="Calibri" panose="020F0502020204030204" pitchFamily="34" charset="0"/>
                        </a:rPr>
                        <a:t>Перевод (3)</a:t>
                      </a:r>
                      <a:endParaRPr lang="ru-RU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43" marR="51443" marT="0" marB="0" anchor="ctr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4"/>
                      <a:stretch>
                        <a:fillRect l="-80631" t="-498333" r="-302703" b="-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4"/>
                      <a:stretch>
                        <a:fillRect l="-179821" t="-498333" r="-201345" b="-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4"/>
                      <a:stretch>
                        <a:fillRect l="-281081" t="-498333" r="-102252" b="-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1443" marR="51443" marT="0" marB="0" anchor="ctr">
                    <a:blipFill>
                      <a:blip r:embed="rId4"/>
                      <a:stretch>
                        <a:fillRect l="-379372" t="-498333" r="-1794" b="-15000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8006" name="TextBox 7">
            <a:extLst>
              <a:ext uri="{FF2B5EF4-FFF2-40B4-BE49-F238E27FC236}">
                <a16:creationId xmlns="" xmlns:a16="http://schemas.microsoft.com/office/drawing/2014/main" id="{05D5C4C7-5A53-4F21-9F92-1850C2CC7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7838"/>
            <a:ext cx="6065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Показатели Ляпунова для эмоциональных рядов</a:t>
            </a:r>
          </a:p>
        </p:txBody>
      </p:sp>
      <p:sp>
        <p:nvSpPr>
          <p:cNvPr id="128007" name="TextBox 8">
            <a:extLst>
              <a:ext uri="{FF2B5EF4-FFF2-40B4-BE49-F238E27FC236}">
                <a16:creationId xmlns="" xmlns:a16="http://schemas.microsoft.com/office/drawing/2014/main" id="{5B10932B-73A4-4472-84E2-E8B8AE0F4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3584575"/>
            <a:ext cx="7399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Показатели Ляпунова для 10-мерных семантических рядов</a:t>
            </a:r>
          </a:p>
        </p:txBody>
      </p:sp>
      <p:sp>
        <p:nvSpPr>
          <p:cNvPr id="7173" name="Номер слайда 4">
            <a:extLst>
              <a:ext uri="{FF2B5EF4-FFF2-40B4-BE49-F238E27FC236}">
                <a16:creationId xmlns="" xmlns:a16="http://schemas.microsoft.com/office/drawing/2014/main" id="{D14DE12B-EAD3-42F9-99FB-622919A0A8E9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C47011F-B128-46E0-8945-B7A6F4CB50AF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ru-RU" sz="5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="" xmlns:a16="http://schemas.microsoft.com/office/drawing/2014/main" id="{7D981C07-8F12-4065-AE03-1555E3B45E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en-US" altLang="ru-RU" sz="4000" b="1">
                <a:solidFill>
                  <a:schemeClr val="hlink"/>
                </a:solidFill>
              </a:rPr>
              <a:t>“</a:t>
            </a:r>
            <a:r>
              <a:rPr lang="ru-RU" altLang="ru-RU" sz="4000" b="1">
                <a:solidFill>
                  <a:schemeClr val="hlink"/>
                </a:solidFill>
              </a:rPr>
              <a:t>ОТПЕЧАТКИ ПАЛЬЦЕВ</a:t>
            </a:r>
            <a:r>
              <a:rPr lang="en-US" altLang="ru-RU" sz="4000" b="1">
                <a:solidFill>
                  <a:schemeClr val="hlink"/>
                </a:solidFill>
              </a:rPr>
              <a:t>”</a:t>
            </a:r>
            <a:r>
              <a:rPr lang="ru-RU" altLang="ru-RU" sz="4000" b="1">
                <a:solidFill>
                  <a:schemeClr val="hlink"/>
                </a:solidFill>
              </a:rPr>
              <a:t> ХАОСА</a:t>
            </a:r>
          </a:p>
        </p:txBody>
      </p:sp>
      <p:sp>
        <p:nvSpPr>
          <p:cNvPr id="7173" name="Номер слайда 4">
            <a:extLst>
              <a:ext uri="{FF2B5EF4-FFF2-40B4-BE49-F238E27FC236}">
                <a16:creationId xmlns="" xmlns:a16="http://schemas.microsoft.com/office/drawing/2014/main" id="{D909C499-633F-45F4-B6EA-391F1AFC356B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0F922E-F72A-410C-B06E-73DFC2F5F269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ru-RU" sz="5400">
              <a:solidFill>
                <a:schemeClr val="bg1"/>
              </a:solidFill>
            </a:endParaRPr>
          </a:p>
        </p:txBody>
      </p:sp>
      <p:sp>
        <p:nvSpPr>
          <p:cNvPr id="108548" name="Content Placeholder 1">
            <a:extLst>
              <a:ext uri="{FF2B5EF4-FFF2-40B4-BE49-F238E27FC236}">
                <a16:creationId xmlns="" xmlns:a16="http://schemas.microsoft.com/office/drawing/2014/main" id="{507DAE07-54FF-4BC1-B385-37F1130E7B16}"/>
              </a:ext>
            </a:extLst>
          </p:cNvPr>
          <p:cNvSpPr>
            <a:spLocks/>
          </p:cNvSpPr>
          <p:nvPr/>
        </p:nvSpPr>
        <p:spPr bwMode="auto">
          <a:xfrm>
            <a:off x="1547813" y="1628775"/>
            <a:ext cx="6481762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i="1">
                <a:solidFill>
                  <a:schemeClr val="hlink"/>
                </a:solidFill>
                <a:latin typeface="Arial" panose="020B0604020202020204" pitchFamily="34" charset="0"/>
              </a:rPr>
              <a:t>-</a:t>
            </a:r>
            <a:r>
              <a:rPr lang="ru-RU" altLang="ru-RU" sz="2400" i="1">
                <a:solidFill>
                  <a:schemeClr val="hlink"/>
                </a:solidFill>
                <a:latin typeface="Arial" panose="020B0604020202020204" pitchFamily="34" charset="0"/>
              </a:rPr>
              <a:t>горизонт прогнозирования</a:t>
            </a:r>
          </a:p>
        </p:txBody>
      </p:sp>
      <p:sp>
        <p:nvSpPr>
          <p:cNvPr id="108549" name="Content Placeholder 1">
            <a:extLst>
              <a:ext uri="{FF2B5EF4-FFF2-40B4-BE49-F238E27FC236}">
                <a16:creationId xmlns="" xmlns:a16="http://schemas.microsoft.com/office/drawing/2014/main" id="{3BABB63E-5BEE-4BDC-81A3-BA515513405E}"/>
              </a:ext>
            </a:extLst>
          </p:cNvPr>
          <p:cNvSpPr>
            <a:spLocks/>
          </p:cNvSpPr>
          <p:nvPr/>
        </p:nvSpPr>
        <p:spPr bwMode="auto">
          <a:xfrm>
            <a:off x="1547813" y="2492375"/>
            <a:ext cx="6481762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i="1">
                <a:solidFill>
                  <a:schemeClr val="hlink"/>
                </a:solidFill>
                <a:latin typeface="Arial" panose="020B0604020202020204" pitchFamily="34" charset="0"/>
              </a:rPr>
              <a:t>-</a:t>
            </a:r>
            <a:r>
              <a:rPr lang="ru-RU" altLang="ru-RU" sz="2400" i="1">
                <a:solidFill>
                  <a:schemeClr val="hlink"/>
                </a:solidFill>
                <a:latin typeface="Arial" panose="020B0604020202020204" pitchFamily="34" charset="0"/>
              </a:rPr>
              <a:t>порождение хаотическим рядом информации</a:t>
            </a:r>
          </a:p>
        </p:txBody>
      </p:sp>
      <p:sp>
        <p:nvSpPr>
          <p:cNvPr id="108550" name="Content Placeholder 1">
            <a:extLst>
              <a:ext uri="{FF2B5EF4-FFF2-40B4-BE49-F238E27FC236}">
                <a16:creationId xmlns="" xmlns:a16="http://schemas.microsoft.com/office/drawing/2014/main" id="{2815E140-1380-4A5C-8D07-9116ED0AFF46}"/>
              </a:ext>
            </a:extLst>
          </p:cNvPr>
          <p:cNvSpPr>
            <a:spLocks/>
          </p:cNvSpPr>
          <p:nvPr/>
        </p:nvSpPr>
        <p:spPr bwMode="auto">
          <a:xfrm>
            <a:off x="1547813" y="3644900"/>
            <a:ext cx="7418387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i="1">
                <a:solidFill>
                  <a:schemeClr val="hlink"/>
                </a:solidFill>
              </a:rPr>
              <a:t>- </a:t>
            </a:r>
            <a:r>
              <a:rPr lang="ru-RU" altLang="ru-RU" sz="2400" i="1">
                <a:solidFill>
                  <a:schemeClr val="hlink"/>
                </a:solidFill>
                <a:latin typeface="Arial" panose="020B0604020202020204" pitchFamily="34" charset="0"/>
              </a:rPr>
              <a:t>фрактальная структура аттракторов (нецелые размерности инвариантных множеств)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="" xmlns:a16="http://schemas.microsoft.com/office/drawing/2014/main" id="{7D981C07-8F12-4065-AE03-1555E3B45E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8888" y="274638"/>
            <a:ext cx="7427912" cy="1426170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chemeClr val="hlink"/>
                </a:solidFill>
              </a:rPr>
              <a:t>ПОЛУЧЕННЫЕ РЕЗУЛЬТАТЫ И СРАВНЕНИЕ С РЕЗУЛЬТАТАМИ ДРУГИХ АВТОРОВ</a:t>
            </a:r>
            <a:endParaRPr lang="ru-RU" altLang="ru-RU" sz="4000" b="1" dirty="0">
              <a:solidFill>
                <a:schemeClr val="hlink"/>
              </a:solidFill>
            </a:endParaRPr>
          </a:p>
        </p:txBody>
      </p:sp>
      <p:sp>
        <p:nvSpPr>
          <p:cNvPr id="7173" name="Номер слайда 4">
            <a:extLst>
              <a:ext uri="{FF2B5EF4-FFF2-40B4-BE49-F238E27FC236}">
                <a16:creationId xmlns="" xmlns:a16="http://schemas.microsoft.com/office/drawing/2014/main" id="{D909C499-633F-45F4-B6EA-391F1AFC356B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0F922E-F72A-410C-B06E-73DFC2F5F269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ru-RU" sz="5400">
              <a:solidFill>
                <a:schemeClr val="bg1"/>
              </a:solidFill>
            </a:endParaRPr>
          </a:p>
        </p:txBody>
      </p:sp>
      <p:sp>
        <p:nvSpPr>
          <p:cNvPr id="108548" name="Content Placeholder 1">
            <a:extLst>
              <a:ext uri="{FF2B5EF4-FFF2-40B4-BE49-F238E27FC236}">
                <a16:creationId xmlns="" xmlns:a16="http://schemas.microsoft.com/office/drawing/2014/main" id="{507DAE07-54FF-4BC1-B385-37F1130E7B16}"/>
              </a:ext>
            </a:extLst>
          </p:cNvPr>
          <p:cNvSpPr>
            <a:spLocks/>
          </p:cNvSpPr>
          <p:nvPr/>
        </p:nvSpPr>
        <p:spPr bwMode="auto">
          <a:xfrm>
            <a:off x="1475656" y="5013176"/>
            <a:ext cx="6481762" cy="100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7056496" cy="396044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507DAE07-54FF-4BC1-B385-37F1130E7B16}"/>
              </a:ext>
            </a:extLst>
          </p:cNvPr>
          <p:cNvSpPr>
            <a:spLocks/>
          </p:cNvSpPr>
          <p:nvPr/>
        </p:nvSpPr>
        <p:spPr bwMode="auto">
          <a:xfrm>
            <a:off x="413544" y="5877272"/>
            <a:ext cx="8406928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i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Синим цветом – ряд Лоренца, зелёным цветом – прогнозные значения, полученный проф. </a:t>
            </a:r>
            <a:r>
              <a:rPr lang="ru-RU" altLang="ru-RU" sz="1400" i="1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Куроги</a:t>
            </a:r>
            <a:r>
              <a:rPr lang="ru-RU" altLang="ru-RU" sz="1400" i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 и его сотрудниками, красным цветом – значения, полученные с помощью рассматриваемого подхода. Оценка горизонта прогнозирования – 70 шагов. </a:t>
            </a:r>
            <a:endParaRPr lang="ru-RU" altLang="ru-RU" sz="1400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0F8DD1B-B8F4-4BEF-83A8-718FBFD922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0113" y="404813"/>
            <a:ext cx="8070850" cy="129698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>
                <a:solidFill>
                  <a:schemeClr val="hlink"/>
                </a:solidFill>
              </a:rPr>
              <a:t>ПРОГНОЗИРОВАНИЕ </a:t>
            </a:r>
            <a:r>
              <a:rPr lang="en-US" altLang="ru-RU" sz="4000" b="1">
                <a:solidFill>
                  <a:schemeClr val="hlink"/>
                </a:solidFill>
              </a:rPr>
              <a:t/>
            </a:r>
            <a:br>
              <a:rPr lang="en-US" altLang="ru-RU" sz="4000" b="1">
                <a:solidFill>
                  <a:schemeClr val="hlink"/>
                </a:solidFill>
              </a:rPr>
            </a:br>
            <a:r>
              <a:rPr lang="ru-RU" altLang="ru-RU" sz="4000" b="1">
                <a:solidFill>
                  <a:schemeClr val="hlink"/>
                </a:solidFill>
              </a:rPr>
              <a:t>НА ОСНОВЕ КЛАСТЕРИЗАЦИИ </a:t>
            </a:r>
            <a:r>
              <a:rPr lang="en-US" altLang="ru-RU" sz="4000" b="1">
                <a:solidFill>
                  <a:schemeClr val="hlink"/>
                </a:solidFill>
              </a:rPr>
              <a:t/>
            </a:r>
            <a:br>
              <a:rPr lang="en-US" altLang="ru-RU" sz="4000" b="1">
                <a:solidFill>
                  <a:schemeClr val="hlink"/>
                </a:solidFill>
              </a:rPr>
            </a:br>
            <a:r>
              <a:rPr lang="ru-RU" altLang="ru-RU" sz="4000" b="1">
                <a:solidFill>
                  <a:schemeClr val="hlink"/>
                </a:solidFill>
              </a:rPr>
              <a:t>(</a:t>
            </a:r>
            <a:r>
              <a:rPr lang="en-US" altLang="ru-RU" sz="4000" b="1">
                <a:solidFill>
                  <a:schemeClr val="hlink"/>
                </a:solidFill>
              </a:rPr>
              <a:t>PREDICTIVE CLUSTERING</a:t>
            </a:r>
            <a:r>
              <a:rPr lang="ru-RU" altLang="ru-RU" sz="4000" b="1">
                <a:solidFill>
                  <a:schemeClr val="hlink"/>
                </a:solidFill>
              </a:rPr>
              <a:t>)</a:t>
            </a:r>
            <a:endParaRPr lang="en-US" altLang="ru-RU" sz="4000" b="1">
              <a:solidFill>
                <a:schemeClr val="hlink"/>
              </a:solidFill>
            </a:endParaRPr>
          </a:p>
        </p:txBody>
      </p:sp>
      <p:sp>
        <p:nvSpPr>
          <p:cNvPr id="33798" name="Номер слайда 4">
            <a:extLst>
              <a:ext uri="{FF2B5EF4-FFF2-40B4-BE49-F238E27FC236}">
                <a16:creationId xmlns="" xmlns:a16="http://schemas.microsoft.com/office/drawing/2014/main" id="{FFEF5539-6A0E-43CC-8032-49ACD026D51A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6E9D820-66F4-45CB-8AC0-87196FB5C2DB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ru-RU" sz="5400">
              <a:solidFill>
                <a:schemeClr val="bg1"/>
              </a:solidFill>
            </a:endParaRPr>
          </a:p>
        </p:txBody>
      </p:sp>
      <p:sp>
        <p:nvSpPr>
          <p:cNvPr id="112645" name="Content Placeholder 1">
            <a:extLst>
              <a:ext uri="{FF2B5EF4-FFF2-40B4-BE49-F238E27FC236}">
                <a16:creationId xmlns="" xmlns:a16="http://schemas.microsoft.com/office/drawing/2014/main" id="{B47F06D2-461B-4A12-A052-7DDE656AB8BA}"/>
              </a:ext>
            </a:extLst>
          </p:cNvPr>
          <p:cNvSpPr>
            <a:spLocks/>
          </p:cNvSpPr>
          <p:nvPr/>
        </p:nvSpPr>
        <p:spPr bwMode="auto">
          <a:xfrm>
            <a:off x="971550" y="2205038"/>
            <a:ext cx="70580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i="1">
                <a:solidFill>
                  <a:schemeClr val="hlink"/>
                </a:solidFill>
              </a:rPr>
              <a:t>-</a:t>
            </a:r>
            <a:r>
              <a:rPr lang="ru-RU" altLang="ru-RU" sz="2400" i="1">
                <a:solidFill>
                  <a:schemeClr val="hlink"/>
                </a:solidFill>
                <a:latin typeface="Arial" panose="020B0604020202020204" pitchFamily="34" charset="0"/>
              </a:rPr>
              <a:t> отсутствие единой прогнозной модели</a:t>
            </a:r>
          </a:p>
        </p:txBody>
      </p:sp>
      <p:sp>
        <p:nvSpPr>
          <p:cNvPr id="112646" name="Content Placeholder 1">
            <a:extLst>
              <a:ext uri="{FF2B5EF4-FFF2-40B4-BE49-F238E27FC236}">
                <a16:creationId xmlns="" xmlns:a16="http://schemas.microsoft.com/office/drawing/2014/main" id="{97A9332F-F3E9-4707-A661-C2AD5BCB2A31}"/>
              </a:ext>
            </a:extLst>
          </p:cNvPr>
          <p:cNvSpPr>
            <a:spLocks/>
          </p:cNvSpPr>
          <p:nvPr/>
        </p:nvSpPr>
        <p:spPr bwMode="auto">
          <a:xfrm>
            <a:off x="1042988" y="2924175"/>
            <a:ext cx="7416800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i="1">
                <a:solidFill>
                  <a:schemeClr val="hlink"/>
                </a:solidFill>
                <a:latin typeface="Arial" panose="020B0604020202020204" pitchFamily="34" charset="0"/>
              </a:rPr>
              <a:t>-</a:t>
            </a:r>
            <a:r>
              <a:rPr lang="ru-RU" altLang="ru-RU" sz="2400" i="1">
                <a:solidFill>
                  <a:schemeClr val="hlink"/>
                </a:solidFill>
                <a:latin typeface="Arial" panose="020B0604020202020204" pitchFamily="34" charset="0"/>
              </a:rPr>
              <a:t> множество характерных последовательностей-подмоделей</a:t>
            </a:r>
          </a:p>
        </p:txBody>
      </p:sp>
      <p:sp>
        <p:nvSpPr>
          <p:cNvPr id="112647" name="Content Placeholder 1">
            <a:extLst>
              <a:ext uri="{FF2B5EF4-FFF2-40B4-BE49-F238E27FC236}">
                <a16:creationId xmlns="" xmlns:a16="http://schemas.microsoft.com/office/drawing/2014/main" id="{F4806959-3777-4ED2-A149-57CD0E551A2D}"/>
              </a:ext>
            </a:extLst>
          </p:cNvPr>
          <p:cNvSpPr>
            <a:spLocks/>
          </p:cNvSpPr>
          <p:nvPr/>
        </p:nvSpPr>
        <p:spPr bwMode="auto">
          <a:xfrm>
            <a:off x="971550" y="3933825"/>
            <a:ext cx="7920038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i="1">
                <a:solidFill>
                  <a:schemeClr val="hlink"/>
                </a:solidFill>
                <a:latin typeface="Arial" panose="020B0604020202020204" pitchFamily="34" charset="0"/>
              </a:rPr>
              <a:t>-</a:t>
            </a:r>
            <a:r>
              <a:rPr lang="ru-RU" altLang="ru-RU" sz="2400" i="1">
                <a:solidFill>
                  <a:schemeClr val="hlink"/>
                </a:solidFill>
                <a:latin typeface="Arial" panose="020B0604020202020204" pitchFamily="34" charset="0"/>
              </a:rPr>
              <a:t> использование многих похожих рядов, а не одного</a:t>
            </a:r>
          </a:p>
        </p:txBody>
      </p:sp>
      <p:sp>
        <p:nvSpPr>
          <p:cNvPr id="112648" name="Content Placeholder 1">
            <a:extLst>
              <a:ext uri="{FF2B5EF4-FFF2-40B4-BE49-F238E27FC236}">
                <a16:creationId xmlns="" xmlns:a16="http://schemas.microsoft.com/office/drawing/2014/main" id="{2CF31F7A-B63C-4E95-BB0F-5DB714352664}"/>
              </a:ext>
            </a:extLst>
          </p:cNvPr>
          <p:cNvSpPr>
            <a:spLocks/>
          </p:cNvSpPr>
          <p:nvPr/>
        </p:nvSpPr>
        <p:spPr bwMode="auto">
          <a:xfrm>
            <a:off x="900113" y="4508500"/>
            <a:ext cx="7056437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i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ru-RU" altLang="ru-RU" sz="2400" i="1">
                <a:solidFill>
                  <a:srgbClr val="FF0000"/>
                </a:solidFill>
                <a:latin typeface="Arial" panose="020B0604020202020204" pitchFamily="34" charset="0"/>
              </a:rPr>
              <a:t> прогнозирование по непоследовательным наблюдениям: шаблоны</a:t>
            </a:r>
          </a:p>
        </p:txBody>
      </p:sp>
      <p:sp>
        <p:nvSpPr>
          <p:cNvPr id="112649" name="Content Placeholder 1">
            <a:extLst>
              <a:ext uri="{FF2B5EF4-FFF2-40B4-BE49-F238E27FC236}">
                <a16:creationId xmlns="" xmlns:a16="http://schemas.microsoft.com/office/drawing/2014/main" id="{420BCD8A-B224-4119-8F41-2A09D3B50BF8}"/>
              </a:ext>
            </a:extLst>
          </p:cNvPr>
          <p:cNvSpPr>
            <a:spLocks/>
          </p:cNvSpPr>
          <p:nvPr/>
        </p:nvSpPr>
        <p:spPr bwMode="auto">
          <a:xfrm>
            <a:off x="900113" y="5360036"/>
            <a:ext cx="6481762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i="1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ru-RU" altLang="ru-RU" sz="2400" i="1" dirty="0">
                <a:solidFill>
                  <a:srgbClr val="FF0000"/>
                </a:solidFill>
                <a:latin typeface="Arial" panose="020B0604020202020204" pitchFamily="34" charset="0"/>
              </a:rPr>
              <a:t> непрогнозируемые точки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21E5DD2-003E-4901-BEE1-491AD838F7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647113" cy="17018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chemeClr val="hlink"/>
                </a:solidFill>
              </a:rPr>
              <a:t>МОТИВЫ</a:t>
            </a:r>
            <a:r>
              <a:rPr lang="ru-RU" altLang="ru-RU" sz="4000" b="1" dirty="0">
                <a:solidFill>
                  <a:schemeClr val="hlink"/>
                </a:solidFill>
              </a:rPr>
              <a:t>: </a:t>
            </a:r>
            <a:br>
              <a:rPr lang="ru-RU" altLang="ru-RU" sz="4000" b="1" dirty="0">
                <a:solidFill>
                  <a:schemeClr val="hlink"/>
                </a:solidFill>
              </a:rPr>
            </a:br>
            <a:r>
              <a:rPr lang="ru-RU" altLang="ru-RU" sz="4000" b="1" dirty="0">
                <a:solidFill>
                  <a:schemeClr val="hlink"/>
                </a:solidFill>
              </a:rPr>
              <a:t>МНОЖЕСТВО ХАРАКТЕРНЫХ ПОСЛЕДОВАТЕЛЬНОСТЕЙ</a:t>
            </a:r>
            <a:endParaRPr lang="en-US" altLang="ru-RU" sz="4000" b="1" dirty="0">
              <a:solidFill>
                <a:schemeClr val="hlink"/>
              </a:solidFill>
            </a:endParaRPr>
          </a:p>
        </p:txBody>
      </p:sp>
      <p:sp>
        <p:nvSpPr>
          <p:cNvPr id="33798" name="Номер слайда 4">
            <a:extLst>
              <a:ext uri="{FF2B5EF4-FFF2-40B4-BE49-F238E27FC236}">
                <a16:creationId xmlns="" xmlns:a16="http://schemas.microsoft.com/office/drawing/2014/main" id="{D8C59757-BF92-482A-83A7-0DDD8F4DDAE0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8C7907-45EF-4801-BE3D-D24AC218B51A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ru-RU" sz="5400">
              <a:solidFill>
                <a:schemeClr val="bg1"/>
              </a:solidFill>
            </a:endParaRPr>
          </a:p>
        </p:txBody>
      </p:sp>
      <p:graphicFrame>
        <p:nvGraphicFramePr>
          <p:cNvPr id="113668" name="Object 4">
            <a:extLst>
              <a:ext uri="{FF2B5EF4-FFF2-40B4-BE49-F238E27FC236}">
                <a16:creationId xmlns="" xmlns:a16="http://schemas.microsoft.com/office/drawing/2014/main" id="{D89144D0-062F-4877-B21E-37B3381BCC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1844675"/>
          <a:ext cx="6502400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8" name="Image" r:id="rId3" imgW="5580899" imgH="5108458" progId="">
                  <p:embed/>
                </p:oleObj>
              </mc:Choice>
              <mc:Fallback>
                <p:oleObj name="Image" r:id="rId3" imgW="5580899" imgH="510845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844675"/>
                        <a:ext cx="6502400" cy="448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Номер слайда 2">
            <a:extLst>
              <a:ext uri="{FF2B5EF4-FFF2-40B4-BE49-F238E27FC236}">
                <a16:creationId xmlns="" xmlns:a16="http://schemas.microsoft.com/office/drawing/2014/main" id="{92B608C1-26B3-469B-AF46-48B7A3618C6C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93D41A-5785-414D-AECE-C92E04074208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ru-RU" sz="540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34AA7D5-8788-4131-83A4-338A561367C4}"/>
              </a:ext>
            </a:extLst>
          </p:cNvPr>
          <p:cNvSpPr>
            <a:spLocks/>
          </p:cNvSpPr>
          <p:nvPr/>
        </p:nvSpPr>
        <p:spPr bwMode="auto">
          <a:xfrm>
            <a:off x="900113" y="404813"/>
            <a:ext cx="80708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chemeClr val="hlink"/>
                </a:solidFill>
              </a:rPr>
              <a:t>ОЦЕНКА ПРОГНОЗНОЙ ЦЕННОСТИ КЛАСТЕРОВ НА ВАЛИДАЦИОННОМ МНОЖЕСТВЕ</a:t>
            </a:r>
            <a:endParaRPr lang="en-US" altLang="ru-RU" sz="4000" b="1">
              <a:solidFill>
                <a:schemeClr val="hlink"/>
              </a:solidFill>
            </a:endParaRPr>
          </a:p>
        </p:txBody>
      </p:sp>
      <p:pic>
        <p:nvPicPr>
          <p:cNvPr id="135178" name="Picture 10">
            <a:extLst>
              <a:ext uri="{FF2B5EF4-FFF2-40B4-BE49-F238E27FC236}">
                <a16:creationId xmlns="" xmlns:a16="http://schemas.microsoft.com/office/drawing/2014/main" id="{BB79EE20-4ACB-4589-BFC1-0CEDCF0DF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205038"/>
            <a:ext cx="43005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2">
            <a:extLst>
              <a:ext uri="{FF2B5EF4-FFF2-40B4-BE49-F238E27FC236}">
                <a16:creationId xmlns="" xmlns:a16="http://schemas.microsoft.com/office/drawing/2014/main" id="{867D469B-60ED-42F2-8B12-DDA71E2CED1F}"/>
              </a:ext>
            </a:extLst>
          </p:cNvPr>
          <p:cNvSpPr>
            <a:spLocks/>
          </p:cNvSpPr>
          <p:nvPr/>
        </p:nvSpPr>
        <p:spPr bwMode="auto">
          <a:xfrm>
            <a:off x="5795963" y="2276475"/>
            <a:ext cx="28860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ru-RU" sz="4000" b="1">
              <a:solidFill>
                <a:schemeClr val="hlink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1AA84144-A0AD-4B0F-96F1-D3FD9F96667E}"/>
              </a:ext>
            </a:extLst>
          </p:cNvPr>
          <p:cNvSpPr>
            <a:spLocks/>
          </p:cNvSpPr>
          <p:nvPr/>
        </p:nvSpPr>
        <p:spPr bwMode="auto">
          <a:xfrm>
            <a:off x="5795963" y="2349500"/>
            <a:ext cx="334803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ru-RU" sz="4000" b="1">
              <a:solidFill>
                <a:schemeClr val="hlink"/>
              </a:solidFill>
            </a:endParaRPr>
          </a:p>
        </p:txBody>
      </p:sp>
      <p:sp>
        <p:nvSpPr>
          <p:cNvPr id="135181" name="Rectangle 13">
            <a:extLst>
              <a:ext uri="{FF2B5EF4-FFF2-40B4-BE49-F238E27FC236}">
                <a16:creationId xmlns="" xmlns:a16="http://schemas.microsoft.com/office/drawing/2014/main" id="{6F9E9E4D-CA92-4A1B-A650-F669667B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349500"/>
            <a:ext cx="3276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uk-UA" altLang="ru-RU" sz="2400" i="1">
                <a:solidFill>
                  <a:schemeClr val="hlink"/>
                </a:solidFill>
              </a:rPr>
              <a:t>Зависимость </a:t>
            </a:r>
            <a:r>
              <a:rPr lang="ru-RU" altLang="ru-RU" sz="2400" i="1">
                <a:solidFill>
                  <a:schemeClr val="hlink"/>
                </a:solidFill>
              </a:rPr>
              <a:t>ошибки прогнозирования от процента отсечённых кластеров</a:t>
            </a:r>
            <a:r>
              <a:rPr lang="uk-UA" altLang="ru-RU" sz="2400" i="1">
                <a:solidFill>
                  <a:schemeClr val="hlink"/>
                </a:solidFill>
              </a:rPr>
              <a:t>; </a:t>
            </a:r>
            <a:r>
              <a:rPr lang="ru-RU" altLang="ru-RU" sz="2400" i="1">
                <a:solidFill>
                  <a:schemeClr val="hlink"/>
                </a:solidFill>
              </a:rPr>
              <a:t>размер валидационного множества –10000</a:t>
            </a:r>
            <a:r>
              <a:rPr lang="ru-RU" altLang="ru-RU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Номер слайда 2">
            <a:extLst>
              <a:ext uri="{FF2B5EF4-FFF2-40B4-BE49-F238E27FC236}">
                <a16:creationId xmlns="" xmlns:a16="http://schemas.microsoft.com/office/drawing/2014/main" id="{1488F903-082B-49E2-94DE-27272EFAF1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0E11FA3-0155-4887-A7A0-887BD8F9A534}" type="slidenum">
              <a:rPr lang="en-US" altLang="ru-RU" sz="540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ru-RU" sz="5400">
              <a:solidFill>
                <a:schemeClr val="bg1"/>
              </a:solidFill>
            </a:endParaRPr>
          </a:p>
        </p:txBody>
      </p:sp>
      <p:pic>
        <p:nvPicPr>
          <p:cNvPr id="35844" name="Picture 2">
            <a:extLst>
              <a:ext uri="{FF2B5EF4-FFF2-40B4-BE49-F238E27FC236}">
                <a16:creationId xmlns="" xmlns:a16="http://schemas.microsoft.com/office/drawing/2014/main" id="{94131F72-C868-4863-A4FF-F6431109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673417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7B72AB99-A05A-4395-9662-A64097FBDA04}"/>
              </a:ext>
            </a:extLst>
          </p:cNvPr>
          <p:cNvSpPr>
            <a:spLocks/>
          </p:cNvSpPr>
          <p:nvPr/>
        </p:nvSpPr>
        <p:spPr bwMode="auto">
          <a:xfrm>
            <a:off x="900113" y="404813"/>
            <a:ext cx="80708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rgbClr val="00B0F0"/>
                </a:solidFill>
              </a:rPr>
              <a:t>ПРОГНОЗИРОВАНИЕ ПО НЕПОСЛЕДОВАТЕЛЬНЫМ НАБЛЮДЕНИЯМ: ШАБЛОНЫ</a:t>
            </a:r>
            <a:endParaRPr lang="en-US" alt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Номер слайда 2">
            <a:extLst>
              <a:ext uri="{FF2B5EF4-FFF2-40B4-BE49-F238E27FC236}">
                <a16:creationId xmlns="" xmlns:a16="http://schemas.microsoft.com/office/drawing/2014/main" id="{4D96AA0D-AFFD-4526-8791-25ACDC657116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40ED830-77CC-45BF-91C0-BF4BAB9E6E6B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ru-RU" sz="540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A84BA9C-E228-49C6-B273-E877D6E2B7E0}"/>
              </a:ext>
            </a:extLst>
          </p:cNvPr>
          <p:cNvSpPr>
            <a:spLocks/>
          </p:cNvSpPr>
          <p:nvPr/>
        </p:nvSpPr>
        <p:spPr bwMode="auto">
          <a:xfrm>
            <a:off x="900113" y="404813"/>
            <a:ext cx="80708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rgbClr val="00B0F0"/>
                </a:solidFill>
              </a:rPr>
              <a:t>МНОЖЕСТВЕННОСТЬ ПРОГНОЗОВ</a:t>
            </a:r>
            <a:br>
              <a:rPr lang="ru-RU" altLang="ru-RU" sz="4000" b="1" dirty="0">
                <a:solidFill>
                  <a:srgbClr val="00B0F0"/>
                </a:solidFill>
              </a:rPr>
            </a:br>
            <a:r>
              <a:rPr lang="ru-RU" altLang="ru-RU" sz="4000" b="1" dirty="0">
                <a:solidFill>
                  <a:srgbClr val="00B0F0"/>
                </a:solidFill>
              </a:rPr>
              <a:t>И НЕПРОГНОЗИРУЕМЫЕ ТОЧКИ</a:t>
            </a:r>
            <a:endParaRPr lang="en-US" altLang="ru-RU" sz="4000" b="1" dirty="0">
              <a:solidFill>
                <a:srgbClr val="00B0F0"/>
              </a:solidFill>
            </a:endParaRPr>
          </a:p>
        </p:txBody>
      </p:sp>
      <p:pic>
        <p:nvPicPr>
          <p:cNvPr id="129030" name="Content Placeholder 6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235A6470-1EB5-4556-A1C9-7AA575556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391"/>
          <a:stretch>
            <a:fillRect/>
          </a:stretch>
        </p:blipFill>
        <p:spPr bwMode="auto">
          <a:xfrm>
            <a:off x="179388" y="1989138"/>
            <a:ext cx="882015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Номер слайда 2">
            <a:extLst>
              <a:ext uri="{FF2B5EF4-FFF2-40B4-BE49-F238E27FC236}">
                <a16:creationId xmlns="" xmlns:a16="http://schemas.microsoft.com/office/drawing/2014/main" id="{D34C0A30-A4DC-4524-8BF0-B975C7AE7A20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B1492B-C417-4BB8-891D-7911C6202EC5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ru-RU" sz="540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EA85981-48B9-40D0-9D1C-B513B87AA733}"/>
              </a:ext>
            </a:extLst>
          </p:cNvPr>
          <p:cNvSpPr>
            <a:spLocks/>
          </p:cNvSpPr>
          <p:nvPr/>
        </p:nvSpPr>
        <p:spPr bwMode="auto">
          <a:xfrm>
            <a:off x="900113" y="404813"/>
            <a:ext cx="80708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rgbClr val="00B0F0"/>
                </a:solidFill>
              </a:rPr>
              <a:t>ПРОГНОЗИРОВАНИЕ </a:t>
            </a:r>
            <a:br>
              <a:rPr lang="ru-RU" altLang="ru-RU" sz="4000" b="1" dirty="0">
                <a:solidFill>
                  <a:srgbClr val="00B0F0"/>
                </a:solidFill>
              </a:rPr>
            </a:br>
            <a:r>
              <a:rPr lang="ru-RU" altLang="ru-RU" sz="4000" b="1" dirty="0">
                <a:solidFill>
                  <a:srgbClr val="00B0F0"/>
                </a:solidFill>
              </a:rPr>
              <a:t>НА МНОГО ШАГОВ ВПЕРЁД:</a:t>
            </a:r>
            <a:br>
              <a:rPr lang="ru-RU" altLang="ru-RU" sz="4000" b="1" dirty="0">
                <a:solidFill>
                  <a:srgbClr val="00B0F0"/>
                </a:solidFill>
              </a:rPr>
            </a:br>
            <a:r>
              <a:rPr lang="ru-RU" altLang="ru-RU" sz="4000" b="1" dirty="0">
                <a:solidFill>
                  <a:srgbClr val="00B0F0"/>
                </a:solidFill>
              </a:rPr>
              <a:t>ЧЕРЕЗ БОЛОТО ПО КОЧКАМ</a:t>
            </a:r>
            <a:endParaRPr lang="en-US" altLang="ru-RU" sz="4000" b="1" dirty="0">
              <a:solidFill>
                <a:srgbClr val="00B0F0"/>
              </a:solidFill>
            </a:endParaRPr>
          </a:p>
        </p:txBody>
      </p:sp>
      <p:sp>
        <p:nvSpPr>
          <p:cNvPr id="131076" name="Rectangle 4">
            <a:extLst>
              <a:ext uri="{FF2B5EF4-FFF2-40B4-BE49-F238E27FC236}">
                <a16:creationId xmlns="" xmlns:a16="http://schemas.microsoft.com/office/drawing/2014/main" id="{BACEA9F4-3CE3-4581-A40A-90B8F8192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78013"/>
            <a:ext cx="89646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uk-UA" altLang="ru-RU" sz="2400" b="1" i="1" dirty="0">
                <a:solidFill>
                  <a:schemeClr val="hlink"/>
                </a:solidFill>
              </a:rPr>
              <a:t>При </a:t>
            </a:r>
            <a:r>
              <a:rPr lang="uk-UA" altLang="ru-RU" sz="2400" b="1" i="1" dirty="0" err="1">
                <a:solidFill>
                  <a:schemeClr val="hlink"/>
                </a:solidFill>
              </a:rPr>
              <a:t>прогнозировании</a:t>
            </a:r>
            <a:r>
              <a:rPr lang="uk-UA" altLang="ru-RU" sz="2400" i="1" dirty="0">
                <a:solidFill>
                  <a:schemeClr val="hlink"/>
                </a:solidFill>
              </a:rPr>
              <a:t> на </a:t>
            </a:r>
            <a:r>
              <a:rPr lang="uk-UA" altLang="ru-RU" sz="2400" i="1" dirty="0" err="1">
                <a:solidFill>
                  <a:schemeClr val="hlink"/>
                </a:solidFill>
              </a:rPr>
              <a:t>много</a:t>
            </a:r>
            <a:r>
              <a:rPr lang="uk-UA" altLang="ru-RU" sz="2400" i="1" dirty="0">
                <a:solidFill>
                  <a:schemeClr val="hlink"/>
                </a:solidFill>
              </a:rPr>
              <a:t> </a:t>
            </a:r>
            <a:r>
              <a:rPr lang="uk-UA" altLang="ru-RU" sz="2400" i="1" dirty="0" err="1">
                <a:solidFill>
                  <a:schemeClr val="hlink"/>
                </a:solidFill>
              </a:rPr>
              <a:t>шагов</a:t>
            </a:r>
            <a:r>
              <a:rPr lang="uk-UA" altLang="ru-RU" sz="2400" i="1" dirty="0">
                <a:solidFill>
                  <a:schemeClr val="hlink"/>
                </a:solidFill>
              </a:rPr>
              <a:t> </a:t>
            </a:r>
            <a:r>
              <a:rPr lang="uk-UA" altLang="ru-RU" sz="2400" i="1" dirty="0" err="1">
                <a:solidFill>
                  <a:schemeClr val="hlink"/>
                </a:solidFill>
              </a:rPr>
              <a:t>вперёд</a:t>
            </a:r>
            <a:r>
              <a:rPr lang="uk-UA" altLang="ru-RU" sz="2400" i="1" dirty="0">
                <a:solidFill>
                  <a:schemeClr val="hlink"/>
                </a:solidFill>
              </a:rPr>
              <a:t> </a:t>
            </a:r>
            <a:r>
              <a:rPr lang="uk-UA" altLang="ru-RU" sz="2400" i="1" dirty="0" err="1">
                <a:solidFill>
                  <a:schemeClr val="hlink"/>
                </a:solidFill>
              </a:rPr>
              <a:t>используется</a:t>
            </a:r>
            <a:r>
              <a:rPr lang="uk-UA" altLang="ru-RU" sz="2400" i="1" dirty="0">
                <a:solidFill>
                  <a:schemeClr val="hlink"/>
                </a:solidFill>
              </a:rPr>
              <a:t> прогноз по уже </a:t>
            </a:r>
            <a:r>
              <a:rPr lang="uk-UA" altLang="ru-RU" sz="2400" i="1" dirty="0" err="1">
                <a:solidFill>
                  <a:schemeClr val="hlink"/>
                </a:solidFill>
              </a:rPr>
              <a:t>спрогнозированным</a:t>
            </a:r>
            <a:r>
              <a:rPr lang="uk-UA" altLang="ru-RU" sz="2400" i="1" dirty="0">
                <a:solidFill>
                  <a:schemeClr val="hlink"/>
                </a:solidFill>
              </a:rPr>
              <a:t> </a:t>
            </a:r>
            <a:r>
              <a:rPr lang="uk-UA" altLang="ru-RU" sz="2400" i="1" dirty="0" err="1">
                <a:solidFill>
                  <a:schemeClr val="hlink"/>
                </a:solidFill>
              </a:rPr>
              <a:t>значениям</a:t>
            </a:r>
            <a:endParaRPr lang="ru-RU" altLang="ru-RU" dirty="0">
              <a:solidFill>
                <a:schemeClr val="hlink"/>
              </a:solidFill>
            </a:endParaRPr>
          </a:p>
        </p:txBody>
      </p:sp>
      <p:sp>
        <p:nvSpPr>
          <p:cNvPr id="131077" name="Rectangle 5">
            <a:extLst>
              <a:ext uri="{FF2B5EF4-FFF2-40B4-BE49-F238E27FC236}">
                <a16:creationId xmlns="" xmlns:a16="http://schemas.microsoft.com/office/drawing/2014/main" id="{493B0549-44BF-4121-B96C-48BED69ED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852738"/>
            <a:ext cx="896461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uk-UA" altLang="ru-RU" sz="2400" b="1" i="1">
                <a:solidFill>
                  <a:schemeClr val="hlink"/>
                </a:solidFill>
              </a:rPr>
              <a:t>Чем на большее число шагов вперёд</a:t>
            </a:r>
            <a:r>
              <a:rPr lang="uk-UA" altLang="ru-RU" sz="2400" i="1">
                <a:solidFill>
                  <a:schemeClr val="hlink"/>
                </a:solidFill>
              </a:rPr>
              <a:t> мы хотим спрогнозировать, тем большее число непрогнозируемых точек фиксируется, но мы пытаемся держать под контролем ошибку на точках, для которых мы ещё можем осуществить прогноз </a:t>
            </a:r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131078" name="Rectangle 6">
            <a:extLst>
              <a:ext uri="{FF2B5EF4-FFF2-40B4-BE49-F238E27FC236}">
                <a16:creationId xmlns="" xmlns:a16="http://schemas.microsoft.com/office/drawing/2014/main" id="{C2AC79ED-6EAC-4696-8BAB-DB3D8801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97425"/>
            <a:ext cx="86423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uk-UA" altLang="ru-RU" sz="2400" b="1" i="1">
                <a:solidFill>
                  <a:schemeClr val="hlink"/>
                </a:solidFill>
              </a:rPr>
              <a:t>Старший показатель Ляпунова</a:t>
            </a:r>
            <a:r>
              <a:rPr lang="uk-UA" altLang="ru-RU" sz="2400" i="1">
                <a:solidFill>
                  <a:schemeClr val="hlink"/>
                </a:solidFill>
              </a:rPr>
              <a:t> и определяемый им горизонт прогнозирования является усреднённой характеристикой: для многих участков ряда скорость роста, хоть и остаётся экспоненциальной, обладает показателем степени существенно меньшим, чем СПЛ</a:t>
            </a:r>
            <a:endParaRPr lang="ru-RU" alt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Номер слайда 2">
            <a:extLst>
              <a:ext uri="{FF2B5EF4-FFF2-40B4-BE49-F238E27FC236}">
                <a16:creationId xmlns="" xmlns:a16="http://schemas.microsoft.com/office/drawing/2014/main" id="{D34C0A30-A4DC-4524-8BF0-B975C7AE7A20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B1492B-C417-4BB8-891D-7911C6202EC5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ru-RU" sz="540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EA85981-48B9-40D0-9D1C-B513B87AA733}"/>
              </a:ext>
            </a:extLst>
          </p:cNvPr>
          <p:cNvSpPr>
            <a:spLocks/>
          </p:cNvSpPr>
          <p:nvPr/>
        </p:nvSpPr>
        <p:spPr bwMode="auto">
          <a:xfrm>
            <a:off x="827584" y="116632"/>
            <a:ext cx="80708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rgbClr val="00B0F0"/>
                </a:solidFill>
              </a:rPr>
              <a:t>ПОСТАНОВКА ЗАДАЧИ ПРОГНОЗИРОВАНИЯ</a:t>
            </a:r>
            <a:endParaRPr lang="en-US" altLang="ru-RU" sz="40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076" name="Rectangle 4">
                <a:extLst>
                  <a:ext uri="{FF2B5EF4-FFF2-40B4-BE49-F238E27FC236}">
                    <a16:creationId xmlns="" xmlns:a16="http://schemas.microsoft.com/office/drawing/2014/main" id="{BACEA9F4-3CE3-4581-A40A-90B8F8192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0" y="1468428"/>
                <a:ext cx="9144000" cy="22809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eaLnBrk="0" hangingPunct="0"/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Число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прогнозных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значений,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найденных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алгоритмом: 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𝑡</m:t>
                        </m:r>
                        <m:r>
                          <a:rPr lang="en-GB" sz="2400" i="1">
                            <a:latin typeface="Cambria Math"/>
                          </a:rPr>
                          <m:t>+</m:t>
                        </m:r>
                        <m:r>
                          <a:rPr lang="en-GB" sz="240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endParaRPr lang="uk-UA" altLang="ru-RU" sz="2400" b="1" i="1" dirty="0" smtClean="0">
                  <a:solidFill>
                    <a:schemeClr val="hlink"/>
                  </a:solidFill>
                </a:endParaRPr>
              </a:p>
              <a:p>
                <a:pPr eaLnBrk="0" hangingPunct="0"/>
                <a:r>
                  <a:rPr lang="uk-UA" altLang="ru-RU" sz="2400" b="1" i="1" dirty="0" err="1">
                    <a:solidFill>
                      <a:schemeClr val="hlink"/>
                    </a:solidFill>
                  </a:rPr>
                  <a:t>Множество</a:t>
                </a:r>
                <a:r>
                  <a:rPr lang="uk-UA" altLang="ru-RU" sz="2400" b="1" i="1" dirty="0">
                    <a:solidFill>
                      <a:schemeClr val="hlink"/>
                    </a:solidFill>
                  </a:rPr>
                  <a:t> </a:t>
                </a:r>
                <a:r>
                  <a:rPr lang="uk-UA" altLang="ru-RU" sz="2400" b="1" i="1" dirty="0" err="1">
                    <a:solidFill>
                      <a:schemeClr val="hlink"/>
                    </a:solidFill>
                  </a:rPr>
                  <a:t>возможных</a:t>
                </a:r>
                <a:r>
                  <a:rPr lang="uk-UA" altLang="ru-RU" sz="2400" b="1" i="1" dirty="0">
                    <a:solidFill>
                      <a:schemeClr val="hlink"/>
                    </a:solidFill>
                  </a:rPr>
                  <a:t> </a:t>
                </a:r>
                <a:r>
                  <a:rPr lang="uk-UA" altLang="ru-RU" sz="2400" b="1" i="1" dirty="0" err="1">
                    <a:solidFill>
                      <a:schemeClr val="hlink"/>
                    </a:solidFill>
                  </a:rPr>
                  <a:t>прогнозных</a:t>
                </a:r>
                <a:r>
                  <a:rPr lang="uk-UA" altLang="ru-RU" sz="2400" b="1" i="1" dirty="0">
                    <a:solidFill>
                      <a:schemeClr val="hlink"/>
                    </a:solidFill>
                  </a:rPr>
                  <a:t> 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значений: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𝑡</m:t>
                        </m:r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r>
                          <a:rPr lang="en-GB" i="1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  <m:r>
                              <a:rPr lang="en-GB" i="1">
                                <a:latin typeface="Cambria Math"/>
                              </a:rPr>
                              <m:t>+</m:t>
                            </m:r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</m:sub>
                          <m:sup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GB" i="1">
                            <a:latin typeface="Cambria Math"/>
                          </a:rPr>
                          <m:t>,...,</m:t>
                        </m:r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  <m:r>
                              <a:rPr lang="en-GB" i="1">
                                <a:latin typeface="Cambria Math"/>
                              </a:rPr>
                              <m:t>+</m:t>
                            </m:r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</m:sub>
                          <m:sup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</m:d>
                          </m:sup>
                        </m:sSubSup>
                      </m:e>
                    </m:d>
                  </m:oMath>
                </a14:m>
                <a:endParaRPr lang="ru-RU" dirty="0" smtClean="0"/>
              </a:p>
              <a:p>
                <a:pPr eaLnBrk="0" hangingPunct="0"/>
                <a:r>
                  <a:rPr lang="ru-RU" sz="2400" b="1" i="1" dirty="0" smtClean="0">
                    <a:solidFill>
                      <a:schemeClr val="hlink"/>
                    </a:solidFill>
                  </a:rPr>
                  <a:t>Множество </a:t>
                </a:r>
                <a:r>
                  <a:rPr lang="uk-UA" altLang="ru-RU" sz="2400" b="1" i="1" dirty="0">
                    <a:solidFill>
                      <a:schemeClr val="hlink"/>
                    </a:solidFill>
                  </a:rPr>
                  <a:t>возможных </a:t>
                </a:r>
                <a:r>
                  <a:rPr lang="uk-UA" altLang="ru-RU" sz="2400" b="1" i="1" dirty="0" err="1">
                    <a:solidFill>
                      <a:schemeClr val="hlink"/>
                    </a:solidFill>
                  </a:rPr>
                  <a:t>прогнозных</a:t>
                </a:r>
                <a:r>
                  <a:rPr lang="uk-UA" altLang="ru-RU" sz="2400" b="1" i="1" dirty="0">
                    <a:solidFill>
                      <a:schemeClr val="hlink"/>
                    </a:solidFill>
                  </a:rPr>
                  <a:t> 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значений для точки в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которой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,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необходимо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получить прогноз и во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всех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промежуточных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точках: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𝑡</m:t>
                        </m:r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r>
                          <a:rPr lang="en-GB" i="1">
                            <a:latin typeface="Cambria Math"/>
                          </a:rPr>
                          <m:t>h</m:t>
                        </m:r>
                      </m:sub>
                      <m:sup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sup>
                    </m:sSubSup>
                    <m:r>
                      <a:rPr lang="en-GB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  <m:r>
                              <a:rPr lang="en-GB" i="1">
                                <a:latin typeface="Cambria Math"/>
                              </a:rPr>
                              <m:t>+</m:t>
                            </m:r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  <m:r>
                              <a:rPr lang="en-GB" i="1">
                                <a:latin typeface="Cambria Math"/>
                              </a:rPr>
                              <m:t>+</m:t>
                            </m:r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𝑝</m:t>
                            </m:r>
                            <m:r>
                              <a:rPr lang="en-GB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i="1" dirty="0"/>
                  <a:t> </a:t>
                </a:r>
              </a:p>
              <a:p>
                <a:pPr eaLnBrk="0" hangingPunct="0"/>
                <a:endParaRPr lang="ru-RU" altLang="ru-RU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131076" name="Rectangle 4">
                <a:extLst>
                  <a:ext uri="{FF2B5EF4-FFF2-40B4-BE49-F238E27FC236}">
                    <a16:creationId xmlns:a16="http://schemas.microsoft.com/office/drawing/2014/main" xmlns="" id="{BACEA9F4-3CE3-4581-A40A-90B8F8192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00" y="1468428"/>
                <a:ext cx="9144000" cy="2280945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6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077" name="Rectangle 5">
                <a:extLst>
                  <a:ext uri="{FF2B5EF4-FFF2-40B4-BE49-F238E27FC236}">
                    <a16:creationId xmlns="" xmlns:a16="http://schemas.microsoft.com/office/drawing/2014/main" id="{493B0549-44BF-4121-B96C-48BED69ED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90" y="3573016"/>
                <a:ext cx="8964612" cy="3199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/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В рамках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концепции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непрогнозируемых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точек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мы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применяем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к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множеству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𝑡</m:t>
                        </m:r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r>
                          <a:rPr lang="en-GB" i="1">
                            <a:latin typeface="Cambria Math"/>
                          </a:rPr>
                          <m:t>h</m:t>
                        </m:r>
                      </m:sub>
                      <m:sup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sup>
                    </m:sSubSup>
                  </m:oMath>
                </a14:m>
                <a:r>
                  <a:rPr lang="uk-UA" altLang="ru-RU" i="1" dirty="0"/>
                  <a:t>  </a:t>
                </a:r>
                <a:r>
                  <a:rPr lang="uk-UA" altLang="ru-RU" sz="2400" b="1" i="1" dirty="0">
                    <a:solidFill>
                      <a:schemeClr val="hlink"/>
                    </a:solidFill>
                  </a:rPr>
                  <a:t>два оператора:</a:t>
                </a:r>
              </a:p>
              <a:p>
                <a:pPr eaLnBrk="0" hangingPunct="0"/>
                <a:r>
                  <a:rPr lang="uk-UA" altLang="ru-RU" sz="2400" b="1" i="1" dirty="0" err="1">
                    <a:solidFill>
                      <a:schemeClr val="hlink"/>
                    </a:solidFill>
                  </a:rPr>
                  <a:t>Первый</a:t>
                </a:r>
                <a:r>
                  <a:rPr lang="uk-UA" altLang="ru-RU" sz="2400" b="1" i="1" dirty="0">
                    <a:solidFill>
                      <a:schemeClr val="hlink"/>
                    </a:solidFill>
                  </a:rPr>
                  <a:t> – </a:t>
                </a:r>
                <a:r>
                  <a:rPr lang="uk-UA" altLang="ru-RU" sz="2400" b="1" i="1" dirty="0" err="1">
                    <a:solidFill>
                      <a:schemeClr val="hlink"/>
                    </a:solidFill>
                  </a:rPr>
                  <a:t>устанавливает</a:t>
                </a:r>
                <a:r>
                  <a:rPr lang="uk-UA" altLang="ru-RU" sz="2400" b="1" i="1" dirty="0">
                    <a:solidFill>
                      <a:schemeClr val="hlink"/>
                    </a:solidFill>
                  </a:rPr>
                  <a:t>, </a:t>
                </a:r>
                <a:r>
                  <a:rPr lang="uk-UA" altLang="ru-RU" sz="2400" b="1" i="1" dirty="0" err="1">
                    <a:solidFill>
                      <a:schemeClr val="hlink"/>
                    </a:solidFill>
                  </a:rPr>
                  <a:t>является</a:t>
                </a:r>
                <a:r>
                  <a:rPr lang="uk-UA" altLang="ru-RU" sz="2400" b="1" i="1" dirty="0">
                    <a:solidFill>
                      <a:schemeClr val="hlink"/>
                    </a:solidFill>
                  </a:rPr>
                  <a:t> </a:t>
                </a:r>
                <a:r>
                  <a:rPr lang="uk-UA" altLang="ru-RU" sz="2400" b="1" i="1" dirty="0" err="1">
                    <a:solidFill>
                      <a:schemeClr val="hlink"/>
                    </a:solidFill>
                  </a:rPr>
                  <a:t>ли</a:t>
                </a:r>
                <a:r>
                  <a:rPr lang="uk-UA" altLang="ru-RU" sz="2400" b="1" i="1" dirty="0">
                    <a:solidFill>
                      <a:schemeClr val="hlink"/>
                    </a:solidFill>
                  </a:rPr>
                  <a:t> точка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прогнозируемой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:</a:t>
                </a:r>
              </a:p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𝜁</m:t>
                      </m:r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h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GB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1,</m:t>
                                </m:r>
                                <m:r>
                                  <a:rPr lang="en-GB" sz="2400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GB" sz="2400" i="1">
                                    <a:latin typeface="Cambria Math"/>
                                  </a:rPr>
                                  <m:t> </m:t>
                                </m:r>
                                <m:r>
                                  <a:rPr lang="en-GB" sz="2400" i="1">
                                    <a:latin typeface="Cambria Math"/>
                                  </a:rPr>
                                  <m:t>𝑝𝑜𝑠𝑖𝑡𝑖𝑜𝑛</m:t>
                                </m:r>
                                <m:r>
                                  <a:rPr lang="en-GB" sz="2400" i="1">
                                    <a:latin typeface="Cambria Math"/>
                                  </a:rPr>
                                  <m:t> </m:t>
                                </m:r>
                                <m:r>
                                  <a:rPr lang="en-GB" sz="2400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GB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2400" i="1">
                                    <a:latin typeface="Cambria Math"/>
                                  </a:rPr>
                                  <m:t>𝑝𝑟𝑒𝑑𝑖𝑐𝑡𝑎𝑏𝑙𝑒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0,</m:t>
                                </m:r>
                                <m:r>
                                  <a:rPr lang="en-GB" sz="2400" i="1">
                                    <a:latin typeface="Cambria Math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uk-UA" altLang="ru-RU" sz="2400" b="1" i="1" dirty="0">
                  <a:solidFill>
                    <a:schemeClr val="hlink"/>
                  </a:solidFill>
                </a:endParaRPr>
              </a:p>
              <a:p>
                <a:pPr eaLnBrk="0" hangingPunct="0"/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где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𝜁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∅</m:t>
                        </m:r>
                      </m:e>
                    </m:d>
                    <m:r>
                      <a:rPr lang="en-GB" sz="2400" i="1">
                        <a:latin typeface="Cambria Math"/>
                      </a:rPr>
                      <m:t>=0 </m:t>
                    </m:r>
                  </m:oMath>
                </a14:m>
                <a:r>
                  <a:rPr lang="ru-RU" sz="2400" b="1" i="1" dirty="0">
                    <a:solidFill>
                      <a:schemeClr val="hlink"/>
                    </a:solidFill>
                  </a:rPr>
                  <a:t>для любой функции</a:t>
                </a:r>
                <a:r>
                  <a:rPr lang="en-GB" sz="2400" b="1" i="1" dirty="0">
                    <a:solidFill>
                      <a:schemeClr val="hlin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𝜁</m:t>
                    </m:r>
                  </m:oMath>
                </a14:m>
                <a:r>
                  <a:rPr lang="en-GB" sz="2400" dirty="0"/>
                  <a:t>.</a:t>
                </a:r>
                <a:endParaRPr lang="uk-UA" altLang="ru-RU" sz="2400" b="1" i="1" dirty="0">
                  <a:solidFill>
                    <a:schemeClr val="hlink"/>
                  </a:solidFill>
                </a:endParaRPr>
              </a:p>
              <a:p>
                <a:pPr eaLnBrk="0" hangingPunct="0"/>
                <a:r>
                  <a:rPr lang="ru-RU" altLang="ru-RU" sz="2400" b="1" i="1" dirty="0">
                    <a:solidFill>
                      <a:schemeClr val="hlink"/>
                    </a:solidFill>
                  </a:rPr>
                  <a:t>Второй – определяет единое прогнозное значение, если точка прогнозируема</a:t>
                </a:r>
                <a:r>
                  <a:rPr lang="ru-RU" altLang="ru-RU" sz="2400" b="1" i="1" dirty="0" smtClean="0">
                    <a:solidFill>
                      <a:schemeClr val="hlink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𝑡</m:t>
                        </m:r>
                        <m:r>
                          <a:rPr lang="en-GB" sz="2400" i="1">
                            <a:latin typeface="Cambria Math"/>
                          </a:rPr>
                          <m:t>+</m:t>
                        </m:r>
                        <m:r>
                          <a:rPr lang="en-GB" sz="2400" i="1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</m:t>
                    </m:r>
                    <m:r>
                      <a:rPr lang="en-GB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h</m:t>
                            </m:r>
                          </m:sub>
                          <m:sup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endParaRPr lang="ru-RU" altLang="ru-RU" sz="2400" b="1" i="1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131077" name="Rectangle 5">
                <a:extLst>
                  <a:ext uri="{FF2B5EF4-FFF2-40B4-BE49-F238E27FC236}">
                    <a16:creationId xmlns:a16="http://schemas.microsoft.com/office/drawing/2014/main" xmlns="" id="{493B0549-44BF-4121-B96C-48BED69ED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190" y="3573016"/>
                <a:ext cx="8964612" cy="3199850"/>
              </a:xfrm>
              <a:prstGeom prst="rect">
                <a:avLst/>
              </a:prstGeom>
              <a:blipFill rotWithShape="1">
                <a:blip r:embed="rId3"/>
                <a:stretch>
                  <a:fillRect l="-1088" t="-952" b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75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Content Placeholder 1">
            <a:extLst>
              <a:ext uri="{FF2B5EF4-FFF2-40B4-BE49-F238E27FC236}">
                <a16:creationId xmlns="" xmlns:a16="http://schemas.microsoft.com/office/drawing/2014/main" id="{4D6E69E5-AECA-4AD0-B98D-C2431DF719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388" y="836613"/>
            <a:ext cx="8604250" cy="6477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Мобильное здоровье (m</a:t>
            </a:r>
            <a:r>
              <a:rPr lang="en-US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health)</a:t>
            </a:r>
            <a:r>
              <a:rPr lang="ru-RU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: как вовремя заметить      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u-RU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             приближающийся инфаркт?</a:t>
            </a:r>
            <a:r>
              <a:rPr lang="ru-RU" altLang="ru-RU" sz="20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21ED51F-CCF7-4893-8581-03632498BC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7088" y="0"/>
            <a:ext cx="8043862" cy="8572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>
                <a:solidFill>
                  <a:schemeClr val="hlink"/>
                </a:solidFill>
              </a:rPr>
              <a:t>ПРИМЕРЫ ЗАДАЧ</a:t>
            </a:r>
            <a:endParaRPr lang="en-US" altLang="ru-RU" sz="4000" b="1" dirty="0">
              <a:solidFill>
                <a:schemeClr val="hlink"/>
              </a:solidFill>
            </a:endParaRPr>
          </a:p>
        </p:txBody>
      </p:sp>
      <p:sp>
        <p:nvSpPr>
          <p:cNvPr id="7173" name="Номер слайда 4">
            <a:extLst>
              <a:ext uri="{FF2B5EF4-FFF2-40B4-BE49-F238E27FC236}">
                <a16:creationId xmlns="" xmlns:a16="http://schemas.microsoft.com/office/drawing/2014/main" id="{6C3D2936-BA76-4F77-AB76-E07369E56A9E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50EB25-BA8D-440F-A483-465398E9CE85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5400" dirty="0">
              <a:solidFill>
                <a:schemeClr val="bg1"/>
              </a:solidFill>
            </a:endParaRPr>
          </a:p>
        </p:txBody>
      </p:sp>
      <p:sp>
        <p:nvSpPr>
          <p:cNvPr id="116741" name="Content Placeholder 1">
            <a:extLst>
              <a:ext uri="{FF2B5EF4-FFF2-40B4-BE49-F238E27FC236}">
                <a16:creationId xmlns="" xmlns:a16="http://schemas.microsoft.com/office/drawing/2014/main" id="{7C803D36-79EA-40B1-B7C2-CC679E3FAC39}"/>
              </a:ext>
            </a:extLst>
          </p:cNvPr>
          <p:cNvSpPr>
            <a:spLocks/>
          </p:cNvSpPr>
          <p:nvPr/>
        </p:nvSpPr>
        <p:spPr bwMode="auto">
          <a:xfrm>
            <a:off x="323850" y="3573463"/>
            <a:ext cx="8066088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- </a:t>
            </a:r>
            <a:r>
              <a:rPr lang="ru-RU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Умный город (</a:t>
            </a:r>
            <a:r>
              <a:rPr lang="en-US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smart city</a:t>
            </a:r>
            <a:r>
              <a:rPr lang="ru-RU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): как сбалансировать производство и потребление электроэнергии в городе, регионе, стране?</a:t>
            </a:r>
          </a:p>
        </p:txBody>
      </p:sp>
      <p:pic>
        <p:nvPicPr>
          <p:cNvPr id="116742" name="Picture 6">
            <a:extLst>
              <a:ext uri="{FF2B5EF4-FFF2-40B4-BE49-F238E27FC236}">
                <a16:creationId xmlns="" xmlns:a16="http://schemas.microsoft.com/office/drawing/2014/main" id="{36AA886C-02CD-41FC-A5A9-48CC4248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3290888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3" name="Picture 7">
            <a:extLst>
              <a:ext uri="{FF2B5EF4-FFF2-40B4-BE49-F238E27FC236}">
                <a16:creationId xmlns="" xmlns:a16="http://schemas.microsoft.com/office/drawing/2014/main" id="{CC8258FA-01B1-4BA0-8A00-75D3A27E8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16425"/>
            <a:ext cx="3406775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4" name="Picture 8">
            <a:extLst>
              <a:ext uri="{FF2B5EF4-FFF2-40B4-BE49-F238E27FC236}">
                <a16:creationId xmlns="" xmlns:a16="http://schemas.microsoft.com/office/drawing/2014/main" id="{E33E95D5-DE50-489D-ACC9-C5422B9B6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608512" cy="18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5" name="Picture 9">
            <a:extLst>
              <a:ext uri="{FF2B5EF4-FFF2-40B4-BE49-F238E27FC236}">
                <a16:creationId xmlns="" xmlns:a16="http://schemas.microsoft.com/office/drawing/2014/main" id="{D4C0DAAB-AF9E-4C49-9F29-337FB0E1B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4752975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Номер слайда 2">
            <a:extLst>
              <a:ext uri="{FF2B5EF4-FFF2-40B4-BE49-F238E27FC236}">
                <a16:creationId xmlns="" xmlns:a16="http://schemas.microsoft.com/office/drawing/2014/main" id="{D34C0A30-A4DC-4524-8BF0-B975C7AE7A20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B1492B-C417-4BB8-891D-7911C6202EC5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ru-RU" sz="540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EA85981-48B9-40D0-9D1C-B513B87AA733}"/>
              </a:ext>
            </a:extLst>
          </p:cNvPr>
          <p:cNvSpPr>
            <a:spLocks/>
          </p:cNvSpPr>
          <p:nvPr/>
        </p:nvSpPr>
        <p:spPr bwMode="auto">
          <a:xfrm>
            <a:off x="827584" y="116632"/>
            <a:ext cx="80708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rgbClr val="00B0F0"/>
                </a:solidFill>
              </a:rPr>
              <a:t>ПОСТАНОВКА ЗАДАЧИ ПРОГНОЗИРОВАНИЯ</a:t>
            </a:r>
            <a:endParaRPr lang="en-US" altLang="ru-RU" sz="40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076" name="Rectangle 4">
                <a:extLst>
                  <a:ext uri="{FF2B5EF4-FFF2-40B4-BE49-F238E27FC236}">
                    <a16:creationId xmlns="" xmlns:a16="http://schemas.microsoft.com/office/drawing/2014/main" id="{BACEA9F4-3CE3-4581-A40A-90B8F8192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68" y="1916832"/>
                <a:ext cx="9144000" cy="3337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eaLnBrk="0" hangingPunct="0"/>
                <a:r>
                  <a:rPr lang="ru-RU" altLang="ru-RU" sz="2400" b="1" i="1" dirty="0" smtClean="0">
                    <a:solidFill>
                      <a:schemeClr val="hlink"/>
                    </a:solidFill>
                  </a:rPr>
                  <a:t>Задача двухкритериальной оптимизации:</a:t>
                </a:r>
              </a:p>
              <a:p>
                <a:pPr eaLnBrk="0"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GB" sz="2400" i="1">
                            <a:latin typeface="Cambria Math"/>
                          </a:rPr>
                          <m:t>𝑚𝑖𝑛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h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GB" sz="2400" i="1">
                                    <a:latin typeface="Cambria Math"/>
                                  </a:rPr>
                                  <m:t>𝜁</m:t>
                                </m:r>
                                <m:d>
                                  <m:d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ru-RU" sz="24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sz="2400" i="1">
                                                <a:latin typeface="Cambria Math"/>
                                              </a:rPr>
                                              <m:t>𝑆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GB" sz="24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GB" sz="24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GB" sz="24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ru-RU" sz="2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2400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-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минимизация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числа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непрогнозируемых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точек</a:t>
                </a:r>
                <a:endParaRPr lang="uk-UA" altLang="ru-RU" sz="2400" b="1" i="1" dirty="0" smtClean="0">
                  <a:solidFill>
                    <a:schemeClr val="hlink"/>
                  </a:solidFill>
                </a:endParaRPr>
              </a:p>
              <a:p>
                <a:pPr eaLnBrk="0" hangingPunct="0"/>
                <a:endParaRPr lang="uk-UA" altLang="ru-RU" sz="2400" b="1" i="1" dirty="0" smtClean="0">
                  <a:solidFill>
                    <a:schemeClr val="hlink"/>
                  </a:solidFill>
                </a:endParaRPr>
              </a:p>
              <a:p>
                <a:pPr eaLnBrk="0" hangingPunct="0"/>
                <a:r>
                  <a:rPr lang="ru-RU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GB" sz="2400" i="1">
                            <a:latin typeface="Cambria Math"/>
                          </a:rPr>
                          <m:t>𝑚𝑖𝑛</m:t>
                        </m:r>
                      </m:fName>
                      <m:e>
                        <m:r>
                          <a:rPr lang="en-GB" sz="2400" i="1">
                            <a:latin typeface="Cambria Math"/>
                          </a:rPr>
                          <m:t>(1/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sz="2400" i="1">
                            <a:latin typeface="Cambria Math"/>
                          </a:rPr>
                          <m:t>)</m:t>
                        </m:r>
                      </m:e>
                    </m:func>
                    <m:nary>
                      <m:naryPr>
                        <m:chr m:val="∑"/>
                        <m:supHide m:val="on"/>
                        <m:ctrlPr>
                          <a:rPr lang="ru-RU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2400" i="1">
                            <a:latin typeface="Cambria Math"/>
                          </a:rPr>
                          <m:t>𝑡</m:t>
                        </m:r>
                        <m:r>
                          <a:rPr lang="en-GB" sz="2400" i="1">
                            <a:latin typeface="Cambria Math"/>
                          </a:rPr>
                          <m:t>+</m:t>
                        </m:r>
                        <m:r>
                          <a:rPr lang="en-GB" sz="2400" i="1">
                            <a:latin typeface="Cambria Math"/>
                          </a:rPr>
                          <m:t>h</m:t>
                        </m:r>
                        <m:r>
                          <a:rPr lang="en-GB" sz="2400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GB" sz="2400" i="1">
                            <a:latin typeface="Cambria Math"/>
                          </a:rPr>
                          <m:t>𝜁</m:t>
                        </m:r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sz="24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GB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sz="2400" i="1">
                                    <a:latin typeface="Cambria Math"/>
                                  </a:rPr>
                                  <m:t>h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ru-RU" sz="24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sz="2400" i="1">
                                                <a:latin typeface="Cambria Math"/>
                                              </a:rPr>
                                              <m:t>𝑆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GB" sz="24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GB" sz="24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GB" sz="24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ru-RU" sz="2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2400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d>
                                <m:r>
                                  <a:rPr lang="en-GB" sz="24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i="1" dirty="0" smtClean="0"/>
                  <a:t> </a:t>
                </a:r>
                <a:r>
                  <a:rPr lang="uk-UA" altLang="ru-RU" sz="2400" b="1" i="1" dirty="0">
                    <a:solidFill>
                      <a:schemeClr val="hlink"/>
                    </a:solidFill>
                  </a:rPr>
                  <a:t>- </a:t>
                </a:r>
                <a:r>
                  <a:rPr lang="uk-UA" altLang="ru-RU" sz="2400" b="1" i="1" dirty="0" err="1">
                    <a:solidFill>
                      <a:schemeClr val="hlink"/>
                    </a:solidFill>
                  </a:rPr>
                  <a:t>минимизация</a:t>
                </a:r>
                <a:r>
                  <a:rPr lang="uk-UA" altLang="ru-RU" sz="2400" b="1" i="1" dirty="0">
                    <a:solidFill>
                      <a:schemeClr val="hlink"/>
                    </a:solidFill>
                  </a:rPr>
                  <a:t>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средней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ошибки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на </a:t>
                </a:r>
                <a:r>
                  <a:rPr lang="uk-UA" altLang="ru-RU" sz="2400" b="1" i="1" dirty="0" err="1" smtClean="0">
                    <a:solidFill>
                      <a:schemeClr val="hlink"/>
                    </a:solidFill>
                  </a:rPr>
                  <a:t>прогнозируемых</a:t>
                </a:r>
                <a:r>
                  <a:rPr lang="uk-UA" altLang="ru-RU" sz="2400" b="1" i="1" dirty="0" smtClean="0">
                    <a:solidFill>
                      <a:schemeClr val="hlink"/>
                    </a:solidFill>
                  </a:rPr>
                  <a:t> точках</a:t>
                </a:r>
                <a:endParaRPr lang="ru-RU" sz="2400" b="1" i="1" dirty="0">
                  <a:solidFill>
                    <a:schemeClr val="hlink"/>
                  </a:solidFill>
                </a:endParaRPr>
              </a:p>
              <a:p>
                <a:pPr eaLnBrk="0" hangingPunct="0"/>
                <a:endParaRPr lang="ru-RU" altLang="ru-RU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131076" name="Rectangle 4">
                <a:extLst>
                  <a:ext uri="{FF2B5EF4-FFF2-40B4-BE49-F238E27FC236}">
                    <a16:creationId xmlns:a16="http://schemas.microsoft.com/office/drawing/2014/main" xmlns="" id="{BACEA9F4-3CE3-4581-A40A-90B8F8192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8" y="1916832"/>
                <a:ext cx="9144000" cy="3337196"/>
              </a:xfrm>
              <a:prstGeom prst="rect">
                <a:avLst/>
              </a:prstGeom>
              <a:blipFill rotWithShape="1">
                <a:blip r:embed="rId2"/>
                <a:stretch>
                  <a:fillRect l="-1000" t="-9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596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Номер слайда 2">
            <a:extLst>
              <a:ext uri="{FF2B5EF4-FFF2-40B4-BE49-F238E27FC236}">
                <a16:creationId xmlns="" xmlns:a16="http://schemas.microsoft.com/office/drawing/2014/main" id="{D34C0A30-A4DC-4524-8BF0-B975C7AE7A20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B1492B-C417-4BB8-891D-7911C6202EC5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ru-RU" sz="540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EA85981-48B9-40D0-9D1C-B513B87AA733}"/>
              </a:ext>
            </a:extLst>
          </p:cNvPr>
          <p:cNvSpPr>
            <a:spLocks/>
          </p:cNvSpPr>
          <p:nvPr/>
        </p:nvSpPr>
        <p:spPr bwMode="auto">
          <a:xfrm>
            <a:off x="827584" y="116632"/>
            <a:ext cx="80708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rgbClr val="00B0F0"/>
                </a:solidFill>
              </a:rPr>
              <a:t>ДЕМОН ИЛИ ИДЕАЛЬНЫЙ АЛГОРИТМ ИДЕНТИФИКАЦИИ НЕПРОГНОЗИРУЕМЫХ ТОЧЕК</a:t>
            </a:r>
            <a:endParaRPr lang="en-US" altLang="ru-RU" sz="4000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965813"/>
            <a:ext cx="4463604" cy="304736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65814"/>
            <a:ext cx="4320480" cy="3047362"/>
          </a:xfrm>
          <a:prstGeom prst="rect">
            <a:avLst/>
          </a:prstGeom>
        </p:spPr>
      </p:pic>
      <p:sp>
        <p:nvSpPr>
          <p:cNvPr id="7" name="Поле 3"/>
          <p:cNvSpPr txBox="1"/>
          <p:nvPr/>
        </p:nvSpPr>
        <p:spPr>
          <a:xfrm>
            <a:off x="133530" y="4869160"/>
            <a:ext cx="8766968" cy="193899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635" algn="just">
              <a:spcAft>
                <a:spcPts val="0"/>
              </a:spcAft>
            </a:pPr>
            <a:r>
              <a:rPr lang="ru-RU" sz="2000" b="1" i="1" dirty="0">
                <a:solidFill>
                  <a:schemeClr val="hlin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Число непрогнозируемых точек  (а) и средняя среднеквадратичная ошибка на прогнозируемых (б) в функции от числа шагов вперёд, на которое необходимо получить прогноз. Голубой цвет соответствует классическому алгоритму (без идентификации непрогнозируемых точек), оранжевый – алгоритму с </a:t>
            </a:r>
            <a:r>
              <a:rPr lang="en-US" sz="2000" b="1" i="1" dirty="0">
                <a:solidFill>
                  <a:schemeClr val="hlin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2000" b="1" i="1" dirty="0">
                <a:solidFill>
                  <a:schemeClr val="hlin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демоном</a:t>
            </a:r>
            <a:r>
              <a:rPr lang="en-US" sz="2000" b="1" i="1" dirty="0">
                <a:solidFill>
                  <a:schemeClr val="hlin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ru-RU" sz="2000" b="1" i="1" dirty="0">
                <a:solidFill>
                  <a:schemeClr val="hlin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(алгоритму, использующему априорную информацию при идентификации непрогнозируемых точек)</a:t>
            </a:r>
            <a:r>
              <a:rPr lang="en-GB" sz="2000" b="1" i="1" dirty="0">
                <a:solidFill>
                  <a:schemeClr val="hlin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i="1" dirty="0">
              <a:solidFill>
                <a:schemeClr val="hlin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0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7E30E0-DB07-447C-8404-5818073D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754560" cy="1275624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hlink"/>
                </a:solidFill>
              </a:rPr>
              <a:t>АППРОКИМАЦИЯ ДЕМОНА ИЛИ АЛГОРИТМЫ ИДЕНТИФИКАЦИИ НЕПРОГНОЗИРУЕМЫХ ТОЧЕК</a:t>
            </a:r>
            <a:r>
              <a:rPr lang="en-US" altLang="ru-RU" b="1" dirty="0">
                <a:solidFill>
                  <a:schemeClr val="hlink"/>
                </a:solidFill>
              </a:rPr>
              <a:t/>
            </a:r>
            <a:br>
              <a:rPr lang="en-US" altLang="ru-RU" b="1" dirty="0">
                <a:solidFill>
                  <a:schemeClr val="hlink"/>
                </a:solidFill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F076124-E4A5-47F4-8495-14348EC4C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CFE82-9F28-48A9-BF67-745B0F7FF0B1}" type="slidenum">
              <a:rPr lang="en-US" altLang="ru-RU" smtClean="0"/>
              <a:pPr/>
              <a:t>22</a:t>
            </a:fld>
            <a:endParaRPr lang="en-US" altLang="ru-RU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69658"/>
            <a:ext cx="4680520" cy="266429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57" y="1816264"/>
            <a:ext cx="4390643" cy="25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14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7E30E0-DB07-447C-8404-5818073D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012" y="0"/>
            <a:ext cx="9145016" cy="1275624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hlink"/>
                </a:solidFill>
              </a:rPr>
              <a:t>АППРОКИМАЦИЯ ДЕМОНА ИЛИ АЛГОРИТМЫ ИДЕНТИФИКАЦИИ НЕПРОГНОЗИРУЕМЫХ ТОЧЕК</a:t>
            </a:r>
            <a:r>
              <a:rPr lang="en-US" altLang="ru-RU" b="1" dirty="0">
                <a:solidFill>
                  <a:schemeClr val="hlink"/>
                </a:solidFill>
              </a:rPr>
              <a:t/>
            </a:r>
            <a:br>
              <a:rPr lang="en-US" altLang="ru-RU" b="1" dirty="0">
                <a:solidFill>
                  <a:schemeClr val="hlink"/>
                </a:solidFill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F076124-E4A5-47F4-8495-14348EC4C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CFE82-9F28-48A9-BF67-745B0F7FF0B1}" type="slidenum">
              <a:rPr lang="en-US" altLang="ru-RU" smtClean="0"/>
              <a:pPr/>
              <a:t>23</a:t>
            </a:fld>
            <a:endParaRPr lang="en-US" altLang="ru-RU"/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BACEA9F4-3CE3-4581-A40A-90B8F81927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9512" y="836712"/>
            <a:ext cx="8690666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ru-RU" sz="2400" b="1" i="1" dirty="0" smtClean="0">
                <a:solidFill>
                  <a:schemeClr val="hlink"/>
                </a:solidFill>
              </a:rPr>
              <a:t>“</a:t>
            </a:r>
            <a:r>
              <a:rPr lang="ru-RU" altLang="ru-RU" sz="2400" b="1" i="1" dirty="0" smtClean="0">
                <a:solidFill>
                  <a:schemeClr val="hlink"/>
                </a:solidFill>
              </a:rPr>
              <a:t>Идеальное</a:t>
            </a:r>
            <a:r>
              <a:rPr lang="en-US" altLang="ru-RU" sz="2400" b="1" i="1" dirty="0" smtClean="0">
                <a:solidFill>
                  <a:schemeClr val="hlink"/>
                </a:solidFill>
              </a:rPr>
              <a:t>” </a:t>
            </a:r>
            <a:r>
              <a:rPr lang="ru-RU" altLang="ru-RU" sz="2400" b="1" i="1" dirty="0" smtClean="0">
                <a:solidFill>
                  <a:schemeClr val="hlink"/>
                </a:solidFill>
              </a:rPr>
              <a:t>множество состоит из одного компактного кластера</a:t>
            </a:r>
          </a:p>
          <a:p>
            <a:pPr eaLnBrk="0" hangingPunct="0"/>
            <a:r>
              <a:rPr lang="ru-RU" altLang="ru-RU" b="1" i="1" dirty="0" smtClean="0">
                <a:solidFill>
                  <a:schemeClr val="hlink"/>
                </a:solidFill>
              </a:rPr>
              <a:t>Отклонения возможны двух типов: несколько приблизительно равномощных компактных кластеров</a:t>
            </a:r>
          </a:p>
          <a:p>
            <a:r>
              <a:rPr lang="ru-RU" altLang="ru-RU" sz="2400" b="1" i="1" dirty="0" smtClean="0">
                <a:solidFill>
                  <a:schemeClr val="hlink"/>
                </a:solidFill>
              </a:rPr>
              <a:t>Или один </a:t>
            </a:r>
            <a:r>
              <a:rPr lang="en-US" altLang="ru-RU" sz="2400" b="1" i="1" dirty="0" smtClean="0">
                <a:solidFill>
                  <a:schemeClr val="hlink"/>
                </a:solidFill>
              </a:rPr>
              <a:t>“</a:t>
            </a:r>
            <a:r>
              <a:rPr lang="ru-RU" altLang="ru-RU" sz="2400" b="1" i="1" dirty="0" smtClean="0">
                <a:solidFill>
                  <a:schemeClr val="hlink"/>
                </a:solidFill>
              </a:rPr>
              <a:t>размазанный</a:t>
            </a:r>
            <a:r>
              <a:rPr lang="en-US" altLang="ru-RU" sz="2400" b="1" i="1" dirty="0" smtClean="0">
                <a:solidFill>
                  <a:schemeClr val="hlink"/>
                </a:solidFill>
              </a:rPr>
              <a:t>”</a:t>
            </a:r>
            <a:r>
              <a:rPr lang="ru-RU" altLang="ru-RU" b="1" i="1" dirty="0">
                <a:solidFill>
                  <a:schemeClr val="hlink"/>
                </a:solidFill>
              </a:rPr>
              <a:t> кластер</a:t>
            </a:r>
            <a:endParaRPr lang="ru-RU" altLang="ru-RU" dirty="0">
              <a:solidFill>
                <a:schemeClr val="hlink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37168"/>
            <a:ext cx="727280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45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7E30E0-DB07-447C-8404-5818073D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012" y="0"/>
            <a:ext cx="9145016" cy="1275624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hlink"/>
                </a:solidFill>
              </a:rPr>
              <a:t>АППРОКИМАЦИЯ ДЕМОНА ИЛИ АЛГОРИТМЫ ИДЕНТИФИКАЦИИ НЕПРОГНОЗИРУЕМЫХ ТОЧЕК</a:t>
            </a:r>
            <a:r>
              <a:rPr lang="en-US" altLang="ru-RU" b="1" dirty="0">
                <a:solidFill>
                  <a:schemeClr val="hlink"/>
                </a:solidFill>
              </a:rPr>
              <a:t/>
            </a:r>
            <a:br>
              <a:rPr lang="en-US" altLang="ru-RU" b="1" dirty="0">
                <a:solidFill>
                  <a:schemeClr val="hlink"/>
                </a:solidFill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F076124-E4A5-47F4-8495-14348EC4C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CFE82-9F28-48A9-BF67-745B0F7FF0B1}" type="slidenum">
              <a:rPr lang="en-US" altLang="ru-RU" smtClean="0"/>
              <a:pPr/>
              <a:t>24</a:t>
            </a:fld>
            <a:endParaRPr lang="en-US" altLang="ru-RU"/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BACEA9F4-3CE3-4581-A40A-90B8F81927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9512" y="796062"/>
            <a:ext cx="869066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b="1" i="1" dirty="0">
                <a:solidFill>
                  <a:schemeClr val="hlink"/>
                </a:solidFill>
              </a:rPr>
              <a:t>Дисперсия </a:t>
            </a:r>
            <a:r>
              <a:rPr lang="ru-RU" altLang="ru-RU" b="1" i="1" dirty="0" smtClean="0">
                <a:solidFill>
                  <a:schemeClr val="hlink"/>
                </a:solidFill>
              </a:rPr>
              <a:t>множества </a:t>
            </a:r>
            <a:r>
              <a:rPr lang="ru-RU" altLang="ru-RU" b="1" i="1" dirty="0">
                <a:solidFill>
                  <a:schemeClr val="hlink"/>
                </a:solidFill>
              </a:rPr>
              <a:t>возможных прогнозных </a:t>
            </a:r>
            <a:r>
              <a:rPr lang="ru-RU" altLang="ru-RU" b="1" i="1" dirty="0" smtClean="0">
                <a:solidFill>
                  <a:schemeClr val="hlink"/>
                </a:solidFill>
              </a:rPr>
              <a:t>значений</a:t>
            </a:r>
          </a:p>
          <a:p>
            <a:r>
              <a:rPr lang="ru-RU" altLang="ru-RU" sz="2400" b="1" i="1" dirty="0" smtClean="0">
                <a:solidFill>
                  <a:schemeClr val="hlink"/>
                </a:solidFill>
              </a:rPr>
              <a:t>Рост д</a:t>
            </a:r>
            <a:r>
              <a:rPr lang="ru-RU" altLang="ru-RU" b="1" i="1" dirty="0" smtClean="0">
                <a:solidFill>
                  <a:schemeClr val="hlink"/>
                </a:solidFill>
              </a:rPr>
              <a:t>исперсий множеств </a:t>
            </a:r>
            <a:r>
              <a:rPr lang="ru-RU" altLang="ru-RU" b="1" i="1" dirty="0">
                <a:solidFill>
                  <a:schemeClr val="hlink"/>
                </a:solidFill>
              </a:rPr>
              <a:t>возможных прогнозных значений</a:t>
            </a:r>
            <a:endParaRPr lang="ru-RU" altLang="ru-RU" sz="2400" b="1" i="1" dirty="0" smtClean="0">
              <a:solidFill>
                <a:schemeClr val="hlink"/>
              </a:solidFill>
            </a:endParaRPr>
          </a:p>
          <a:p>
            <a:pPr eaLnBrk="0" hangingPunct="0"/>
            <a:r>
              <a:rPr lang="ru-RU" altLang="ru-RU" sz="2400" b="1" i="1" dirty="0" smtClean="0">
                <a:solidFill>
                  <a:schemeClr val="hlink"/>
                </a:solidFill>
              </a:rPr>
              <a:t>Число кластеров в множестве возможных прогнозных значений</a:t>
            </a:r>
          </a:p>
          <a:p>
            <a:pPr eaLnBrk="0" hangingPunct="0"/>
            <a:r>
              <a:rPr lang="ru-RU" altLang="ru-RU" b="1" i="1" dirty="0" smtClean="0">
                <a:solidFill>
                  <a:schemeClr val="hlink"/>
                </a:solidFill>
              </a:rPr>
              <a:t>Процент точек, принадлежащих максимальному по объёму кластеру</a:t>
            </a:r>
          </a:p>
          <a:p>
            <a:pPr eaLnBrk="0" hangingPunct="0"/>
            <a:r>
              <a:rPr lang="ru-RU" altLang="ru-RU" b="1" i="1" dirty="0" smtClean="0">
                <a:solidFill>
                  <a:schemeClr val="hlink"/>
                </a:solidFill>
              </a:rPr>
              <a:t>Разница между числом точек в максимальном и минимальном по объёму кластерах</a:t>
            </a:r>
          </a:p>
          <a:p>
            <a:endParaRPr lang="ru-RU" altLang="ru-RU" dirty="0">
              <a:solidFill>
                <a:schemeClr val="hlink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BACEA9F4-3CE3-4581-A40A-90B8F8192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401943"/>
            <a:ext cx="869066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i="1" dirty="0" smtClean="0">
                <a:solidFill>
                  <a:srgbClr val="92D050"/>
                </a:solidFill>
              </a:rPr>
              <a:t>Логистическая регрессия</a:t>
            </a:r>
          </a:p>
          <a:p>
            <a:r>
              <a:rPr lang="ru-RU" altLang="ru-RU" b="1" i="1" dirty="0" smtClean="0">
                <a:solidFill>
                  <a:srgbClr val="92D050"/>
                </a:solidFill>
              </a:rPr>
              <a:t>Деревья решений</a:t>
            </a:r>
          </a:p>
          <a:p>
            <a:r>
              <a:rPr lang="ru-RU" altLang="ru-RU" b="1" i="1" dirty="0" smtClean="0">
                <a:solidFill>
                  <a:srgbClr val="92D050"/>
                </a:solidFill>
              </a:rPr>
              <a:t>Машины опорных векторов</a:t>
            </a:r>
          </a:p>
          <a:p>
            <a:r>
              <a:rPr lang="ru-RU" altLang="ru-RU" b="1" i="1" dirty="0" smtClean="0">
                <a:solidFill>
                  <a:srgbClr val="92D050"/>
                </a:solidFill>
              </a:rPr>
              <a:t>Многослойный </a:t>
            </a:r>
            <a:r>
              <a:rPr lang="ru-RU" altLang="ru-RU" b="1" i="1" dirty="0" err="1" smtClean="0">
                <a:solidFill>
                  <a:srgbClr val="92D050"/>
                </a:solidFill>
              </a:rPr>
              <a:t>перцептрон</a:t>
            </a:r>
            <a:endParaRPr lang="ru-RU" altLang="ru-RU" b="1" i="1" dirty="0" smtClean="0">
              <a:solidFill>
                <a:srgbClr val="92D050"/>
              </a:solidFill>
            </a:endParaRPr>
          </a:p>
          <a:p>
            <a:r>
              <a:rPr lang="ru-RU" altLang="ru-RU" b="1" i="1" dirty="0" smtClean="0">
                <a:solidFill>
                  <a:srgbClr val="92D050"/>
                </a:solidFill>
              </a:rPr>
              <a:t>Простейшие методы кластеризации</a:t>
            </a:r>
          </a:p>
          <a:p>
            <a:endParaRPr lang="ru-RU" altLang="ru-RU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65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7E30E0-DB07-447C-8404-5818073D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6" y="476672"/>
            <a:ext cx="9145016" cy="504056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hlink"/>
                </a:solidFill>
              </a:rPr>
              <a:t>ПОЛУЧЕНИЕ ЕДИНОГО ПРОГНОЗНОГО ЗНАЧЕНИЯ</a:t>
            </a:r>
            <a:br>
              <a:rPr lang="ru-RU" altLang="ru-RU" b="1" dirty="0" smtClean="0">
                <a:solidFill>
                  <a:schemeClr val="hlink"/>
                </a:solidFill>
              </a:rPr>
            </a:br>
            <a:r>
              <a:rPr lang="en-US" altLang="ru-RU" b="1" dirty="0">
                <a:solidFill>
                  <a:schemeClr val="hlink"/>
                </a:solidFill>
              </a:rPr>
              <a:t/>
            </a:r>
            <a:br>
              <a:rPr lang="en-US" altLang="ru-RU" b="1" dirty="0">
                <a:solidFill>
                  <a:schemeClr val="hlink"/>
                </a:solidFill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F076124-E4A5-47F4-8495-14348EC4C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CFE82-9F28-48A9-BF67-745B0F7FF0B1}" type="slidenum">
              <a:rPr lang="en-US" altLang="ru-RU" smtClean="0"/>
              <a:pPr/>
              <a:t>25</a:t>
            </a:fld>
            <a:endParaRPr lang="en-US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>
                <a:extLst>
                  <a:ext uri="{FF2B5EF4-FFF2-40B4-BE49-F238E27FC236}">
                    <a16:creationId xmlns="" xmlns:a16="http://schemas.microsoft.com/office/drawing/2014/main" id="{BACEA9F4-3CE3-4581-A40A-90B8F81927A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179512" y="476672"/>
                <a:ext cx="8690666" cy="74956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ru-RU" altLang="ru-RU" sz="2000" b="1" i="1" dirty="0" smtClean="0">
                    <a:solidFill>
                      <a:schemeClr val="hlink"/>
                    </a:solidFill>
                  </a:rPr>
                  <a:t>Среднее значение</a:t>
                </a:r>
              </a:p>
              <a:p>
                <a:r>
                  <a:rPr lang="ru-RU" altLang="ru-RU" sz="2000" b="1" i="1" dirty="0" smtClean="0">
                    <a:solidFill>
                      <a:schemeClr val="hlink"/>
                    </a:solidFill>
                  </a:rPr>
                  <a:t>Средневзвешенное значение, где в качестве может использоваться</a:t>
                </a:r>
              </a:p>
              <a:p>
                <a:r>
                  <a:rPr lang="ru-RU" altLang="ru-RU" sz="2000" b="1" i="1" dirty="0" smtClean="0">
                    <a:solidFill>
                      <a:srgbClr val="00B050"/>
                    </a:solidFill>
                  </a:rPr>
                  <a:t>Средняя прогнозная длина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              </m:t>
                        </m:r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h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en-GB" sz="20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GB" sz="2000" i="1">
                        <a:solidFill>
                          <a:srgbClr val="00B050"/>
                        </a:solidFill>
                        <a:latin typeface="Cambria Math"/>
                      </a:rPr>
                      <m:t>𝜆</m:t>
                    </m:r>
                    <m:r>
                      <a:rPr lang="en-GB" sz="2000" i="1">
                        <a:solidFill>
                          <a:srgbClr val="00B050"/>
                        </a:solidFill>
                        <a:latin typeface="Cambria Math"/>
                      </a:rPr>
                      <m:t>/(</m:t>
                    </m:r>
                    <m:r>
                      <a:rPr lang="en-GB" sz="2000" i="1">
                        <a:solidFill>
                          <a:srgbClr val="00B050"/>
                        </a:solidFill>
                        <a:latin typeface="Cambria Math"/>
                      </a:rPr>
                      <m:t>𝐿</m:t>
                    </m:r>
                    <m:r>
                      <a:rPr lang="en-GB" sz="2000" i="1">
                        <a:solidFill>
                          <a:srgbClr val="00B050"/>
                        </a:solidFill>
                        <a:latin typeface="Cambria Math"/>
                      </a:rPr>
                      <m:t>−1)</m:t>
                    </m:r>
                    <m:nary>
                      <m:naryPr>
                        <m:chr m:val="∑"/>
                        <m:ctrlPr>
                          <a:rPr lang="ru-RU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ru-RU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ctrlPr>
                                  <a:rPr lang="ru-RU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GB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GB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0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nary>
                          </m:sub>
                        </m:sSub>
                      </m:e>
                    </m:nary>
                  </m:oMath>
                </a14:m>
                <a:endParaRPr lang="ru-RU" altLang="ru-RU" sz="2000" b="1" i="1" dirty="0" smtClean="0">
                  <a:solidFill>
                    <a:srgbClr val="00B050"/>
                  </a:solidFill>
                </a:endParaRPr>
              </a:p>
              <a:p>
                <a:r>
                  <a:rPr lang="ru-RU" altLang="ru-RU" sz="2000" b="1" i="1" dirty="0" smtClean="0">
                    <a:solidFill>
                      <a:srgbClr val="00B050"/>
                    </a:solidFill>
                  </a:rPr>
                  <a:t>Величина, пропорциональная расстоянию до центра кластера при выборе прогнозных значений</a:t>
                </a:r>
              </a:p>
              <a:p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                  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𝜀</m:t>
                            </m:r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GB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ru-RU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GB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𝑇𝑟𝑢𝑛𝑐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𝜀</m:t>
                        </m:r>
                      </m:den>
                    </m:f>
                  </m:oMath>
                </a14:m>
                <a:endParaRPr lang="ru-RU" sz="2000" i="1" dirty="0" smtClean="0">
                  <a:solidFill>
                    <a:srgbClr val="00B050"/>
                  </a:solidFill>
                </a:endParaRPr>
              </a:p>
              <a:p>
                <a:r>
                  <a:rPr lang="ru-RU" altLang="ru-RU" sz="2000" b="1" i="1" dirty="0" smtClean="0">
                    <a:solidFill>
                      <a:srgbClr val="00B050"/>
                    </a:solidFill>
                  </a:rPr>
                  <a:t>Произведение двух предыдущих весов</a:t>
                </a:r>
                <a:endParaRPr lang="ru-RU" altLang="ru-RU" sz="2000" b="1" i="1" dirty="0" smtClean="0">
                  <a:solidFill>
                    <a:schemeClr val="hlink"/>
                  </a:solidFill>
                </a:endParaRPr>
              </a:p>
              <a:p>
                <a:r>
                  <a:rPr lang="ru-RU" altLang="ru-RU" sz="2000" b="1" i="1" dirty="0" smtClean="0">
                    <a:solidFill>
                      <a:schemeClr val="hlink"/>
                    </a:solidFill>
                  </a:rPr>
                  <a:t>Среднее значение по элементам максимального по объёму кластера</a:t>
                </a:r>
              </a:p>
              <a:p>
                <a:r>
                  <a:rPr lang="ru-RU" altLang="ru-RU" sz="2000" b="1" i="1" dirty="0">
                    <a:solidFill>
                      <a:schemeClr val="hlink"/>
                    </a:solidFill>
                  </a:rPr>
                  <a:t>Среднее значение по элементам максимального по объёму </a:t>
                </a:r>
                <a:r>
                  <a:rPr lang="ru-RU" altLang="ru-RU" sz="2000" b="1" i="1" dirty="0" smtClean="0">
                    <a:solidFill>
                      <a:schemeClr val="hlink"/>
                    </a:solidFill>
                  </a:rPr>
                  <a:t>кластера, где </a:t>
                </a:r>
                <a:r>
                  <a:rPr lang="ru-RU" altLang="ru-RU" sz="2000" b="1" i="1" dirty="0" err="1" smtClean="0">
                    <a:solidFill>
                      <a:schemeClr val="hlink"/>
                    </a:solidFill>
                  </a:rPr>
                  <a:t>кластеризуются</a:t>
                </a:r>
                <a:r>
                  <a:rPr lang="ru-RU" altLang="ru-RU" sz="2000" b="1" i="1" dirty="0" smtClean="0">
                    <a:solidFill>
                      <a:schemeClr val="hlink"/>
                    </a:solidFill>
                  </a:rPr>
                  <a:t> элементы, веса которых превышают некоторый порог </a:t>
                </a:r>
              </a:p>
              <a:p>
                <a:r>
                  <a:rPr lang="ru-RU" altLang="ru-RU" sz="2000" b="1" i="1" dirty="0" smtClean="0">
                    <a:solidFill>
                      <a:schemeClr val="hlink"/>
                    </a:solidFill>
                  </a:rPr>
                  <a:t>Нечёткая кластеризация</a:t>
                </a:r>
              </a:p>
              <a:p>
                <a:r>
                  <a:rPr lang="ru-RU" altLang="ru-RU" sz="2000" b="1" i="1" dirty="0" smtClean="0">
                    <a:solidFill>
                      <a:schemeClr val="hlink"/>
                    </a:solidFill>
                  </a:rPr>
                  <a:t>Выбор центра кластера осуществляется с помощью рулетки, где сектора пропорционально размерам кластеров</a:t>
                </a:r>
              </a:p>
              <a:p>
                <a:r>
                  <a:rPr lang="ru-RU" altLang="ru-RU" sz="2000" b="1" i="1" dirty="0" smtClean="0">
                    <a:solidFill>
                      <a:schemeClr val="hlink"/>
                    </a:solidFill>
                  </a:rPr>
                  <a:t>Наиболее вероятное значение</a:t>
                </a:r>
              </a:p>
              <a:p>
                <a:r>
                  <a:rPr lang="ru-RU" altLang="ru-RU" sz="2000" b="1" i="1" dirty="0" smtClean="0">
                    <a:solidFill>
                      <a:schemeClr val="hlink"/>
                    </a:solidFill>
                  </a:rPr>
                  <a:t>Случайно возмущённое наиболее вероятное значение</a:t>
                </a:r>
              </a:p>
              <a:p>
                <a:endParaRPr lang="ru-RU" altLang="ru-RU" b="1" i="1" dirty="0" smtClean="0">
                  <a:solidFill>
                    <a:schemeClr val="hlink"/>
                  </a:solidFill>
                </a:endParaRPr>
              </a:p>
              <a:p>
                <a:endParaRPr lang="ru-RU" altLang="ru-RU" b="1" i="1" dirty="0" smtClean="0">
                  <a:solidFill>
                    <a:schemeClr val="hlink"/>
                  </a:solidFill>
                </a:endParaRPr>
              </a:p>
              <a:p>
                <a:endParaRPr lang="ru-RU" altLang="ru-RU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xmlns="" id="{BACEA9F4-3CE3-4581-A40A-90B8F8192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79512" y="476672"/>
                <a:ext cx="8690666" cy="7495642"/>
              </a:xfrm>
              <a:prstGeom prst="rect">
                <a:avLst/>
              </a:prstGeom>
              <a:blipFill rotWithShape="1">
                <a:blip r:embed="rId2"/>
                <a:stretch>
                  <a:fillRect l="-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611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7E30E0-DB07-447C-8404-5818073D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6" y="620688"/>
            <a:ext cx="9145016" cy="504056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hlink"/>
                </a:solidFill>
              </a:rPr>
              <a:t>ТРАЕКТОРНОЕ ОЦЕНИВАНИЕ</a:t>
            </a:r>
            <a:br>
              <a:rPr lang="ru-RU" altLang="ru-RU" b="1" dirty="0" smtClean="0">
                <a:solidFill>
                  <a:schemeClr val="hlink"/>
                </a:solidFill>
              </a:rPr>
            </a:br>
            <a:r>
              <a:rPr lang="en-US" altLang="ru-RU" b="1" dirty="0">
                <a:solidFill>
                  <a:schemeClr val="hlink"/>
                </a:solidFill>
              </a:rPr>
              <a:t/>
            </a:r>
            <a:br>
              <a:rPr lang="en-US" altLang="ru-RU" b="1" dirty="0">
                <a:solidFill>
                  <a:schemeClr val="hlink"/>
                </a:solidFill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F076124-E4A5-47F4-8495-14348EC4C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CFE82-9F28-48A9-BF67-745B0F7FF0B1}" type="slidenum">
              <a:rPr lang="en-US" altLang="ru-RU" smtClean="0"/>
              <a:pPr/>
              <a:t>26</a:t>
            </a:fld>
            <a:endParaRPr lang="en-US" altLang="ru-RU" dirty="0"/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BACEA9F4-3CE3-4581-A40A-90B8F81927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9512" y="962726"/>
            <a:ext cx="8690666" cy="516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sz="2000" b="1" i="1" dirty="0" smtClean="0">
                <a:solidFill>
                  <a:schemeClr val="hlink"/>
                </a:solidFill>
              </a:rPr>
              <a:t>Здесь строится не множество возможных прогнозных значений, но множество возможных прогнозных траекторий</a:t>
            </a:r>
          </a:p>
          <a:p>
            <a:r>
              <a:rPr lang="ru-RU" altLang="ru-RU" sz="2000" b="1" i="1" dirty="0" smtClean="0">
                <a:solidFill>
                  <a:schemeClr val="hlink"/>
                </a:solidFill>
              </a:rPr>
              <a:t>Следующее прогнозное значение прогнозной траектории выбирается как случайным образом возмущённое значение центра максимального по объёму кластера – многократное повторение процедуры даёт множество траекторий</a:t>
            </a:r>
          </a:p>
          <a:p>
            <a:r>
              <a:rPr lang="ru-RU" altLang="ru-RU" sz="2000" b="1" i="1" dirty="0" smtClean="0">
                <a:solidFill>
                  <a:schemeClr val="hlink"/>
                </a:solidFill>
              </a:rPr>
              <a:t>Сад расходящихся траекторий. На каждом шаге выбирается не одно прогнозное значение, а несколько. Например: центр максимального по объёму кластера и следующего за ним по объёму, </a:t>
            </a:r>
            <a:r>
              <a:rPr lang="ru-RU" altLang="ru-RU" sz="2000" b="1" i="1" dirty="0">
                <a:solidFill>
                  <a:schemeClr val="hlink"/>
                </a:solidFill>
              </a:rPr>
              <a:t>центр максимального по объёму </a:t>
            </a:r>
            <a:r>
              <a:rPr lang="ru-RU" altLang="ru-RU" sz="2000" b="1" i="1" dirty="0" smtClean="0">
                <a:solidFill>
                  <a:schemeClr val="hlink"/>
                </a:solidFill>
              </a:rPr>
              <a:t>кластера и центр, случайного кластера.</a:t>
            </a:r>
          </a:p>
          <a:p>
            <a:r>
              <a:rPr lang="ru-RU" altLang="ru-RU" sz="2000" b="1" i="1" dirty="0" smtClean="0">
                <a:solidFill>
                  <a:schemeClr val="hlink"/>
                </a:solidFill>
              </a:rPr>
              <a:t>Труба. Модификация предыдущего варианта, где во избежание экспоненциального роста числа </a:t>
            </a:r>
            <a:r>
              <a:rPr lang="ru-RU" altLang="ru-RU" sz="2000" b="1" i="1" dirty="0" err="1" smtClean="0">
                <a:solidFill>
                  <a:schemeClr val="hlink"/>
                </a:solidFill>
              </a:rPr>
              <a:t>числа</a:t>
            </a:r>
            <a:r>
              <a:rPr lang="ru-RU" altLang="ru-RU" sz="2000" b="1" i="1" dirty="0" smtClean="0">
                <a:solidFill>
                  <a:schemeClr val="hlink"/>
                </a:solidFill>
              </a:rPr>
              <a:t> траекторий, обрезаются траектории с малыми значениями весов   </a:t>
            </a:r>
          </a:p>
          <a:p>
            <a:endParaRPr lang="ru-RU" altLang="ru-RU" b="1" i="1" dirty="0" smtClean="0">
              <a:solidFill>
                <a:schemeClr val="hlink"/>
              </a:solidFill>
            </a:endParaRPr>
          </a:p>
          <a:p>
            <a:endParaRPr lang="ru-RU" altLang="ru-RU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56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7E30E0-DB07-447C-8404-5818073D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6" y="620688"/>
            <a:ext cx="9145016" cy="504056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hlink"/>
                </a:solidFill>
              </a:rPr>
              <a:t>ПРИМЕР РЕЗУЛЬТАТОВ (РЯД ЛОРЕНЦА)</a:t>
            </a:r>
            <a:br>
              <a:rPr lang="ru-RU" altLang="ru-RU" b="1" dirty="0" smtClean="0">
                <a:solidFill>
                  <a:schemeClr val="hlink"/>
                </a:solidFill>
              </a:rPr>
            </a:br>
            <a:r>
              <a:rPr lang="en-US" altLang="ru-RU" b="1" dirty="0" smtClean="0">
                <a:solidFill>
                  <a:schemeClr val="hlink"/>
                </a:solidFill>
              </a:rPr>
              <a:t/>
            </a:r>
            <a:br>
              <a:rPr lang="en-US" altLang="ru-RU" b="1" dirty="0" smtClean="0">
                <a:solidFill>
                  <a:schemeClr val="hlink"/>
                </a:solidFill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F076124-E4A5-47F4-8495-14348EC4C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CFE82-9F28-48A9-BF67-745B0F7FF0B1}" type="slidenum">
              <a:rPr lang="en-US" altLang="ru-RU" smtClean="0"/>
              <a:pPr/>
              <a:t>27</a:t>
            </a:fld>
            <a:endParaRPr lang="en-US" altLang="ru-RU" dirty="0"/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BACEA9F4-3CE3-4581-A40A-90B8F81927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9512" y="3092540"/>
            <a:ext cx="8690666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 dirty="0"/>
          </a:p>
          <a:p>
            <a:endParaRPr lang="ru-RU" altLang="ru-RU" dirty="0">
              <a:solidFill>
                <a:schemeClr val="hlin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11560" y="810002"/>
            <a:ext cx="4104456" cy="2835022"/>
            <a:chOff x="0" y="212035"/>
            <a:chExt cx="2464035" cy="1635815"/>
          </a:xfrm>
        </p:grpSpPr>
        <p:pic>
          <p:nvPicPr>
            <p:cNvPr id="6" name="Рисунок 5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2035"/>
              <a:ext cx="2464035" cy="1318270"/>
            </a:xfrm>
            <a:prstGeom prst="rect">
              <a:avLst/>
            </a:prstGeom>
          </p:spPr>
        </p:pic>
        <p:sp>
          <p:nvSpPr>
            <p:cNvPr id="7" name="Поле 1155"/>
            <p:cNvSpPr txBox="1"/>
            <p:nvPr/>
          </p:nvSpPr>
          <p:spPr>
            <a:xfrm>
              <a:off x="107950" y="1511300"/>
              <a:ext cx="2228850" cy="3365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-1270" algn="ctr"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a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88024" y="782206"/>
            <a:ext cx="4320480" cy="2718802"/>
            <a:chOff x="0" y="0"/>
            <a:chExt cx="2375416" cy="1507853"/>
          </a:xfrm>
        </p:grpSpPr>
        <p:pic>
          <p:nvPicPr>
            <p:cNvPr id="10" name="Рисунок 9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375416" cy="1229000"/>
            </a:xfrm>
            <a:prstGeom prst="rect">
              <a:avLst/>
            </a:prstGeom>
          </p:spPr>
        </p:pic>
        <p:sp>
          <p:nvSpPr>
            <p:cNvPr id="11" name="Поле 1158"/>
            <p:cNvSpPr txBox="1"/>
            <p:nvPr/>
          </p:nvSpPr>
          <p:spPr>
            <a:xfrm>
              <a:off x="77839" y="1171303"/>
              <a:ext cx="2286000" cy="3365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-1270" algn="ctr"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b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51" y="3284983"/>
            <a:ext cx="3996647" cy="28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86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7E30E0-DB07-447C-8404-5818073D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6" y="620688"/>
            <a:ext cx="9145016" cy="504056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hlink"/>
                </a:solidFill>
              </a:rPr>
              <a:t>ПРИМЕР РЕЗУЛЬТАТОВ </a:t>
            </a:r>
            <a:br>
              <a:rPr lang="ru-RU" altLang="ru-RU" b="1" dirty="0" smtClean="0">
                <a:solidFill>
                  <a:schemeClr val="hlink"/>
                </a:solidFill>
              </a:rPr>
            </a:br>
            <a:r>
              <a:rPr lang="ru-RU" altLang="ru-RU" b="1" dirty="0" smtClean="0">
                <a:solidFill>
                  <a:schemeClr val="hlink"/>
                </a:solidFill>
              </a:rPr>
              <a:t>(ПОТРЕБЛЕНИЕ ЭЛЕКТРОЭНЕРГИИ)</a:t>
            </a:r>
            <a:br>
              <a:rPr lang="ru-RU" altLang="ru-RU" b="1" dirty="0" smtClean="0">
                <a:solidFill>
                  <a:schemeClr val="hlink"/>
                </a:solidFill>
              </a:rPr>
            </a:br>
            <a:r>
              <a:rPr lang="en-US" altLang="ru-RU" b="1" dirty="0" smtClean="0">
                <a:solidFill>
                  <a:schemeClr val="hlink"/>
                </a:solidFill>
              </a:rPr>
              <a:t/>
            </a:r>
            <a:br>
              <a:rPr lang="en-US" altLang="ru-RU" b="1" dirty="0" smtClean="0">
                <a:solidFill>
                  <a:schemeClr val="hlink"/>
                </a:solidFill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F076124-E4A5-47F4-8495-14348EC4C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CFE82-9F28-48A9-BF67-745B0F7FF0B1}" type="slidenum">
              <a:rPr lang="en-US" altLang="ru-RU" smtClean="0"/>
              <a:pPr/>
              <a:t>28</a:t>
            </a:fld>
            <a:endParaRPr lang="en-US" altLang="ru-RU" dirty="0"/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BACEA9F4-3CE3-4581-A40A-90B8F81927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9512" y="3092540"/>
            <a:ext cx="8690666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 dirty="0"/>
          </a:p>
          <a:p>
            <a:endParaRPr lang="ru-RU" altLang="ru-RU" dirty="0">
              <a:solidFill>
                <a:schemeClr val="hlink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4968552" cy="2736304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3645024"/>
            <a:ext cx="509160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18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Номер слайда 2">
            <a:extLst>
              <a:ext uri="{FF2B5EF4-FFF2-40B4-BE49-F238E27FC236}">
                <a16:creationId xmlns="" xmlns:a16="http://schemas.microsoft.com/office/drawing/2014/main" id="{3EAE3658-8220-4B28-816A-24FC6701329E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940DB64-C7B6-4136-A7A7-C3C6EDEBFB2A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ru-RU" sz="540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6F78CDA-287B-46B3-BA18-77F5082DAE26}"/>
              </a:ext>
            </a:extLst>
          </p:cNvPr>
          <p:cNvSpPr>
            <a:spLocks/>
          </p:cNvSpPr>
          <p:nvPr/>
        </p:nvSpPr>
        <p:spPr bwMode="auto">
          <a:xfrm>
            <a:off x="900113" y="404813"/>
            <a:ext cx="80708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chemeClr val="hlink"/>
                </a:solidFill>
              </a:rPr>
              <a:t>ФАБРИКА ПО ПРОИЗВОДСТВУ ФИГУР ТЕХНИЧЕСКОГО АНАЛИЗА</a:t>
            </a:r>
            <a:endParaRPr lang="en-US" altLang="ru-RU" sz="4000" b="1">
              <a:solidFill>
                <a:schemeClr val="hlink"/>
              </a:solidFill>
            </a:endParaRPr>
          </a:p>
        </p:txBody>
      </p:sp>
      <p:pic>
        <p:nvPicPr>
          <p:cNvPr id="130053" name="Picture 5">
            <a:extLst>
              <a:ext uri="{FF2B5EF4-FFF2-40B4-BE49-F238E27FC236}">
                <a16:creationId xmlns="" xmlns:a16="http://schemas.microsoft.com/office/drawing/2014/main" id="{453D966A-CAD3-46F1-B10B-5C0862E11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5184775" cy="49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3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="" xmlns:a16="http://schemas.microsoft.com/office/drawing/2014/main" id="{9002569B-6C5B-4C2D-B74F-2FF39FCA65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ru-RU" altLang="ru-RU" sz="4000" b="1" dirty="0">
                <a:solidFill>
                  <a:schemeClr val="hlink"/>
                </a:solidFill>
              </a:rPr>
              <a:t>ПРИМЕРЫ ЗАДАЧ</a:t>
            </a:r>
          </a:p>
        </p:txBody>
      </p:sp>
      <p:sp>
        <p:nvSpPr>
          <p:cNvPr id="7173" name="Номер слайда 4">
            <a:extLst>
              <a:ext uri="{FF2B5EF4-FFF2-40B4-BE49-F238E27FC236}">
                <a16:creationId xmlns="" xmlns:a16="http://schemas.microsoft.com/office/drawing/2014/main" id="{886C9E93-5C39-4C9E-82B8-FB954C3F77D4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6A0F84-881F-4FD2-A0F2-97E6A164A075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ru-RU" sz="5400" dirty="0">
              <a:solidFill>
                <a:schemeClr val="bg1"/>
              </a:solidFill>
            </a:endParaRPr>
          </a:p>
        </p:txBody>
      </p:sp>
      <p:sp>
        <p:nvSpPr>
          <p:cNvPr id="118788" name="Content Placeholder 1">
            <a:extLst>
              <a:ext uri="{FF2B5EF4-FFF2-40B4-BE49-F238E27FC236}">
                <a16:creationId xmlns="" xmlns:a16="http://schemas.microsoft.com/office/drawing/2014/main" id="{77535A58-D28D-4E60-9A54-6432505317AD}"/>
              </a:ext>
            </a:extLst>
          </p:cNvPr>
          <p:cNvSpPr>
            <a:spLocks/>
          </p:cNvSpPr>
          <p:nvPr/>
        </p:nvSpPr>
        <p:spPr bwMode="auto">
          <a:xfrm>
            <a:off x="323850" y="1052513"/>
            <a:ext cx="7777163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- Торговые системы</a:t>
            </a:r>
            <a:r>
              <a:rPr lang="en-US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 (trade systems)</a:t>
            </a:r>
            <a:r>
              <a:rPr lang="ru-RU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: как спрогнозировать курсы валют, акций, цен на золото?</a:t>
            </a:r>
          </a:p>
        </p:txBody>
      </p:sp>
      <p:sp>
        <p:nvSpPr>
          <p:cNvPr id="118789" name="Content Placeholder 1">
            <a:extLst>
              <a:ext uri="{FF2B5EF4-FFF2-40B4-BE49-F238E27FC236}">
                <a16:creationId xmlns="" xmlns:a16="http://schemas.microsoft.com/office/drawing/2014/main" id="{87FEDDF6-A1BC-44B2-96D8-F3419F43EE3B}"/>
              </a:ext>
            </a:extLst>
          </p:cNvPr>
          <p:cNvSpPr>
            <a:spLocks/>
          </p:cNvSpPr>
          <p:nvPr/>
        </p:nvSpPr>
        <p:spPr bwMode="auto">
          <a:xfrm>
            <a:off x="179388" y="3860800"/>
            <a:ext cx="7994650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Оптимальное размещение рекламы</a:t>
            </a:r>
            <a:r>
              <a:rPr lang="en-US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(</a:t>
            </a:r>
            <a:r>
              <a:rPr lang="en-US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so</a:t>
            </a:r>
            <a:r>
              <a:rPr lang="ru-RU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c</a:t>
            </a:r>
            <a:r>
              <a:rPr lang="en-US" altLang="ru-RU" sz="2000" i="1" dirty="0" err="1">
                <a:solidFill>
                  <a:schemeClr val="hlink"/>
                </a:solidFill>
                <a:latin typeface="Arial" panose="020B0604020202020204" pitchFamily="34" charset="0"/>
              </a:rPr>
              <a:t>ial</a:t>
            </a:r>
            <a:r>
              <a:rPr lang="en-US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 media marketing)</a:t>
            </a:r>
            <a:r>
              <a:rPr lang="ru-RU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: как предсказать взрывной рост популярности темы в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     социальной сети?</a:t>
            </a:r>
          </a:p>
        </p:txBody>
      </p:sp>
      <p:pic>
        <p:nvPicPr>
          <p:cNvPr id="118790" name="Picture 6">
            <a:extLst>
              <a:ext uri="{FF2B5EF4-FFF2-40B4-BE49-F238E27FC236}">
                <a16:creationId xmlns="" xmlns:a16="http://schemas.microsoft.com/office/drawing/2014/main" id="{681DD33A-C9CE-49C7-9064-BFFBED6F4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97425"/>
            <a:ext cx="4392612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1" name="Picture 7">
            <a:extLst>
              <a:ext uri="{FF2B5EF4-FFF2-40B4-BE49-F238E27FC236}">
                <a16:creationId xmlns="" xmlns:a16="http://schemas.microsoft.com/office/drawing/2014/main" id="{C1854965-9BF4-496A-BF97-6D36CF018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81525"/>
            <a:ext cx="3673475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2" name="Picture 8">
            <a:extLst>
              <a:ext uri="{FF2B5EF4-FFF2-40B4-BE49-F238E27FC236}">
                <a16:creationId xmlns="" xmlns:a16="http://schemas.microsoft.com/office/drawing/2014/main" id="{E852A8BD-01DD-421A-B79A-8D39A34C2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4751388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3" name="Picture 9">
            <a:extLst>
              <a:ext uri="{FF2B5EF4-FFF2-40B4-BE49-F238E27FC236}">
                <a16:creationId xmlns="" xmlns:a16="http://schemas.microsoft.com/office/drawing/2014/main" id="{30B8D812-1173-488E-BA48-179F77D2A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3243263" cy="20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="" xmlns:a16="http://schemas.microsoft.com/office/drawing/2014/main" id="{560B543A-7B2C-4F72-A456-150C260AEF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ru-RU" altLang="ru-RU" sz="3600" b="1">
                <a:solidFill>
                  <a:schemeClr val="hlink"/>
                </a:solidFill>
              </a:rPr>
              <a:t>ПУБЛИКАЦИИ</a:t>
            </a:r>
            <a:r>
              <a:rPr lang="ru-RU" altLang="ru-RU" sz="36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173" name="Номер слайда 4">
            <a:extLst>
              <a:ext uri="{FF2B5EF4-FFF2-40B4-BE49-F238E27FC236}">
                <a16:creationId xmlns="" xmlns:a16="http://schemas.microsoft.com/office/drawing/2014/main" id="{CC18F4BA-9C58-4042-8EB8-E8681C847E0D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C98E4E9-BFD6-443C-A172-8BC1EA6B7637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ru-RU" sz="5400">
              <a:solidFill>
                <a:schemeClr val="bg1"/>
              </a:solidFill>
            </a:endParaRPr>
          </a:p>
        </p:txBody>
      </p:sp>
      <p:sp>
        <p:nvSpPr>
          <p:cNvPr id="110596" name="Content Placeholder 1">
            <a:extLst>
              <a:ext uri="{FF2B5EF4-FFF2-40B4-BE49-F238E27FC236}">
                <a16:creationId xmlns="" xmlns:a16="http://schemas.microsoft.com/office/drawing/2014/main" id="{45281095-5426-4449-8E93-6E29B60549F4}"/>
              </a:ext>
            </a:extLst>
          </p:cNvPr>
          <p:cNvSpPr>
            <a:spLocks/>
          </p:cNvSpPr>
          <p:nvPr/>
        </p:nvSpPr>
        <p:spPr bwMode="auto">
          <a:xfrm>
            <a:off x="1042988" y="1412875"/>
            <a:ext cx="7777162" cy="4392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09800" indent="-381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GB" sz="1600" dirty="0" err="1" smtClean="0">
                <a:solidFill>
                  <a:srgbClr val="92D050"/>
                </a:solidFill>
              </a:rPr>
              <a:t>Gromov</a:t>
            </a:r>
            <a:r>
              <a:rPr lang="ru-RU" sz="1600" dirty="0" smtClean="0">
                <a:solidFill>
                  <a:srgbClr val="92D050"/>
                </a:solidFill>
              </a:rPr>
              <a:t> </a:t>
            </a:r>
            <a:r>
              <a:rPr lang="en-GB" sz="1600" dirty="0">
                <a:solidFill>
                  <a:srgbClr val="92D050"/>
                </a:solidFill>
              </a:rPr>
              <a:t>V</a:t>
            </a:r>
            <a:r>
              <a:rPr lang="ru-RU" sz="1600" dirty="0">
                <a:solidFill>
                  <a:srgbClr val="92D050"/>
                </a:solidFill>
              </a:rPr>
              <a:t>.</a:t>
            </a:r>
            <a:r>
              <a:rPr lang="en-GB" sz="1600" dirty="0">
                <a:solidFill>
                  <a:srgbClr val="92D050"/>
                </a:solidFill>
              </a:rPr>
              <a:t>A.</a:t>
            </a:r>
            <a:r>
              <a:rPr lang="en-GB" sz="1600" dirty="0" smtClean="0">
                <a:solidFill>
                  <a:srgbClr val="92D050"/>
                </a:solidFill>
              </a:rPr>
              <a:t>, Baranov</a:t>
            </a:r>
            <a:r>
              <a:rPr lang="ru-RU" sz="1600" dirty="0" smtClean="0">
                <a:solidFill>
                  <a:srgbClr val="92D050"/>
                </a:solidFill>
              </a:rPr>
              <a:t> </a:t>
            </a:r>
            <a:r>
              <a:rPr lang="en-GB" sz="1600" dirty="0">
                <a:solidFill>
                  <a:srgbClr val="92D050"/>
                </a:solidFill>
              </a:rPr>
              <a:t>P</a:t>
            </a:r>
            <a:r>
              <a:rPr lang="ru-RU" sz="1600" dirty="0">
                <a:solidFill>
                  <a:srgbClr val="92D050"/>
                </a:solidFill>
              </a:rPr>
              <a:t>.</a:t>
            </a:r>
            <a:r>
              <a:rPr lang="en-GB" sz="1600" dirty="0">
                <a:solidFill>
                  <a:srgbClr val="92D050"/>
                </a:solidFill>
              </a:rPr>
              <a:t>S</a:t>
            </a:r>
            <a:r>
              <a:rPr lang="en-GB" sz="1600" dirty="0" smtClean="0">
                <a:solidFill>
                  <a:srgbClr val="92D050"/>
                </a:solidFill>
              </a:rPr>
              <a:t>., </a:t>
            </a:r>
            <a:r>
              <a:rPr lang="en-GB" sz="1600" dirty="0" err="1" smtClean="0">
                <a:solidFill>
                  <a:srgbClr val="92D050"/>
                </a:solidFill>
              </a:rPr>
              <a:t>Tsybakin</a:t>
            </a:r>
            <a:r>
              <a:rPr lang="ru-RU" sz="1600" dirty="0" smtClean="0">
                <a:solidFill>
                  <a:srgbClr val="92D050"/>
                </a:solidFill>
              </a:rPr>
              <a:t> </a:t>
            </a:r>
            <a:r>
              <a:rPr lang="en-GB" sz="1600" dirty="0">
                <a:solidFill>
                  <a:srgbClr val="92D050"/>
                </a:solidFill>
              </a:rPr>
              <a:t>A</a:t>
            </a:r>
            <a:r>
              <a:rPr lang="ru-RU" sz="1600" dirty="0">
                <a:solidFill>
                  <a:srgbClr val="92D050"/>
                </a:solidFill>
              </a:rPr>
              <a:t>.</a:t>
            </a:r>
            <a:r>
              <a:rPr lang="en-GB" sz="1600" dirty="0">
                <a:solidFill>
                  <a:srgbClr val="92D050"/>
                </a:solidFill>
              </a:rPr>
              <a:t>Yu</a:t>
            </a:r>
            <a:r>
              <a:rPr lang="en-GB" sz="1600" dirty="0" smtClean="0">
                <a:solidFill>
                  <a:srgbClr val="92D050"/>
                </a:solidFill>
              </a:rPr>
              <a:t>.</a:t>
            </a:r>
            <a:r>
              <a:rPr lang="ru-RU" sz="1600" dirty="0" smtClean="0">
                <a:solidFill>
                  <a:srgbClr val="92D050"/>
                </a:solidFill>
              </a:rPr>
              <a:t> </a:t>
            </a:r>
            <a:r>
              <a:rPr lang="en-GB" sz="1600" dirty="0">
                <a:solidFill>
                  <a:srgbClr val="92D050"/>
                </a:solidFill>
              </a:rPr>
              <a:t>Prediction </a:t>
            </a:r>
            <a:r>
              <a:rPr lang="en-US" sz="1600" dirty="0">
                <a:solidFill>
                  <a:srgbClr val="92D050"/>
                </a:solidFill>
              </a:rPr>
              <a:t>After </a:t>
            </a:r>
            <a:r>
              <a:rPr lang="en-GB" sz="1600" dirty="0">
                <a:solidFill>
                  <a:srgbClr val="92D050"/>
                </a:solidFill>
              </a:rPr>
              <a:t>a Horizon of Predictability:</a:t>
            </a:r>
            <a:endParaRPr lang="ru-RU" sz="16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92D050"/>
                </a:solidFill>
              </a:rPr>
              <a:t>Non-Predictable Points and Partial Multi-Step Prediction for Chaotic Time </a:t>
            </a:r>
            <a:r>
              <a:rPr lang="en-GB" sz="1600" dirty="0" smtClean="0">
                <a:solidFill>
                  <a:srgbClr val="92D050"/>
                </a:solidFill>
              </a:rPr>
              <a:t>Series</a:t>
            </a:r>
            <a:r>
              <a:rPr lang="ru-RU" sz="1600" dirty="0" smtClean="0">
                <a:solidFill>
                  <a:srgbClr val="92D050"/>
                </a:solidFill>
              </a:rPr>
              <a:t> (</a:t>
            </a:r>
            <a:r>
              <a:rPr lang="en-US" sz="1600" dirty="0" smtClean="0">
                <a:solidFill>
                  <a:srgbClr val="92D050"/>
                </a:solidFill>
              </a:rPr>
              <a:t>in press</a:t>
            </a:r>
            <a:r>
              <a:rPr lang="ru-RU" sz="1600" dirty="0" smtClean="0">
                <a:solidFill>
                  <a:srgbClr val="92D050"/>
                </a:solidFill>
              </a:rPr>
              <a:t>)</a:t>
            </a:r>
            <a:endParaRPr lang="ru-RU" altLang="ru-RU" sz="1600" dirty="0" smtClean="0">
              <a:solidFill>
                <a:srgbClr val="92D05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ru-RU" sz="1600" dirty="0">
                <a:solidFill>
                  <a:schemeClr val="hlink"/>
                </a:solidFill>
                <a:hlinkClick r:id="rId2"/>
              </a:rPr>
              <a:t>https://</a:t>
            </a:r>
            <a:r>
              <a:rPr lang="en-GB" altLang="ru-RU" sz="1600" dirty="0" smtClean="0">
                <a:solidFill>
                  <a:schemeClr val="hlink"/>
                </a:solidFill>
                <a:hlinkClick r:id="rId2"/>
              </a:rPr>
              <a:t>www.researchgate.net/publication/347239842_Prediction_After_a_Horizon_of_Predictability_Non-Predictable_Points_and_Partial_Multi-Step_Prediction_for_Chaotic_Time_Series</a:t>
            </a:r>
            <a:endParaRPr lang="en-GB" altLang="ru-RU" sz="1600" dirty="0" smtClean="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ru-RU" altLang="ru-RU" sz="1600" dirty="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1600" dirty="0" err="1" smtClean="0">
                <a:solidFill>
                  <a:schemeClr val="hlink"/>
                </a:solidFill>
              </a:rPr>
              <a:t>Gromov</a:t>
            </a:r>
            <a:r>
              <a:rPr lang="en-US" altLang="ru-RU" sz="1600" dirty="0" smtClean="0">
                <a:solidFill>
                  <a:schemeClr val="hlink"/>
                </a:solidFill>
              </a:rPr>
              <a:t> </a:t>
            </a:r>
            <a:r>
              <a:rPr lang="en-US" altLang="ru-RU" sz="1600" dirty="0">
                <a:solidFill>
                  <a:schemeClr val="hlink"/>
                </a:solidFill>
              </a:rPr>
              <a:t>V.A. Chaotic time series prediction and clustering methods / V.A. </a:t>
            </a:r>
            <a:r>
              <a:rPr lang="en-US" altLang="ru-RU" sz="1600" dirty="0" err="1">
                <a:solidFill>
                  <a:schemeClr val="hlink"/>
                </a:solidFill>
              </a:rPr>
              <a:t>Gromov</a:t>
            </a:r>
            <a:r>
              <a:rPr lang="en-US" altLang="ru-RU" sz="1600" dirty="0">
                <a:solidFill>
                  <a:schemeClr val="hlink"/>
                </a:solidFill>
              </a:rPr>
              <a:t>, E.A. </a:t>
            </a:r>
            <a:r>
              <a:rPr lang="en-US" altLang="ru-RU" sz="1600" dirty="0" err="1">
                <a:solidFill>
                  <a:schemeClr val="hlink"/>
                </a:solidFill>
              </a:rPr>
              <a:t>Borisenko</a:t>
            </a:r>
            <a:r>
              <a:rPr lang="en-US" altLang="ru-RU" sz="1600" dirty="0">
                <a:solidFill>
                  <a:schemeClr val="hlink"/>
                </a:solidFill>
              </a:rPr>
              <a:t> // Neural Computing and Applications. – 2015. – №. 2. – P. 307</a:t>
            </a:r>
            <a:r>
              <a:rPr lang="ru-RU" altLang="ru-RU" sz="1600" dirty="0">
                <a:solidFill>
                  <a:schemeClr val="hlink"/>
                </a:solidFill>
                <a:sym typeface="Symbol" panose="05050102010706020507" pitchFamily="18" charset="2"/>
              </a:rPr>
              <a:t></a:t>
            </a:r>
            <a:r>
              <a:rPr lang="en-US" altLang="ru-RU" sz="1600" dirty="0">
                <a:solidFill>
                  <a:schemeClr val="hlink"/>
                </a:solidFill>
              </a:rPr>
              <a:t>315. </a:t>
            </a:r>
            <a:endParaRPr lang="ru-RU" altLang="ru-RU" sz="1600" dirty="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dirty="0" err="1">
                <a:solidFill>
                  <a:schemeClr val="hlink"/>
                </a:solidFill>
                <a:hlinkClick r:id="rId3"/>
              </a:rPr>
              <a:t>Gromov</a:t>
            </a:r>
            <a:r>
              <a:rPr lang="en-US" altLang="ru-RU" sz="1600" dirty="0">
                <a:solidFill>
                  <a:schemeClr val="hlink"/>
                </a:solidFill>
              </a:rPr>
              <a:t> V.A. </a:t>
            </a:r>
            <a:r>
              <a:rPr lang="ru-RU" altLang="ru-RU" sz="1600" u="sng" dirty="0" err="1">
                <a:solidFill>
                  <a:schemeClr val="hlink"/>
                </a:solidFill>
                <a:hlinkClick r:id="rId4"/>
              </a:rPr>
              <a:t>Precocious</a:t>
            </a:r>
            <a:r>
              <a:rPr lang="ru-RU" altLang="ru-RU" sz="1600" u="sng" dirty="0">
                <a:solidFill>
                  <a:schemeClr val="hlink"/>
                </a:solidFill>
                <a:hlinkClick r:id="rId4"/>
              </a:rPr>
              <a:t> </a:t>
            </a:r>
            <a:r>
              <a:rPr lang="ru-RU" altLang="ru-RU" sz="1600" dirty="0" err="1">
                <a:solidFill>
                  <a:schemeClr val="hlink"/>
                </a:solidFill>
                <a:hlinkClick r:id="rId4"/>
              </a:rPr>
              <a:t>identification</a:t>
            </a:r>
            <a:r>
              <a:rPr lang="ru-RU" altLang="ru-RU" sz="1600" dirty="0">
                <a:solidFill>
                  <a:schemeClr val="hlink"/>
                </a:solidFill>
                <a:hlinkClick r:id="rId4"/>
              </a:rPr>
              <a:t> </a:t>
            </a:r>
            <a:r>
              <a:rPr lang="ru-RU" altLang="ru-RU" sz="1600" dirty="0" err="1">
                <a:solidFill>
                  <a:schemeClr val="hlink"/>
                </a:solidFill>
                <a:hlinkClick r:id="rId4"/>
              </a:rPr>
              <a:t>of</a:t>
            </a:r>
            <a:r>
              <a:rPr lang="ru-RU" altLang="ru-RU" sz="1600" dirty="0">
                <a:solidFill>
                  <a:schemeClr val="hlink"/>
                </a:solidFill>
                <a:hlinkClick r:id="rId4"/>
              </a:rPr>
              <a:t> </a:t>
            </a:r>
            <a:r>
              <a:rPr lang="ru-RU" altLang="ru-RU" sz="1600" dirty="0" err="1">
                <a:solidFill>
                  <a:schemeClr val="hlink"/>
                </a:solidFill>
                <a:hlinkClick r:id="rId4"/>
              </a:rPr>
              <a:t>popular</a:t>
            </a:r>
            <a:r>
              <a:rPr lang="ru-RU" altLang="ru-RU" sz="1600" dirty="0">
                <a:solidFill>
                  <a:schemeClr val="hlink"/>
                </a:solidFill>
                <a:hlinkClick r:id="rId4"/>
              </a:rPr>
              <a:t> </a:t>
            </a:r>
            <a:r>
              <a:rPr lang="ru-RU" altLang="ru-RU" sz="1600" dirty="0" err="1">
                <a:solidFill>
                  <a:schemeClr val="hlink"/>
                </a:solidFill>
                <a:hlinkClick r:id="rId4"/>
              </a:rPr>
              <a:t>topics</a:t>
            </a:r>
            <a:r>
              <a:rPr lang="ru-RU" altLang="ru-RU" sz="1600" dirty="0">
                <a:solidFill>
                  <a:schemeClr val="hlink"/>
                </a:solidFill>
                <a:hlinkClick r:id="rId4"/>
              </a:rPr>
              <a:t> </a:t>
            </a:r>
            <a:r>
              <a:rPr lang="ru-RU" altLang="ru-RU" sz="1600" dirty="0" err="1">
                <a:solidFill>
                  <a:schemeClr val="hlink"/>
                </a:solidFill>
                <a:hlinkClick r:id="rId4"/>
              </a:rPr>
              <a:t>on</a:t>
            </a:r>
            <a:r>
              <a:rPr lang="ru-RU" altLang="ru-RU" sz="1600" dirty="0">
                <a:solidFill>
                  <a:schemeClr val="hlink"/>
                </a:solidFill>
                <a:hlinkClick r:id="rId4"/>
              </a:rPr>
              <a:t> </a:t>
            </a:r>
            <a:r>
              <a:rPr lang="ru-RU" altLang="ru-RU" sz="1600" dirty="0" err="1">
                <a:solidFill>
                  <a:schemeClr val="hlink"/>
                </a:solidFill>
                <a:hlinkClick r:id="rId4"/>
              </a:rPr>
              <a:t>Twitter</a:t>
            </a:r>
            <a:r>
              <a:rPr lang="ru-RU" altLang="ru-RU" sz="1600" dirty="0">
                <a:solidFill>
                  <a:schemeClr val="hlink"/>
                </a:solidFill>
                <a:hlinkClick r:id="rId4"/>
              </a:rPr>
              <a:t> </a:t>
            </a:r>
            <a:r>
              <a:rPr lang="ru-RU" altLang="ru-RU" sz="1600" dirty="0" err="1">
                <a:solidFill>
                  <a:schemeClr val="hlink"/>
                </a:solidFill>
                <a:hlinkClick r:id="rId4"/>
              </a:rPr>
              <a:t>with</a:t>
            </a:r>
            <a:r>
              <a:rPr lang="ru-RU" altLang="ru-RU" sz="1600" dirty="0">
                <a:solidFill>
                  <a:schemeClr val="hlink"/>
                </a:solidFill>
                <a:hlinkClick r:id="rId4"/>
              </a:rPr>
              <a:t> </a:t>
            </a:r>
            <a:r>
              <a:rPr lang="ru-RU" altLang="ru-RU" sz="1600" dirty="0" err="1">
                <a:solidFill>
                  <a:schemeClr val="hlink"/>
                </a:solidFill>
                <a:hlinkClick r:id="rId4"/>
              </a:rPr>
              <a:t>the</a:t>
            </a:r>
            <a:r>
              <a:rPr lang="ru-RU" altLang="ru-RU" sz="1600" dirty="0">
                <a:solidFill>
                  <a:schemeClr val="hlink"/>
                </a:solidFill>
                <a:hlinkClick r:id="rId4"/>
              </a:rPr>
              <a:t> </a:t>
            </a:r>
            <a:r>
              <a:rPr lang="ru-RU" altLang="ru-RU" sz="1600" dirty="0" err="1">
                <a:solidFill>
                  <a:schemeClr val="hlink"/>
                </a:solidFill>
                <a:hlinkClick r:id="rId4"/>
              </a:rPr>
              <a:t>employment</a:t>
            </a:r>
            <a:r>
              <a:rPr lang="ru-RU" altLang="ru-RU" sz="1600" dirty="0">
                <a:solidFill>
                  <a:schemeClr val="hlink"/>
                </a:solidFill>
                <a:hlinkClick r:id="rId4"/>
              </a:rPr>
              <a:t> </a:t>
            </a:r>
            <a:r>
              <a:rPr lang="ru-RU" altLang="ru-RU" sz="1600" dirty="0" err="1">
                <a:solidFill>
                  <a:schemeClr val="hlink"/>
                </a:solidFill>
                <a:hlinkClick r:id="rId4"/>
              </a:rPr>
              <a:t>of</a:t>
            </a:r>
            <a:r>
              <a:rPr lang="ru-RU" altLang="ru-RU" sz="1600" dirty="0">
                <a:solidFill>
                  <a:schemeClr val="hlink"/>
                </a:solidFill>
                <a:hlinkClick r:id="rId4"/>
              </a:rPr>
              <a:t> </a:t>
            </a:r>
            <a:r>
              <a:rPr lang="ru-RU" altLang="ru-RU" sz="1600" dirty="0" err="1">
                <a:solidFill>
                  <a:schemeClr val="hlink"/>
                </a:solidFill>
                <a:hlinkClick r:id="rId4"/>
              </a:rPr>
              <a:t>predictive</a:t>
            </a:r>
            <a:r>
              <a:rPr lang="ru-RU" altLang="ru-RU" sz="1600" dirty="0">
                <a:solidFill>
                  <a:schemeClr val="hlink"/>
                </a:solidFill>
                <a:hlinkClick r:id="rId4"/>
              </a:rPr>
              <a:t> </a:t>
            </a:r>
            <a:r>
              <a:rPr lang="ru-RU" altLang="ru-RU" sz="1600" dirty="0" err="1">
                <a:solidFill>
                  <a:schemeClr val="hlink"/>
                </a:solidFill>
                <a:hlinkClick r:id="rId4"/>
              </a:rPr>
              <a:t>clustering</a:t>
            </a:r>
            <a:r>
              <a:rPr lang="en-US" altLang="ru-RU" sz="1600" dirty="0">
                <a:solidFill>
                  <a:schemeClr val="hlink"/>
                </a:solidFill>
              </a:rPr>
              <a:t> </a:t>
            </a:r>
            <a:r>
              <a:rPr lang="ru-RU" altLang="ru-RU" sz="1600" dirty="0">
                <a:solidFill>
                  <a:schemeClr val="hlink"/>
                </a:solidFill>
              </a:rPr>
              <a:t>/</a:t>
            </a:r>
            <a:r>
              <a:rPr lang="en-US" altLang="ru-RU" sz="1600" dirty="0">
                <a:solidFill>
                  <a:schemeClr val="hlink"/>
                </a:solidFill>
              </a:rPr>
              <a:t> </a:t>
            </a:r>
            <a:r>
              <a:rPr lang="ru-RU" altLang="ru-RU" sz="1600" dirty="0" err="1">
                <a:solidFill>
                  <a:schemeClr val="hlink"/>
                </a:solidFill>
                <a:hlinkClick r:id="rId3"/>
              </a:rPr>
              <a:t>Gromov</a:t>
            </a:r>
            <a:r>
              <a:rPr lang="en-US" altLang="ru-RU" sz="1600" dirty="0">
                <a:solidFill>
                  <a:schemeClr val="hlink"/>
                </a:solidFill>
              </a:rPr>
              <a:t> V.A.</a:t>
            </a:r>
            <a:r>
              <a:rPr lang="ru-RU" altLang="ru-RU" sz="1600" dirty="0">
                <a:solidFill>
                  <a:schemeClr val="hlink"/>
                </a:solidFill>
              </a:rPr>
              <a:t>, </a:t>
            </a:r>
            <a:r>
              <a:rPr lang="ru-RU" altLang="ru-RU" sz="1600" dirty="0" err="1">
                <a:solidFill>
                  <a:schemeClr val="hlink"/>
                </a:solidFill>
                <a:hlinkClick r:id="rId5"/>
              </a:rPr>
              <a:t>Konev</a:t>
            </a:r>
            <a:r>
              <a:rPr lang="ru-RU" altLang="ru-RU" sz="1600" dirty="0">
                <a:solidFill>
                  <a:schemeClr val="hlink"/>
                </a:solidFill>
              </a:rPr>
              <a:t> A.S.</a:t>
            </a:r>
            <a:r>
              <a:rPr lang="en-US" altLang="ru-RU" sz="1600" dirty="0">
                <a:solidFill>
                  <a:schemeClr val="hlink"/>
                </a:solidFill>
              </a:rPr>
              <a:t> </a:t>
            </a:r>
            <a:r>
              <a:rPr lang="ru-RU" altLang="ru-RU" sz="1600" dirty="0">
                <a:solidFill>
                  <a:schemeClr val="hlink"/>
                </a:solidFill>
              </a:rPr>
              <a:t>// </a:t>
            </a:r>
            <a:r>
              <a:rPr lang="ru-RU" altLang="ru-RU" sz="1600" dirty="0" err="1">
                <a:solidFill>
                  <a:schemeClr val="hlink"/>
                </a:solidFill>
              </a:rPr>
              <a:t>Neural</a:t>
            </a:r>
            <a:r>
              <a:rPr lang="ru-RU" altLang="ru-RU" sz="1600" dirty="0">
                <a:solidFill>
                  <a:schemeClr val="hlink"/>
                </a:solidFill>
              </a:rPr>
              <a:t> </a:t>
            </a:r>
            <a:r>
              <a:rPr lang="ru-RU" altLang="ru-RU" sz="1600" dirty="0" err="1">
                <a:solidFill>
                  <a:schemeClr val="hlink"/>
                </a:solidFill>
              </a:rPr>
              <a:t>Computing</a:t>
            </a:r>
            <a:r>
              <a:rPr lang="ru-RU" altLang="ru-RU" sz="1600" dirty="0">
                <a:solidFill>
                  <a:schemeClr val="hlink"/>
                </a:solidFill>
              </a:rPr>
              <a:t> </a:t>
            </a:r>
            <a:r>
              <a:rPr lang="ru-RU" altLang="ru-RU" sz="1600" dirty="0" err="1">
                <a:solidFill>
                  <a:schemeClr val="hlink"/>
                </a:solidFill>
              </a:rPr>
              <a:t>and</a:t>
            </a:r>
            <a:r>
              <a:rPr lang="ru-RU" altLang="ru-RU" sz="1600" dirty="0">
                <a:solidFill>
                  <a:schemeClr val="hlink"/>
                </a:solidFill>
              </a:rPr>
              <a:t> </a:t>
            </a:r>
            <a:r>
              <a:rPr lang="ru-RU" altLang="ru-RU" sz="1600" dirty="0" err="1">
                <a:solidFill>
                  <a:schemeClr val="hlink"/>
                </a:solidFill>
              </a:rPr>
              <a:t>Applications</a:t>
            </a:r>
            <a:r>
              <a:rPr lang="ru-RU" altLang="ru-RU" sz="1600" dirty="0">
                <a:solidFill>
                  <a:schemeClr val="hlink"/>
                </a:solidFill>
              </a:rPr>
              <a:t>. – 201</a:t>
            </a:r>
            <a:r>
              <a:rPr lang="en-US" altLang="ru-RU" sz="1600" dirty="0">
                <a:solidFill>
                  <a:schemeClr val="hlink"/>
                </a:solidFill>
              </a:rPr>
              <a:t>7</a:t>
            </a:r>
            <a:r>
              <a:rPr lang="ru-RU" altLang="ru-RU" sz="1600" dirty="0">
                <a:solidFill>
                  <a:schemeClr val="hlink"/>
                </a:solidFill>
              </a:rPr>
              <a:t>. – </a:t>
            </a:r>
            <a:r>
              <a:rPr lang="en-US" altLang="ru-RU" sz="1600" dirty="0">
                <a:solidFill>
                  <a:schemeClr val="hlink"/>
                </a:solidFill>
              </a:rPr>
              <a:t>Vol</a:t>
            </a:r>
            <a:r>
              <a:rPr lang="ru-RU" altLang="ru-RU" sz="1600" dirty="0">
                <a:solidFill>
                  <a:schemeClr val="hlink"/>
                </a:solidFill>
              </a:rPr>
              <a:t>. </a:t>
            </a:r>
            <a:r>
              <a:rPr lang="en-US" altLang="ru-RU" sz="1600" dirty="0">
                <a:solidFill>
                  <a:schemeClr val="hlink"/>
                </a:solidFill>
              </a:rPr>
              <a:t>28(11)</a:t>
            </a:r>
            <a:r>
              <a:rPr lang="ru-RU" altLang="ru-RU" sz="1600" dirty="0">
                <a:solidFill>
                  <a:schemeClr val="hlink"/>
                </a:solidFill>
              </a:rPr>
              <a:t>. – </a:t>
            </a:r>
            <a:r>
              <a:rPr lang="en-US" altLang="ru-RU" sz="1600" dirty="0">
                <a:solidFill>
                  <a:schemeClr val="hlink"/>
                </a:solidFill>
              </a:rPr>
              <a:t>P</a:t>
            </a:r>
            <a:r>
              <a:rPr lang="ru-RU" altLang="ru-RU" sz="1600" dirty="0">
                <a:solidFill>
                  <a:schemeClr val="hlink"/>
                </a:solidFill>
              </a:rPr>
              <a:t>. </a:t>
            </a:r>
            <a:r>
              <a:rPr lang="en-US" altLang="ru-RU" sz="1600" dirty="0">
                <a:solidFill>
                  <a:schemeClr val="hlink"/>
                </a:solidFill>
              </a:rPr>
              <a:t>3317</a:t>
            </a:r>
            <a:r>
              <a:rPr lang="ru-RU" altLang="ru-RU" sz="1600" dirty="0">
                <a:solidFill>
                  <a:schemeClr val="hlink"/>
                </a:solidFill>
              </a:rPr>
              <a:t>-</a:t>
            </a:r>
            <a:r>
              <a:rPr lang="en-US" altLang="ru-RU" sz="1600" dirty="0">
                <a:solidFill>
                  <a:schemeClr val="hlink"/>
                </a:solidFill>
              </a:rPr>
              <a:t>3322</a:t>
            </a:r>
            <a:r>
              <a:rPr lang="ru-RU" altLang="ru-RU" sz="1600" dirty="0">
                <a:solidFill>
                  <a:schemeClr val="hlink"/>
                </a:solidFill>
              </a:rPr>
              <a:t>.</a:t>
            </a:r>
            <a:r>
              <a:rPr lang="en-US" altLang="ru-RU" sz="1600" dirty="0">
                <a:solidFill>
                  <a:schemeClr val="hlink"/>
                </a:solidFill>
              </a:rPr>
              <a:t> </a:t>
            </a:r>
            <a:endParaRPr lang="ru-RU" altLang="ru-RU" sz="1600" dirty="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1600" dirty="0" err="1">
                <a:solidFill>
                  <a:schemeClr val="hlink"/>
                </a:solidFill>
              </a:rPr>
              <a:t>Gromov</a:t>
            </a:r>
            <a:r>
              <a:rPr lang="en-US" altLang="ru-RU" sz="1600" dirty="0">
                <a:solidFill>
                  <a:schemeClr val="hlink"/>
                </a:solidFill>
              </a:rPr>
              <a:t> V.A. A Language as a Self-Organized Critical System / </a:t>
            </a:r>
            <a:r>
              <a:rPr lang="en-US" altLang="ru-RU" sz="1600" dirty="0" err="1">
                <a:solidFill>
                  <a:schemeClr val="hlink"/>
                </a:solidFill>
              </a:rPr>
              <a:t>Gromov</a:t>
            </a:r>
            <a:r>
              <a:rPr lang="en-US" altLang="ru-RU" sz="1600" dirty="0">
                <a:solidFill>
                  <a:schemeClr val="hlink"/>
                </a:solidFill>
              </a:rPr>
              <a:t> V.A., </a:t>
            </a:r>
            <a:r>
              <a:rPr lang="en-US" altLang="ru-RU" sz="1600" dirty="0" err="1">
                <a:solidFill>
                  <a:schemeClr val="hlink"/>
                </a:solidFill>
              </a:rPr>
              <a:t>Migrina</a:t>
            </a:r>
            <a:r>
              <a:rPr lang="en-US" altLang="ru-RU" sz="1600" dirty="0">
                <a:solidFill>
                  <a:schemeClr val="hlink"/>
                </a:solidFill>
              </a:rPr>
              <a:t> A.M. // Complexity. – 2017. – Vol. 2017(Article ID 9212538). – P. 1-7. </a:t>
            </a:r>
            <a:endParaRPr lang="ru-RU" altLang="ru-RU" sz="1600" dirty="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1600" dirty="0" err="1">
                <a:solidFill>
                  <a:schemeClr val="hlink"/>
                </a:solidFill>
              </a:rPr>
              <a:t>Obodan</a:t>
            </a:r>
            <a:r>
              <a:rPr lang="en-US" altLang="ru-RU" sz="1600" dirty="0">
                <a:solidFill>
                  <a:schemeClr val="hlink"/>
                </a:solidFill>
              </a:rPr>
              <a:t> N.I. Rapid identification of pre-buckling states: A case of cylindrical shell </a:t>
            </a:r>
            <a:r>
              <a:rPr lang="ru-RU" altLang="ru-RU" sz="1600" dirty="0">
                <a:solidFill>
                  <a:schemeClr val="hlink"/>
                </a:solidFill>
              </a:rPr>
              <a:t>/</a:t>
            </a:r>
            <a:r>
              <a:rPr lang="en-US" altLang="ru-RU" sz="1600" dirty="0">
                <a:solidFill>
                  <a:schemeClr val="hlink"/>
                </a:solidFill>
              </a:rPr>
              <a:t> </a:t>
            </a:r>
            <a:r>
              <a:rPr lang="en-US" altLang="ru-RU" sz="1600" dirty="0" err="1">
                <a:solidFill>
                  <a:schemeClr val="hlink"/>
                </a:solidFill>
              </a:rPr>
              <a:t>Obodan</a:t>
            </a:r>
            <a:r>
              <a:rPr lang="en-US" altLang="ru-RU" sz="1600" dirty="0">
                <a:solidFill>
                  <a:schemeClr val="hlink"/>
                </a:solidFill>
              </a:rPr>
              <a:t> N.I., </a:t>
            </a:r>
            <a:r>
              <a:rPr lang="en-US" altLang="ru-RU" sz="1600" dirty="0" err="1">
                <a:solidFill>
                  <a:schemeClr val="hlink"/>
                </a:solidFill>
              </a:rPr>
              <a:t>Adlucky</a:t>
            </a:r>
            <a:r>
              <a:rPr lang="en-US" altLang="ru-RU" sz="1600" dirty="0">
                <a:solidFill>
                  <a:schemeClr val="hlink"/>
                </a:solidFill>
              </a:rPr>
              <a:t> V.J., </a:t>
            </a:r>
            <a:r>
              <a:rPr lang="en-US" altLang="ru-RU" sz="1600" dirty="0" err="1">
                <a:solidFill>
                  <a:schemeClr val="hlink"/>
                </a:solidFill>
              </a:rPr>
              <a:t>Gromov</a:t>
            </a:r>
            <a:r>
              <a:rPr lang="en-US" altLang="ru-RU" sz="1600" dirty="0">
                <a:solidFill>
                  <a:schemeClr val="hlink"/>
                </a:solidFill>
              </a:rPr>
              <a:t> V.A. </a:t>
            </a:r>
            <a:r>
              <a:rPr lang="ru-RU" altLang="ru-RU" sz="1600" dirty="0">
                <a:solidFill>
                  <a:schemeClr val="hlink"/>
                </a:solidFill>
              </a:rPr>
              <a:t>//</a:t>
            </a:r>
            <a:r>
              <a:rPr lang="en-US" altLang="ru-RU" sz="1600" dirty="0">
                <a:solidFill>
                  <a:schemeClr val="hlink"/>
                </a:solidFill>
              </a:rPr>
              <a:t> Thin-Walled Structures</a:t>
            </a:r>
            <a:r>
              <a:rPr lang="ru-RU" altLang="ru-RU" sz="1600" dirty="0">
                <a:solidFill>
                  <a:schemeClr val="hlink"/>
                </a:solidFill>
              </a:rPr>
              <a:t>. – 2018. – </a:t>
            </a:r>
            <a:r>
              <a:rPr lang="en-US" altLang="ru-RU" sz="1600" dirty="0">
                <a:solidFill>
                  <a:schemeClr val="hlink"/>
                </a:solidFill>
              </a:rPr>
              <a:t>Vol</a:t>
            </a:r>
            <a:r>
              <a:rPr lang="ru-RU" altLang="ru-RU" sz="1600" dirty="0">
                <a:solidFill>
                  <a:schemeClr val="hlink"/>
                </a:solidFill>
              </a:rPr>
              <a:t>. 124. – </a:t>
            </a:r>
            <a:r>
              <a:rPr lang="en-US" altLang="ru-RU" sz="1600" dirty="0">
                <a:solidFill>
                  <a:schemeClr val="hlink"/>
                </a:solidFill>
              </a:rPr>
              <a:t>P</a:t>
            </a:r>
            <a:r>
              <a:rPr lang="ru-RU" altLang="ru-RU" sz="1600" dirty="0">
                <a:solidFill>
                  <a:schemeClr val="hlink"/>
                </a:solidFill>
              </a:rPr>
              <a:t>. 449-457.</a:t>
            </a:r>
            <a:r>
              <a:rPr lang="en-US" altLang="ru-RU" sz="1600" dirty="0">
                <a:solidFill>
                  <a:schemeClr val="hlink"/>
                </a:solidFill>
              </a:rPr>
              <a:t> </a:t>
            </a:r>
            <a:endParaRPr lang="en-US" altLang="ru-RU" sz="1600" dirty="0" smtClean="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dirty="0" smtClean="0">
                <a:solidFill>
                  <a:srgbClr val="92D050"/>
                </a:solidFill>
              </a:rPr>
              <a:t>G</a:t>
            </a:r>
            <a:r>
              <a:rPr lang="en-US" altLang="ru-RU" sz="1600" dirty="0" err="1">
                <a:solidFill>
                  <a:srgbClr val="92D050"/>
                </a:solidFill>
              </a:rPr>
              <a:t>romov</a:t>
            </a:r>
            <a:r>
              <a:rPr lang="en-US" altLang="ru-RU" sz="1600" dirty="0">
                <a:solidFill>
                  <a:srgbClr val="92D050"/>
                </a:solidFill>
              </a:rPr>
              <a:t> V.</a:t>
            </a:r>
            <a:r>
              <a:rPr lang="ru-RU" altLang="ru-RU" sz="1600" dirty="0">
                <a:solidFill>
                  <a:srgbClr val="92D050"/>
                </a:solidFill>
              </a:rPr>
              <a:t>A</a:t>
            </a:r>
            <a:r>
              <a:rPr lang="en-US" altLang="ru-RU" sz="1600" dirty="0">
                <a:solidFill>
                  <a:srgbClr val="92D050"/>
                </a:solidFill>
              </a:rPr>
              <a:t>. </a:t>
            </a:r>
            <a:r>
              <a:rPr lang="en-GB" altLang="ru-RU" sz="1600" dirty="0">
                <a:solidFill>
                  <a:srgbClr val="92D050"/>
                </a:solidFill>
              </a:rPr>
              <a:t>Relation Tensors for Chaotic Time Series: between Hidden Markov Models and </a:t>
            </a:r>
            <a:r>
              <a:rPr lang="ru-RU" altLang="ru-RU" sz="1600" dirty="0">
                <a:solidFill>
                  <a:srgbClr val="92D050"/>
                </a:solidFill>
              </a:rPr>
              <a:t> 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rgbClr val="92D050"/>
                </a:solidFill>
              </a:rPr>
              <a:t>               </a:t>
            </a:r>
            <a:r>
              <a:rPr lang="en-GB" altLang="ru-RU" sz="1600" dirty="0">
                <a:solidFill>
                  <a:srgbClr val="92D050"/>
                </a:solidFill>
              </a:rPr>
              <a:t>Deep Learning</a:t>
            </a:r>
            <a:r>
              <a:rPr lang="ru-RU" altLang="ru-RU" sz="1600" dirty="0">
                <a:solidFill>
                  <a:srgbClr val="92D050"/>
                </a:solidFill>
              </a:rPr>
              <a:t> /</a:t>
            </a:r>
            <a:r>
              <a:rPr lang="en-US" altLang="ru-RU" sz="1600" dirty="0">
                <a:solidFill>
                  <a:srgbClr val="92D050"/>
                </a:solidFill>
              </a:rPr>
              <a:t> </a:t>
            </a:r>
            <a:r>
              <a:rPr lang="ru-RU" altLang="ru-RU" sz="1600" dirty="0" err="1">
                <a:solidFill>
                  <a:srgbClr val="92D050"/>
                </a:solidFill>
                <a:hlinkClick r:id="rId3"/>
              </a:rPr>
              <a:t>Gromov</a:t>
            </a:r>
            <a:r>
              <a:rPr lang="en-US" altLang="ru-RU" sz="1600" dirty="0">
                <a:solidFill>
                  <a:srgbClr val="92D050"/>
                </a:solidFill>
              </a:rPr>
              <a:t> V.A.</a:t>
            </a:r>
            <a:r>
              <a:rPr lang="ru-RU" altLang="ru-RU" sz="1600" dirty="0">
                <a:solidFill>
                  <a:srgbClr val="92D050"/>
                </a:solidFill>
              </a:rPr>
              <a:t>, </a:t>
            </a:r>
            <a:r>
              <a:rPr lang="en-GB" altLang="ru-RU" sz="1600" dirty="0" err="1">
                <a:solidFill>
                  <a:srgbClr val="92D050"/>
                </a:solidFill>
              </a:rPr>
              <a:t>Necheporenko</a:t>
            </a:r>
            <a:r>
              <a:rPr lang="ru-RU" altLang="ru-RU" sz="1600" dirty="0">
                <a:solidFill>
                  <a:srgbClr val="92D050"/>
                </a:solidFill>
              </a:rPr>
              <a:t> </a:t>
            </a:r>
            <a:r>
              <a:rPr lang="en-US" altLang="ru-RU" sz="1600" dirty="0">
                <a:solidFill>
                  <a:srgbClr val="92D050"/>
                </a:solidFill>
              </a:rPr>
              <a:t>A.I. </a:t>
            </a:r>
            <a:r>
              <a:rPr lang="en-US" altLang="ru-RU" sz="1600" dirty="0" smtClean="0">
                <a:solidFill>
                  <a:srgbClr val="92D050"/>
                </a:solidFill>
              </a:rPr>
              <a:t>(in press)</a:t>
            </a:r>
            <a:endParaRPr lang="ru-RU" altLang="ru-RU" sz="1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="" xmlns:a16="http://schemas.microsoft.com/office/drawing/2014/main" id="{295C3D06-CADE-40CF-B3CD-DE951673D5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ru-RU" altLang="ru-RU" sz="4000" b="1">
                <a:solidFill>
                  <a:schemeClr val="hlink"/>
                </a:solidFill>
              </a:rPr>
              <a:t>ПРИМЕРЫ ЗАДАЧ</a:t>
            </a:r>
          </a:p>
        </p:txBody>
      </p:sp>
      <p:sp>
        <p:nvSpPr>
          <p:cNvPr id="7173" name="Номер слайда 4">
            <a:extLst>
              <a:ext uri="{FF2B5EF4-FFF2-40B4-BE49-F238E27FC236}">
                <a16:creationId xmlns="" xmlns:a16="http://schemas.microsoft.com/office/drawing/2014/main" id="{F2F54831-5C00-4AD7-94F0-1B7FEA86CF90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0049485-FE61-43D2-92D7-03D4F06187E9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ru-RU" sz="5400">
              <a:solidFill>
                <a:schemeClr val="bg1"/>
              </a:solidFill>
            </a:endParaRPr>
          </a:p>
        </p:txBody>
      </p:sp>
      <p:sp>
        <p:nvSpPr>
          <p:cNvPr id="119813" name="Content Placeholder 1">
            <a:extLst>
              <a:ext uri="{FF2B5EF4-FFF2-40B4-BE49-F238E27FC236}">
                <a16:creationId xmlns="" xmlns:a16="http://schemas.microsoft.com/office/drawing/2014/main" id="{72FC6A0D-A409-4443-9560-D6A9AEB52125}"/>
              </a:ext>
            </a:extLst>
          </p:cNvPr>
          <p:cNvSpPr>
            <a:spLocks/>
          </p:cNvSpPr>
          <p:nvPr/>
        </p:nvSpPr>
        <p:spPr bwMode="auto">
          <a:xfrm>
            <a:off x="381948" y="1268760"/>
            <a:ext cx="7994650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- </a:t>
            </a:r>
            <a:r>
              <a:rPr lang="ru-RU" altLang="ru-RU" sz="2000" i="1" dirty="0" err="1">
                <a:solidFill>
                  <a:schemeClr val="hlink"/>
                </a:solidFill>
                <a:latin typeface="Arial" panose="020B0604020202020204" pitchFamily="34" charset="0"/>
              </a:rPr>
              <a:t>Геоиформационные</a:t>
            </a:r>
            <a:r>
              <a:rPr lang="ru-RU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 системы (G</a:t>
            </a:r>
            <a:r>
              <a:rPr lang="en-US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IS</a:t>
            </a:r>
            <a:r>
              <a:rPr lang="ru-RU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):</a:t>
            </a:r>
            <a:r>
              <a:rPr lang="en-US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i="1" dirty="0">
                <a:solidFill>
                  <a:schemeClr val="hlink"/>
                </a:solidFill>
                <a:latin typeface="Arial" panose="020B0604020202020204" pitchFamily="34" charset="0"/>
              </a:rPr>
              <a:t>как спрогнозировать погоду?</a:t>
            </a:r>
          </a:p>
        </p:txBody>
      </p:sp>
      <p:pic>
        <p:nvPicPr>
          <p:cNvPr id="119816" name="Picture 8">
            <a:extLst>
              <a:ext uri="{FF2B5EF4-FFF2-40B4-BE49-F238E27FC236}">
                <a16:creationId xmlns="" xmlns:a16="http://schemas.microsoft.com/office/drawing/2014/main" id="{03458B98-C555-4483-BAB2-B077328B0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5975"/>
            <a:ext cx="3816350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7" name="Picture 9">
            <a:extLst>
              <a:ext uri="{FF2B5EF4-FFF2-40B4-BE49-F238E27FC236}">
                <a16:creationId xmlns="" xmlns:a16="http://schemas.microsoft.com/office/drawing/2014/main" id="{D6776711-8809-4D98-A236-A7339879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92" y="2085975"/>
            <a:ext cx="4733053" cy="37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="" xmlns:a16="http://schemas.microsoft.com/office/drawing/2014/main" id="{6CDD712C-3895-4B10-8DB0-FA0541CEFB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8888" y="188913"/>
            <a:ext cx="7427912" cy="1143000"/>
          </a:xfrm>
        </p:spPr>
        <p:txBody>
          <a:bodyPr/>
          <a:lstStyle/>
          <a:p>
            <a:r>
              <a:rPr lang="ru-RU" altLang="ru-RU" sz="4000" b="1">
                <a:solidFill>
                  <a:schemeClr val="hlink"/>
                </a:solidFill>
              </a:rPr>
              <a:t>ПРИМЕРЫ ЗАДАЧ</a:t>
            </a:r>
          </a:p>
        </p:txBody>
      </p:sp>
      <p:sp>
        <p:nvSpPr>
          <p:cNvPr id="7173" name="Номер слайда 4">
            <a:extLst>
              <a:ext uri="{FF2B5EF4-FFF2-40B4-BE49-F238E27FC236}">
                <a16:creationId xmlns="" xmlns:a16="http://schemas.microsoft.com/office/drawing/2014/main" id="{4DCC97F5-0DA1-420E-8258-982CA774A034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8A09882-4844-4DBA-8AD6-F25BED738C40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ru-RU" sz="5400">
              <a:solidFill>
                <a:schemeClr val="bg1"/>
              </a:solidFill>
            </a:endParaRPr>
          </a:p>
        </p:txBody>
      </p:sp>
      <p:sp>
        <p:nvSpPr>
          <p:cNvPr id="111622" name="Content Placeholder 1">
            <a:extLst>
              <a:ext uri="{FF2B5EF4-FFF2-40B4-BE49-F238E27FC236}">
                <a16:creationId xmlns="" xmlns:a16="http://schemas.microsoft.com/office/drawing/2014/main" id="{9E21596E-B819-4C98-912F-9335B49438C4}"/>
              </a:ext>
            </a:extLst>
          </p:cNvPr>
          <p:cNvSpPr>
            <a:spLocks/>
          </p:cNvSpPr>
          <p:nvPr/>
        </p:nvSpPr>
        <p:spPr bwMode="auto">
          <a:xfrm>
            <a:off x="250825" y="4797425"/>
            <a:ext cx="8353425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i="1">
                <a:solidFill>
                  <a:schemeClr val="tx2"/>
                </a:solidFill>
              </a:rPr>
              <a:t>- </a:t>
            </a:r>
            <a:r>
              <a:rPr lang="ru-RU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Системы автоматической идентификации ботов в социальных сетях: как выявить ботов? Как выявить группу пользователей, пишущих по </a:t>
            </a:r>
            <a:r>
              <a:rPr lang="en-US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“</a:t>
            </a:r>
            <a:r>
              <a:rPr lang="ru-RU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методичке</a:t>
            </a:r>
            <a:r>
              <a:rPr lang="en-US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”</a:t>
            </a:r>
            <a:r>
              <a:rPr lang="ru-RU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111628" name="Picture 12">
            <a:extLst>
              <a:ext uri="{FF2B5EF4-FFF2-40B4-BE49-F238E27FC236}">
                <a16:creationId xmlns="" xmlns:a16="http://schemas.microsoft.com/office/drawing/2014/main" id="{4550FE43-9035-47CF-BF93-64E77048F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46085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9" name="Picture 13">
            <a:extLst>
              <a:ext uri="{FF2B5EF4-FFF2-40B4-BE49-F238E27FC236}">
                <a16:creationId xmlns="" xmlns:a16="http://schemas.microsoft.com/office/drawing/2014/main" id="{4AEF2938-C4C6-4FBB-B845-F332C76A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8604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Content Placeholder 1">
            <a:extLst>
              <a:ext uri="{FF2B5EF4-FFF2-40B4-BE49-F238E27FC236}">
                <a16:creationId xmlns="" xmlns:a16="http://schemas.microsoft.com/office/drawing/2014/main" id="{7894E6F3-8FE3-4EB2-85DD-79488D5F0E9A}"/>
              </a:ext>
            </a:extLst>
          </p:cNvPr>
          <p:cNvSpPr>
            <a:spLocks/>
          </p:cNvSpPr>
          <p:nvPr/>
        </p:nvSpPr>
        <p:spPr bwMode="auto">
          <a:xfrm>
            <a:off x="250825" y="1125538"/>
            <a:ext cx="83534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000" i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11632" name="Content Placeholder 1">
            <a:extLst>
              <a:ext uri="{FF2B5EF4-FFF2-40B4-BE49-F238E27FC236}">
                <a16:creationId xmlns="" xmlns:a16="http://schemas.microsoft.com/office/drawing/2014/main" id="{9CEE49F9-BF55-4990-B44D-AA39275EA8FC}"/>
              </a:ext>
            </a:extLst>
          </p:cNvPr>
          <p:cNvSpPr>
            <a:spLocks/>
          </p:cNvSpPr>
          <p:nvPr/>
        </p:nvSpPr>
        <p:spPr bwMode="auto">
          <a:xfrm>
            <a:off x="250825" y="1052513"/>
            <a:ext cx="8713788" cy="1008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- Самокорректирующиеся (</a:t>
            </a:r>
            <a:r>
              <a:rPr lang="en-US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self-healing</a:t>
            </a:r>
            <a:r>
              <a:rPr lang="ru-RU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) технические системы: как идентифицировать состояния, предшествующие потере устойчивости тонкостенных оболочек?</a:t>
            </a:r>
          </a:p>
        </p:txBody>
      </p:sp>
      <p:pic>
        <p:nvPicPr>
          <p:cNvPr id="111634" name="Picture 18">
            <a:extLst>
              <a:ext uri="{FF2B5EF4-FFF2-40B4-BE49-F238E27FC236}">
                <a16:creationId xmlns="" xmlns:a16="http://schemas.microsoft.com/office/drawing/2014/main" id="{B7DF2CC6-C17D-433B-8CC5-21EAAC893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589588"/>
            <a:ext cx="42481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BA4A95C-8A4D-48C7-BFA0-E5B74EB279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1250" y="552450"/>
            <a:ext cx="2399562" cy="1737360"/>
          </a:xfrm>
        </p:spPr>
        <p:txBody>
          <a:bodyPr rtlCol="0" anchor="b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600" b="1" dirty="0">
                <a:blipFill>
                  <a:blip r:embed="rId2"/>
                  <a:tile tx="6350" ty="-127000" sx="65000" sy="64000" flip="none" algn="tl"/>
                </a:blipFill>
              </a:rPr>
              <a:t>Эмоциональные траектории</a:t>
            </a:r>
            <a:endParaRPr lang="uk-UA" sz="2600" b="1" dirty="0">
              <a:blipFill>
                <a:blip r:embed="rId2"/>
                <a:tile tx="6350" ty="-127000" sx="65000" sy="64000" flip="none" algn="tl"/>
              </a:blip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23441301-B0BB-4D1D-95E3-34FC3A095DB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372225" y="2276475"/>
            <a:ext cx="2400300" cy="4465638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Font typeface="Wingdings" panose="05000000000000000000" pitchFamily="2" charset="2"/>
              <a:buAutoNum type="arabicParenR"/>
            </a:pPr>
            <a:r>
              <a:rPr lang="ru-RU" altLang="ru-RU" sz="1800">
                <a:solidFill>
                  <a:schemeClr val="hlink"/>
                </a:solidFill>
              </a:rPr>
              <a:t>Каждому слову ставим в соответствие оценку тональности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AutoNum type="arabicParenR"/>
            </a:pPr>
            <a:r>
              <a:rPr lang="ru-RU" altLang="ru-RU" sz="1800">
                <a:solidFill>
                  <a:schemeClr val="hlink"/>
                </a:solidFill>
              </a:rPr>
              <a:t>Вычисляем среднее этих значений по предложениям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AutoNum type="arabicParenR"/>
            </a:pPr>
            <a:r>
              <a:rPr lang="ru-RU" altLang="ru-RU" sz="1800">
                <a:solidFill>
                  <a:schemeClr val="hlink"/>
                </a:solidFill>
              </a:rPr>
              <a:t>Строим зависимость эмоциональных оценок от номера предложения в тексте</a:t>
            </a:r>
            <a:endParaRPr lang="uk-UA" altLang="ru-RU" sz="1800">
              <a:solidFill>
                <a:schemeClr val="hlink"/>
              </a:solidFill>
            </a:endParaRPr>
          </a:p>
        </p:txBody>
      </p:sp>
      <p:pic>
        <p:nvPicPr>
          <p:cNvPr id="121860" name="Picture 4" descr="Related image">
            <a:extLst>
              <a:ext uri="{FF2B5EF4-FFF2-40B4-BE49-F238E27FC236}">
                <a16:creationId xmlns="" xmlns:a16="http://schemas.microsoft.com/office/drawing/2014/main" id="{EDF61E3A-A6C1-4866-A829-ACE476386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27717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Box 6">
            <a:extLst>
              <a:ext uri="{FF2B5EF4-FFF2-40B4-BE49-F238E27FC236}">
                <a16:creationId xmlns="" xmlns:a16="http://schemas.microsoft.com/office/drawing/2014/main" id="{DC6971BE-9A16-4EA0-9578-B8121703C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2422525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rebuchet MS" panose="020B0603020202020204" pitchFamily="34" charset="0"/>
              </a:rPr>
              <a:t>Словарь</a:t>
            </a:r>
          </a:p>
        </p:txBody>
      </p:sp>
      <p:sp>
        <p:nvSpPr>
          <p:cNvPr id="8" name="Стрелка вниз 7">
            <a:extLst>
              <a:ext uri="{FF2B5EF4-FFF2-40B4-BE49-F238E27FC236}">
                <a16:creationId xmlns="" xmlns:a16="http://schemas.microsoft.com/office/drawing/2014/main" id="{631BBC01-2A6B-42AD-B14E-54803B1466FC}"/>
              </a:ext>
            </a:extLst>
          </p:cNvPr>
          <p:cNvSpPr/>
          <p:nvPr/>
        </p:nvSpPr>
        <p:spPr>
          <a:xfrm rot="16200000">
            <a:off x="2201863" y="1598613"/>
            <a:ext cx="455612" cy="423862"/>
          </a:xfrm>
          <a:prstGeom prst="downArrow">
            <a:avLst>
              <a:gd name="adj1" fmla="val 50000"/>
              <a:gd name="adj2" fmla="val 44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21863" name="Рисунок 10">
            <a:extLst>
              <a:ext uri="{FF2B5EF4-FFF2-40B4-BE49-F238E27FC236}">
                <a16:creationId xmlns="" xmlns:a16="http://schemas.microsoft.com/office/drawing/2014/main" id="{0684B151-BD2C-4565-B0C4-AC75C14624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12875"/>
            <a:ext cx="311467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5" name="Рисунок 1">
            <a:extLst>
              <a:ext uri="{FF2B5EF4-FFF2-40B4-BE49-F238E27FC236}">
                <a16:creationId xmlns="" xmlns:a16="http://schemas.microsoft.com/office/drawing/2014/main" id="{3DD8D066-F7F7-4838-AE13-16486B7C9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336925"/>
            <a:ext cx="51752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6" name="Rectangle 10">
            <a:extLst>
              <a:ext uri="{FF2B5EF4-FFF2-40B4-BE49-F238E27FC236}">
                <a16:creationId xmlns="" xmlns:a16="http://schemas.microsoft.com/office/drawing/2014/main" id="{30CB1E05-34E5-4B0D-AD8E-01FE3BC974C8}"/>
              </a:ext>
            </a:extLst>
          </p:cNvPr>
          <p:cNvSpPr>
            <a:spLocks/>
          </p:cNvSpPr>
          <p:nvPr/>
        </p:nvSpPr>
        <p:spPr bwMode="auto">
          <a:xfrm>
            <a:off x="1258888" y="188913"/>
            <a:ext cx="74279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b="1">
                <a:solidFill>
                  <a:schemeClr val="hlink"/>
                </a:solidFill>
              </a:rPr>
              <a:t>ПРИМЕРЫ ЗАДАЧ</a:t>
            </a:r>
          </a:p>
        </p:txBody>
      </p:sp>
      <p:sp>
        <p:nvSpPr>
          <p:cNvPr id="121867" name="Content Placeholder 1">
            <a:extLst>
              <a:ext uri="{FF2B5EF4-FFF2-40B4-BE49-F238E27FC236}">
                <a16:creationId xmlns="" xmlns:a16="http://schemas.microsoft.com/office/drawing/2014/main" id="{8C5667EB-BB9E-4851-8871-CC07914FC700}"/>
              </a:ext>
            </a:extLst>
          </p:cNvPr>
          <p:cNvSpPr>
            <a:spLocks/>
          </p:cNvSpPr>
          <p:nvPr/>
        </p:nvSpPr>
        <p:spPr bwMode="auto">
          <a:xfrm>
            <a:off x="179388" y="836613"/>
            <a:ext cx="8713787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- Мензура Зоили для переводчиков: как сравнить качество переводов литературных текстов?</a:t>
            </a:r>
          </a:p>
        </p:txBody>
      </p:sp>
      <p:sp>
        <p:nvSpPr>
          <p:cNvPr id="7173" name="Номер слайда 4">
            <a:extLst>
              <a:ext uri="{FF2B5EF4-FFF2-40B4-BE49-F238E27FC236}">
                <a16:creationId xmlns="" xmlns:a16="http://schemas.microsoft.com/office/drawing/2014/main" id="{82B1C281-69A6-4B2C-A438-AF4CEF147977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D30323E-9017-42DC-A0F0-89A8D8204525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5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71CEF8-2991-493D-84BB-3C4D41AFFC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12986" y="685800"/>
            <a:ext cx="2399150" cy="1737360"/>
          </a:xfrm>
        </p:spPr>
        <p:txBody>
          <a:bodyPr rtlCol="0" anchor="b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600" b="1" dirty="0">
                <a:blipFill>
                  <a:blip r:embed="rId2"/>
                  <a:tile tx="6350" ty="-127000" sx="65000" sy="64000" flip="none" algn="tl"/>
                </a:blipFill>
              </a:rPr>
              <a:t>Семантическая траектория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04BD06C-2A54-4702-952D-406EFF3E23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4294967295"/>
          </p:nvPr>
        </p:nvSpPr>
        <p:spPr>
          <a:xfrm>
            <a:off x="6412230" y="2423160"/>
            <a:ext cx="2399904" cy="3291840"/>
          </a:xfrm>
          <a:blipFill>
            <a:blip r:embed="rId3"/>
            <a:stretch>
              <a:fillRect t="-556"/>
            </a:stretch>
          </a:blipFill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/>
            </a:pPr>
            <a:r>
              <a:rPr lang="ru-RU" sz="1400">
                <a:noFill/>
              </a:rPr>
              <a:t> </a:t>
            </a:r>
          </a:p>
        </p:txBody>
      </p:sp>
      <p:pic>
        <p:nvPicPr>
          <p:cNvPr id="122884" name="Picture 2" descr="Image result for dictionary icon">
            <a:extLst>
              <a:ext uri="{FF2B5EF4-FFF2-40B4-BE49-F238E27FC236}">
                <a16:creationId xmlns="" xmlns:a16="http://schemas.microsoft.com/office/drawing/2014/main" id="{D7E373D0-D562-4E29-B337-41AF9651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2198688"/>
            <a:ext cx="11620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Рисунок 4">
            <a:extLst>
              <a:ext uri="{FF2B5EF4-FFF2-40B4-BE49-F238E27FC236}">
                <a16:creationId xmlns="" xmlns:a16="http://schemas.microsoft.com/office/drawing/2014/main" id="{4DD02D31-9840-4298-9BD4-748CD13FCA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06375"/>
            <a:ext cx="82073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углом вверх 6">
            <a:extLst>
              <a:ext uri="{FF2B5EF4-FFF2-40B4-BE49-F238E27FC236}">
                <a16:creationId xmlns="" xmlns:a16="http://schemas.microsoft.com/office/drawing/2014/main" id="{DF763742-D2AD-49D7-9E9A-010AA0E090D9}"/>
              </a:ext>
            </a:extLst>
          </p:cNvPr>
          <p:cNvSpPr/>
          <p:nvPr/>
        </p:nvSpPr>
        <p:spPr>
          <a:xfrm flipV="1">
            <a:off x="2127250" y="555625"/>
            <a:ext cx="1314450" cy="635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углом вверх 8">
            <a:extLst>
              <a:ext uri="{FF2B5EF4-FFF2-40B4-BE49-F238E27FC236}">
                <a16:creationId xmlns="" xmlns:a16="http://schemas.microsoft.com/office/drawing/2014/main" id="{6E9FE3AE-81D6-40BC-B863-8771DA9AE254}"/>
              </a:ext>
            </a:extLst>
          </p:cNvPr>
          <p:cNvSpPr/>
          <p:nvPr/>
        </p:nvSpPr>
        <p:spPr>
          <a:xfrm>
            <a:off x="2127250" y="2879725"/>
            <a:ext cx="1314450" cy="635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888" name="Picture 6" descr="Image result for matrix math icon">
            <a:extLst>
              <a:ext uri="{FF2B5EF4-FFF2-40B4-BE49-F238E27FC236}">
                <a16:creationId xmlns="" xmlns:a16="http://schemas.microsoft.com/office/drawing/2014/main" id="{78E95D41-254F-42ED-BEB1-39A66D79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21018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право 9">
            <a:extLst>
              <a:ext uri="{FF2B5EF4-FFF2-40B4-BE49-F238E27FC236}">
                <a16:creationId xmlns="" xmlns:a16="http://schemas.microsoft.com/office/drawing/2014/main" id="{233AC066-2620-40F9-AB87-1F0D59788D2A}"/>
              </a:ext>
            </a:extLst>
          </p:cNvPr>
          <p:cNvSpPr/>
          <p:nvPr/>
        </p:nvSpPr>
        <p:spPr>
          <a:xfrm>
            <a:off x="3995738" y="1844675"/>
            <a:ext cx="866775" cy="554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SVD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83CC1B4-DB13-454F-BE66-FFD75E60F12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8815" y="1891079"/>
            <a:ext cx="927825" cy="3693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122891" name="Рисунок 2">
            <a:extLst>
              <a:ext uri="{FF2B5EF4-FFF2-40B4-BE49-F238E27FC236}">
                <a16:creationId xmlns="" xmlns:a16="http://schemas.microsoft.com/office/drawing/2014/main" id="{5F803C2D-BAD4-4EC9-BD1F-A82839FCD5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535781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Номер слайда 4">
            <a:extLst>
              <a:ext uri="{FF2B5EF4-FFF2-40B4-BE49-F238E27FC236}">
                <a16:creationId xmlns="" xmlns:a16="http://schemas.microsoft.com/office/drawing/2014/main" id="{C6C4CE73-8374-4D32-B34E-5530AB09C2A8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E2D703C-9568-42CD-AFC3-5BE3148C90EA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ru-RU" sz="5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995A3D-A00D-496E-9766-877317BA2E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40262" y="-528638"/>
            <a:ext cx="2399922" cy="1737361"/>
          </a:xfrm>
        </p:spPr>
        <p:txBody>
          <a:bodyPr rtlCol="0" anchor="b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b="1" dirty="0">
                <a:blipFill>
                  <a:blip r:embed="rId2"/>
                  <a:tile tx="6350" ty="-127000" sx="65000" sy="64000" flip="none" algn="tl"/>
                </a:blipFill>
              </a:rPr>
              <a:t>Источники данных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F83B47F-CA39-4884-9E27-F36BD782EC1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356100" y="0"/>
            <a:ext cx="4535488" cy="131445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Для построения семантических траекторий было использовано 10937 текстов английского языка и 12623 русского.</a:t>
            </a:r>
          </a:p>
        </p:txBody>
      </p:sp>
      <p:graphicFrame>
        <p:nvGraphicFramePr>
          <p:cNvPr id="123974" name="Group 70">
            <a:extLst>
              <a:ext uri="{FF2B5EF4-FFF2-40B4-BE49-F238E27FC236}">
                <a16:creationId xmlns="" xmlns:a16="http://schemas.microsoft.com/office/drawing/2014/main" id="{03D621C4-D938-46A0-9E6F-9845B9A40805}"/>
              </a:ext>
            </a:extLst>
          </p:cNvPr>
          <p:cNvGraphicFramePr>
            <a:graphicFrameLocks noGrp="1"/>
          </p:cNvGraphicFramePr>
          <p:nvPr/>
        </p:nvGraphicFramePr>
        <p:xfrm>
          <a:off x="0" y="1700213"/>
          <a:ext cx="8964613" cy="4392615"/>
        </p:xfrm>
        <a:graphic>
          <a:graphicData uri="http://schemas.openxmlformats.org/drawingml/2006/table">
            <a:tbl>
              <a:tblPr/>
              <a:tblGrid>
                <a:gridCol w="531813">
                  <a:extLst>
                    <a:ext uri="{9D8B030D-6E8A-4147-A177-3AD203B41FA5}">
                      <a16:colId xmlns="" xmlns:a16="http://schemas.microsoft.com/office/drawing/2014/main" val="754738400"/>
                    </a:ext>
                  </a:extLst>
                </a:gridCol>
                <a:gridCol w="1471612">
                  <a:extLst>
                    <a:ext uri="{9D8B030D-6E8A-4147-A177-3AD203B41FA5}">
                      <a16:colId xmlns="" xmlns:a16="http://schemas.microsoft.com/office/drawing/2014/main" val="838824716"/>
                    </a:ext>
                  </a:extLst>
                </a:gridCol>
                <a:gridCol w="666750">
                  <a:extLst>
                    <a:ext uri="{9D8B030D-6E8A-4147-A177-3AD203B41FA5}">
                      <a16:colId xmlns="" xmlns:a16="http://schemas.microsoft.com/office/drawing/2014/main" val="2664758835"/>
                    </a:ext>
                  </a:extLst>
                </a:gridCol>
                <a:gridCol w="1341438">
                  <a:extLst>
                    <a:ext uri="{9D8B030D-6E8A-4147-A177-3AD203B41FA5}">
                      <a16:colId xmlns="" xmlns:a16="http://schemas.microsoft.com/office/drawing/2014/main" val="2366244756"/>
                    </a:ext>
                  </a:extLst>
                </a:gridCol>
                <a:gridCol w="669925">
                  <a:extLst>
                    <a:ext uri="{9D8B030D-6E8A-4147-A177-3AD203B41FA5}">
                      <a16:colId xmlns="" xmlns:a16="http://schemas.microsoft.com/office/drawing/2014/main" val="1547115669"/>
                    </a:ext>
                  </a:extLst>
                </a:gridCol>
                <a:gridCol w="1471612">
                  <a:extLst>
                    <a:ext uri="{9D8B030D-6E8A-4147-A177-3AD203B41FA5}">
                      <a16:colId xmlns="" xmlns:a16="http://schemas.microsoft.com/office/drawing/2014/main" val="1712861061"/>
                    </a:ext>
                  </a:extLst>
                </a:gridCol>
                <a:gridCol w="668338">
                  <a:extLst>
                    <a:ext uri="{9D8B030D-6E8A-4147-A177-3AD203B41FA5}">
                      <a16:colId xmlns="" xmlns:a16="http://schemas.microsoft.com/office/drawing/2014/main" val="1502981903"/>
                    </a:ext>
                  </a:extLst>
                </a:gridCol>
                <a:gridCol w="1473200">
                  <a:extLst>
                    <a:ext uri="{9D8B030D-6E8A-4147-A177-3AD203B41FA5}">
                      <a16:colId xmlns="" xmlns:a16="http://schemas.microsoft.com/office/drawing/2014/main" val="1280527005"/>
                    </a:ext>
                  </a:extLst>
                </a:gridCol>
                <a:gridCol w="669925">
                  <a:extLst>
                    <a:ext uri="{9D8B030D-6E8A-4147-A177-3AD203B41FA5}">
                      <a16:colId xmlns="" xmlns:a16="http://schemas.microsoft.com/office/drawing/2014/main" val="1144067797"/>
                    </a:ext>
                  </a:extLst>
                </a:gridCol>
              </a:tblGrid>
              <a:tr h="19526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uk-UA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8C8C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Лев Толстой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Чарльз Диккенс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6195868"/>
                  </a:ext>
                </a:extLst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«Война и Мир»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«Анна Каренина»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«Рождественская песнь в прозе»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«Дэвид Копперфильд»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282572"/>
                  </a:ext>
                </a:extLst>
              </a:tr>
              <a:tr h="584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8C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Переводчик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Переводчик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Переводчик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Переводчик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507677"/>
                  </a:ext>
                </a:extLst>
              </a:tr>
              <a:tr h="1049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uk-UA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uk-UA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8C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Richard Pevear &amp; Larissa Volokhonsky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Marian Schwartz 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Т. А.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Озерская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1959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А. В.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Кривцова та Евгений Ланн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1955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8090489"/>
                  </a:ext>
                </a:extLst>
              </a:tr>
              <a:tr h="868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kumimoji="0" lang="uk-UA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8C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Anthony Briggs &amp; Orlando Figes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Rosamund Bartlett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Н.А.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Пушешников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1912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А. Бекетова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1949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0721809"/>
                  </a:ext>
                </a:extLst>
              </a:tr>
              <a:tr h="1169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kumimoji="0" lang="uk-UA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8C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Louise &amp; Aylmer Maude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1922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Constance Garnett 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1901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Л. А. Мей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1898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В. А.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Солоницина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И. И.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Введенский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1929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4218822"/>
                  </a:ext>
                </a:extLst>
              </a:tr>
            </a:tbl>
          </a:graphicData>
        </a:graphic>
      </p:graphicFrame>
      <p:sp>
        <p:nvSpPr>
          <p:cNvPr id="7173" name="Номер слайда 4">
            <a:extLst>
              <a:ext uri="{FF2B5EF4-FFF2-40B4-BE49-F238E27FC236}">
                <a16:creationId xmlns="" xmlns:a16="http://schemas.microsoft.com/office/drawing/2014/main" id="{7401FC9A-8E90-42A7-8A42-D62AD7C583A2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8A49C44-437A-4C4A-885F-D09D43EC6F26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ru-RU" sz="5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B2B8A9-BB42-49E6-800F-B949702253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12987" y="685800"/>
            <a:ext cx="2399149" cy="1737360"/>
          </a:xfrm>
        </p:spPr>
        <p:txBody>
          <a:bodyPr rtlCol="0" anchor="b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500" b="1" dirty="0">
                <a:blipFill>
                  <a:blip r:embed="rId2"/>
                  <a:tile tx="6350" ty="-127000" sx="65000" sy="64000" flip="none" algn="tl"/>
                </a:blipFill>
              </a:rPr>
              <a:t>Эмоциональные траектории для оригиналов и переводов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7EA0166-C52D-4D86-BBBF-9E706C96A05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413500" y="2422525"/>
            <a:ext cx="2400300" cy="1222375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Анна Каренина</a:t>
            </a:r>
          </a:p>
          <a:p>
            <a:pPr marL="0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 sz="2000" i="1">
                <a:solidFill>
                  <a:schemeClr val="hlink"/>
                </a:solidFill>
                <a:latin typeface="Arial" panose="020B0604020202020204" pitchFamily="34" charset="0"/>
              </a:rPr>
              <a:t>Война и мир</a:t>
            </a:r>
          </a:p>
        </p:txBody>
      </p:sp>
      <p:pic>
        <p:nvPicPr>
          <p:cNvPr id="126980" name="Рисунок 4">
            <a:extLst>
              <a:ext uri="{FF2B5EF4-FFF2-40B4-BE49-F238E27FC236}">
                <a16:creationId xmlns="" xmlns:a16="http://schemas.microsoft.com/office/drawing/2014/main" id="{019C9C13-B9A9-416D-B9CD-3789D41CB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31800"/>
            <a:ext cx="25781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Рисунок 5">
            <a:extLst>
              <a:ext uri="{FF2B5EF4-FFF2-40B4-BE49-F238E27FC236}">
                <a16:creationId xmlns="" xmlns:a16="http://schemas.microsoft.com/office/drawing/2014/main" id="{FE89FE76-6FF0-4690-B29C-AB1EB10D8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31800"/>
            <a:ext cx="254952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Номер слайда 4">
            <a:extLst>
              <a:ext uri="{FF2B5EF4-FFF2-40B4-BE49-F238E27FC236}">
                <a16:creationId xmlns="" xmlns:a16="http://schemas.microsoft.com/office/drawing/2014/main" id="{F8D04046-E6BA-40CD-9F2D-A8450AD5CC3B}"/>
              </a:ext>
            </a:extLst>
          </p:cNvPr>
          <p:cNvSpPr txBox="1">
            <a:spLocks noGrp="1"/>
          </p:cNvSpPr>
          <p:nvPr/>
        </p:nvSpPr>
        <p:spPr bwMode="auto">
          <a:xfrm>
            <a:off x="-107950" y="-26988"/>
            <a:ext cx="10429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5AF0132-EBA7-401C-AC40-2AD8F7CD6A22}" type="slidenum">
              <a:rPr lang="en-US" altLang="ru-RU" sz="5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ru-RU" sz="5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Mosai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57925</TotalTime>
  <Words>1558</Words>
  <Application>Microsoft Office PowerPoint</Application>
  <PresentationFormat>Экран (4:3)</PresentationFormat>
  <Paragraphs>222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BlueMosaic template</vt:lpstr>
      <vt:lpstr>Blank</vt:lpstr>
      <vt:lpstr>Image</vt:lpstr>
      <vt:lpstr> ХАОТИЧЕСКИЕ РЯДЫ: ПРОГНОЗИРОВАНИЕ  ЗА ГОРИЗОНТОМ ПРОГНОЗИРОВАНИЯ?</vt:lpstr>
      <vt:lpstr>ПРИМЕРЫ ЗАДАЧ</vt:lpstr>
      <vt:lpstr>ПРИМЕРЫ ЗАДАЧ</vt:lpstr>
      <vt:lpstr>ПРИМЕРЫ ЗАДАЧ</vt:lpstr>
      <vt:lpstr>ПРИМЕРЫ ЗАДАЧ</vt:lpstr>
      <vt:lpstr>Эмоциональные траектории</vt:lpstr>
      <vt:lpstr>Семантическая траектория</vt:lpstr>
      <vt:lpstr>Источники данных</vt:lpstr>
      <vt:lpstr>Эмоциональные траектории для оригиналов и переводов</vt:lpstr>
      <vt:lpstr>Старшие показатели Ляпунова</vt:lpstr>
      <vt:lpstr>“ОТПЕЧАТКИ ПАЛЬЦЕВ” ХАОСА</vt:lpstr>
      <vt:lpstr>ПОЛУЧЕННЫЕ РЕЗУЛЬТАТЫ И СРАВНЕНИЕ С РЕЗУЛЬТАТАМИ ДРУГИХ АВТОРОВ</vt:lpstr>
      <vt:lpstr>ПРОГНОЗИРОВАНИЕ  НА ОСНОВЕ КЛАСТЕРИЗАЦИИ  (PREDICTIVE CLUSTERING)</vt:lpstr>
      <vt:lpstr>МОТИВЫ:  МНОЖЕСТВО ХАРАКТЕРНЫХ ПОСЛЕДОВАТЕЛЬНОСТЕЙ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АППРОКИМАЦИЯ ДЕМОНА ИЛИ АЛГОРИТМЫ ИДЕНТИФИКАЦИИ НЕПРОГНОЗИРУЕМЫХ ТОЧЕК </vt:lpstr>
      <vt:lpstr>АППРОКИМАЦИЯ ДЕМОНА ИЛИ АЛГОРИТМЫ ИДЕНТИФИКАЦИИ НЕПРОГНОЗИРУЕМЫХ ТОЧЕК </vt:lpstr>
      <vt:lpstr>АППРОКИМАЦИЯ ДЕМОНА ИЛИ АЛГОРИТМЫ ИДЕНТИФИКАЦИИ НЕПРОГНОЗИРУЕМЫХ ТОЧЕК </vt:lpstr>
      <vt:lpstr>ПОЛУЧЕНИЕ ЕДИНОГО ПРОГНОЗНОГО ЗНАЧЕНИЯ  </vt:lpstr>
      <vt:lpstr>ТРАЕКТОРНОЕ ОЦЕНИВАНИЕ  </vt:lpstr>
      <vt:lpstr>ПРИМЕР РЕЗУЛЬТАТОВ (РЯД ЛОРЕНЦА)  </vt:lpstr>
      <vt:lpstr>ПРИМЕР РЕЗУЛЬТАТОВ  (ПОТРЕБЛЕНИЕ ЭЛЕКТРОЭНЕРГИИ)  </vt:lpstr>
      <vt:lpstr>Презентация PowerPoint</vt:lpstr>
      <vt:lpstr>ПУБЛИКАЦИИ </vt:lpstr>
    </vt:vector>
  </TitlesOfParts>
  <Company>showeet.com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MosaicTemplate</dc:title>
  <dc:creator>showeet.com</dc:creator>
  <dc:description>© Copyright Showeet.com</dc:description>
  <cp:lastModifiedBy>Громов Василий Александрович</cp:lastModifiedBy>
  <cp:revision>348</cp:revision>
  <dcterms:created xsi:type="dcterms:W3CDTF">2011-05-09T14:18:21Z</dcterms:created>
  <dcterms:modified xsi:type="dcterms:W3CDTF">2021-03-31T12:56:05Z</dcterms:modified>
  <cp:category>Templates</cp:category>
</cp:coreProperties>
</file>